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08" r:id="rId4"/>
  </p:sldMasterIdLst>
  <p:notesMasterIdLst>
    <p:notesMasterId r:id="rId39"/>
  </p:notesMasterIdLst>
  <p:handoutMasterIdLst>
    <p:handoutMasterId r:id="rId40"/>
  </p:handoutMasterIdLst>
  <p:sldIdLst>
    <p:sldId id="406" r:id="rId5"/>
    <p:sldId id="2820" r:id="rId6"/>
    <p:sldId id="414" r:id="rId7"/>
    <p:sldId id="389" r:id="rId8"/>
    <p:sldId id="2802" r:id="rId9"/>
    <p:sldId id="2770" r:id="rId10"/>
    <p:sldId id="2771" r:id="rId11"/>
    <p:sldId id="2777" r:id="rId12"/>
    <p:sldId id="2840" r:id="rId13"/>
    <p:sldId id="2814" r:id="rId14"/>
    <p:sldId id="2831" r:id="rId15"/>
    <p:sldId id="2829" r:id="rId16"/>
    <p:sldId id="2784" r:id="rId17"/>
    <p:sldId id="2785" r:id="rId18"/>
    <p:sldId id="2786" r:id="rId19"/>
    <p:sldId id="2807" r:id="rId20"/>
    <p:sldId id="2832" r:id="rId21"/>
    <p:sldId id="2774" r:id="rId22"/>
    <p:sldId id="2818" r:id="rId23"/>
    <p:sldId id="2813" r:id="rId24"/>
    <p:sldId id="2789" r:id="rId25"/>
    <p:sldId id="2838" r:id="rId26"/>
    <p:sldId id="2839" r:id="rId27"/>
    <p:sldId id="2833" r:id="rId28"/>
    <p:sldId id="2834" r:id="rId29"/>
    <p:sldId id="2815" r:id="rId30"/>
    <p:sldId id="2816" r:id="rId31"/>
    <p:sldId id="2837" r:id="rId32"/>
    <p:sldId id="2826" r:id="rId33"/>
    <p:sldId id="2793" r:id="rId34"/>
    <p:sldId id="2830" r:id="rId35"/>
    <p:sldId id="2798" r:id="rId36"/>
    <p:sldId id="2828" r:id="rId37"/>
    <p:sldId id="400"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7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rid Juliana Lagos Camargo" initials="IJLC" lastIdx="1" clrIdx="0">
    <p:extLst>
      <p:ext uri="{19B8F6BF-5375-455C-9EA6-DF929625EA0E}">
        <p15:presenceInfo xmlns:p15="http://schemas.microsoft.com/office/powerpoint/2012/main" userId="S::ijlagos@superfinanciera.gov.co::a9c51ea9-221d-4b20-b564-8b178ccb36f0" providerId="AD"/>
      </p:ext>
    </p:extLst>
  </p:cmAuthor>
  <p:cmAuthor id="2" name="Diana Andrea Pineda Gonzalez" initials="DAPG" lastIdx="1" clrIdx="1">
    <p:extLst>
      <p:ext uri="{19B8F6BF-5375-455C-9EA6-DF929625EA0E}">
        <p15:presenceInfo xmlns:p15="http://schemas.microsoft.com/office/powerpoint/2012/main" userId="S::dapineda@superfinanciera.gov.co::29b413ae-d90b-4bf6-8400-8ced41e095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B7165A"/>
    <a:srgbClr val="720C4B"/>
    <a:srgbClr val="CC3300"/>
    <a:srgbClr val="50B79A"/>
    <a:srgbClr val="046D9C"/>
    <a:srgbClr val="D3AC37"/>
    <a:srgbClr val="248E98"/>
    <a:srgbClr val="4B4B4B"/>
    <a:srgbClr val="E35B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3" autoAdjust="0"/>
    <p:restoredTop sz="96395" autoAdjust="0"/>
  </p:normalViewPr>
  <p:slideViewPr>
    <p:cSldViewPr snapToGrid="0" snapToObjects="1">
      <p:cViewPr varScale="1">
        <p:scale>
          <a:sx n="54" d="100"/>
          <a:sy n="54" d="100"/>
        </p:scale>
        <p:origin x="1482" y="78"/>
      </p:cViewPr>
      <p:guideLst>
        <p:guide orient="horz" pos="2160"/>
        <p:guide pos="3871"/>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3" d="100"/>
          <a:sy n="83" d="100"/>
        </p:scale>
        <p:origin x="295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superfinanciera-my.sharepoint.com/personal/lfparra_superfinanciera_gov_co/Documents/2020/202004%20PPT%20SFC/relaci&#243;n%20de%20solvenci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uperfinanciera-my.sharepoint.com/personal/lfparra_superfinanciera_gov_co/Documents/2020/202004%20PPT%20SFC/relaci&#243;n%20de%20solvenci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t>Solvencia básica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plotArea>
      <c:layout>
        <c:manualLayout>
          <c:layoutTarget val="inner"/>
          <c:xMode val="edge"/>
          <c:yMode val="edge"/>
          <c:x val="9.866152300545393E-2"/>
          <c:y val="0.25538274538778477"/>
          <c:w val="0.87433270912700234"/>
          <c:h val="0.4893782830384914"/>
        </c:manualLayout>
      </c:layout>
      <c:barChart>
        <c:barDir val="col"/>
        <c:grouping val="clustered"/>
        <c:varyColors val="0"/>
        <c:ser>
          <c:idx val="0"/>
          <c:order val="0"/>
          <c:tx>
            <c:strRef>
              <c:f>'[relación de solvencia.xlsx]Datos'!$B$5</c:f>
              <c:strCache>
                <c:ptCount val="1"/>
                <c:pt idx="0">
                  <c:v>Solvencia básica</c:v>
                </c:pt>
              </c:strCache>
            </c:strRef>
          </c:tx>
          <c:spPr>
            <a:solidFill>
              <a:srgbClr val="00B0F0"/>
            </a:solidFill>
            <a:ln>
              <a:noFill/>
            </a:ln>
            <a:effectLst/>
          </c:spPr>
          <c:invertIfNegative val="0"/>
          <c:dLbls>
            <c:dLbl>
              <c:idx val="5"/>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68A9D2C7-14E7-49E4-9D61-BF896574EE09}" type="VALUE">
                      <a:rPr lang="en-US" sz="1400"/>
                      <a:pPr>
                        <a:defRPr b="1"/>
                      </a:pPr>
                      <a:t>[VALOR]</a:t>
                    </a:fld>
                    <a:endParaRPr lang="es-CO"/>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B9-4A72-82FF-06CE4B19964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de solvencia.xlsx]Datos'!$C$2:$H$2</c:f>
              <c:strCache>
                <c:ptCount val="6"/>
                <c:pt idx="0">
                  <c:v>Bancos</c:v>
                </c:pt>
                <c:pt idx="1">
                  <c:v>Corp</c:v>
                </c:pt>
                <c:pt idx="2">
                  <c:v>Compañías</c:v>
                </c:pt>
                <c:pt idx="3">
                  <c:v>Cooperativas</c:v>
                </c:pt>
                <c:pt idx="4">
                  <c:v>IOE*</c:v>
                </c:pt>
                <c:pt idx="5">
                  <c:v>Total EC 
(sin IOE)</c:v>
                </c:pt>
              </c:strCache>
            </c:strRef>
          </c:cat>
          <c:val>
            <c:numRef>
              <c:f>'[relación de solvencia.xlsx]Datos'!$C$5:$H$5</c:f>
              <c:numCache>
                <c:formatCode>0.0</c:formatCode>
                <c:ptCount val="6"/>
                <c:pt idx="0">
                  <c:v>9.64</c:v>
                </c:pt>
                <c:pt idx="1">
                  <c:v>40.92</c:v>
                </c:pt>
                <c:pt idx="2" formatCode="0.00">
                  <c:v>11.08</c:v>
                </c:pt>
                <c:pt idx="3">
                  <c:v>21.31</c:v>
                </c:pt>
                <c:pt idx="4" formatCode="0.00">
                  <c:v>12.3</c:v>
                </c:pt>
                <c:pt idx="5" formatCode="0.00">
                  <c:v>10.5</c:v>
                </c:pt>
              </c:numCache>
            </c:numRef>
          </c:val>
          <c:extLst>
            <c:ext xmlns:c16="http://schemas.microsoft.com/office/drawing/2014/chart" uri="{C3380CC4-5D6E-409C-BE32-E72D297353CC}">
              <c16:uniqueId val="{00000000-38B9-4A72-82FF-06CE4B199644}"/>
            </c:ext>
          </c:extLst>
        </c:ser>
        <c:dLbls>
          <c:showLegendKey val="0"/>
          <c:showVal val="0"/>
          <c:showCatName val="0"/>
          <c:showSerName val="0"/>
          <c:showPercent val="0"/>
          <c:showBubbleSize val="0"/>
        </c:dLbls>
        <c:gapWidth val="50"/>
        <c:axId val="1181153679"/>
        <c:axId val="1181154095"/>
      </c:barChart>
      <c:lineChart>
        <c:grouping val="standard"/>
        <c:varyColors val="0"/>
        <c:ser>
          <c:idx val="1"/>
          <c:order val="1"/>
          <c:tx>
            <c:strRef>
              <c:f>'[relación de solvencia.xlsx]Datos'!$B$6</c:f>
              <c:strCache>
                <c:ptCount val="1"/>
                <c:pt idx="0">
                  <c:v>Mínimo</c:v>
                </c:pt>
              </c:strCache>
            </c:strRef>
          </c:tx>
          <c:spPr>
            <a:ln w="28575" cap="rnd">
              <a:solidFill>
                <a:schemeClr val="accent2"/>
              </a:solidFill>
              <a:round/>
            </a:ln>
            <a:effectLst/>
          </c:spPr>
          <c:marker>
            <c:symbol val="none"/>
          </c:marker>
          <c:cat>
            <c:strRef>
              <c:f>'[relación de solvencia.xlsx]Datos'!$C$2:$H$2</c:f>
              <c:strCache>
                <c:ptCount val="6"/>
                <c:pt idx="0">
                  <c:v>Bancos</c:v>
                </c:pt>
                <c:pt idx="1">
                  <c:v>Corp</c:v>
                </c:pt>
                <c:pt idx="2">
                  <c:v>Compañías</c:v>
                </c:pt>
                <c:pt idx="3">
                  <c:v>Cooperativas</c:v>
                </c:pt>
                <c:pt idx="4">
                  <c:v>IOE*</c:v>
                </c:pt>
                <c:pt idx="5">
                  <c:v>Total EC 
(sin IOE)</c:v>
                </c:pt>
              </c:strCache>
            </c:strRef>
          </c:cat>
          <c:val>
            <c:numRef>
              <c:f>'[relación de solvencia.xlsx]Datos'!$C$6:$H$6</c:f>
              <c:numCache>
                <c:formatCode>0.0</c:formatCode>
                <c:ptCount val="6"/>
                <c:pt idx="0">
                  <c:v>4.5</c:v>
                </c:pt>
                <c:pt idx="1">
                  <c:v>4.5</c:v>
                </c:pt>
                <c:pt idx="2">
                  <c:v>4.5</c:v>
                </c:pt>
                <c:pt idx="3">
                  <c:v>4.5</c:v>
                </c:pt>
                <c:pt idx="4">
                  <c:v>4.5</c:v>
                </c:pt>
                <c:pt idx="5">
                  <c:v>4.5</c:v>
                </c:pt>
              </c:numCache>
            </c:numRef>
          </c:val>
          <c:smooth val="0"/>
          <c:extLst>
            <c:ext xmlns:c16="http://schemas.microsoft.com/office/drawing/2014/chart" uri="{C3380CC4-5D6E-409C-BE32-E72D297353CC}">
              <c16:uniqueId val="{00000001-38B9-4A72-82FF-06CE4B199644}"/>
            </c:ext>
          </c:extLst>
        </c:ser>
        <c:dLbls>
          <c:showLegendKey val="0"/>
          <c:showVal val="0"/>
          <c:showCatName val="0"/>
          <c:showSerName val="0"/>
          <c:showPercent val="0"/>
          <c:showBubbleSize val="0"/>
        </c:dLbls>
        <c:marker val="1"/>
        <c:smooth val="0"/>
        <c:axId val="1181153679"/>
        <c:axId val="1181154095"/>
      </c:lineChart>
      <c:catAx>
        <c:axId val="118115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es-CO"/>
          </a:p>
        </c:txPr>
        <c:crossAx val="1181154095"/>
        <c:crosses val="autoZero"/>
        <c:auto val="1"/>
        <c:lblAlgn val="ctr"/>
        <c:lblOffset val="100"/>
        <c:noMultiLvlLbl val="0"/>
      </c:catAx>
      <c:valAx>
        <c:axId val="1181154095"/>
        <c:scaling>
          <c:orientation val="minMax"/>
          <c:max val="45"/>
          <c:min val="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181153679"/>
        <c:crosses val="autoZero"/>
        <c:crossBetween val="between"/>
        <c:majorUnit val="9"/>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t>Solvencia total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plotArea>
      <c:layout>
        <c:manualLayout>
          <c:layoutTarget val="inner"/>
          <c:xMode val="edge"/>
          <c:yMode val="edge"/>
          <c:x val="9.866152300545393E-2"/>
          <c:y val="0.2677619144628659"/>
          <c:w val="0.87433270912700234"/>
          <c:h val="0.47699911396341033"/>
        </c:manualLayout>
      </c:layout>
      <c:barChart>
        <c:barDir val="col"/>
        <c:grouping val="clustered"/>
        <c:varyColors val="0"/>
        <c:ser>
          <c:idx val="0"/>
          <c:order val="0"/>
          <c:tx>
            <c:strRef>
              <c:f>'[relación de solvencia.xlsx]Datos'!$B$3</c:f>
              <c:strCache>
                <c:ptCount val="1"/>
                <c:pt idx="0">
                  <c:v>Solvencia total</c:v>
                </c:pt>
              </c:strCache>
            </c:strRef>
          </c:tx>
          <c:spPr>
            <a:solidFill>
              <a:schemeClr val="accent1"/>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6="http://schemas.microsoft.com/office/drawing/2014/chart" uri="{C3380CC4-5D6E-409C-BE32-E72D297353CC}">
                  <c16:uniqueId val="{00000002-217F-4869-A382-10EAA505E59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de solvencia.xlsx]Datos'!$C$2:$H$2</c:f>
              <c:strCache>
                <c:ptCount val="6"/>
                <c:pt idx="0">
                  <c:v>Bancos</c:v>
                </c:pt>
                <c:pt idx="1">
                  <c:v>Corp</c:v>
                </c:pt>
                <c:pt idx="2">
                  <c:v>Compañías</c:v>
                </c:pt>
                <c:pt idx="3">
                  <c:v>Cooperativas</c:v>
                </c:pt>
                <c:pt idx="4">
                  <c:v>IOE*</c:v>
                </c:pt>
                <c:pt idx="5">
                  <c:v>Total EC 
(sin IOE)</c:v>
                </c:pt>
              </c:strCache>
            </c:strRef>
          </c:cat>
          <c:val>
            <c:numRef>
              <c:f>'[relación de solvencia.xlsx]Datos'!$C$3:$H$3</c:f>
              <c:numCache>
                <c:formatCode>0.0</c:formatCode>
                <c:ptCount val="6"/>
                <c:pt idx="0">
                  <c:v>14.537115006520066</c:v>
                </c:pt>
                <c:pt idx="1">
                  <c:v>43.223807347441927</c:v>
                </c:pt>
                <c:pt idx="2" formatCode="0.00">
                  <c:v>12.6398558964089</c:v>
                </c:pt>
                <c:pt idx="3">
                  <c:v>24.663570841703905</c:v>
                </c:pt>
                <c:pt idx="4" formatCode="0.00">
                  <c:v>16.579999999999998</c:v>
                </c:pt>
                <c:pt idx="5" formatCode="0.00">
                  <c:v>15.264296534960176</c:v>
                </c:pt>
              </c:numCache>
            </c:numRef>
          </c:val>
          <c:extLst>
            <c:ext xmlns:c16="http://schemas.microsoft.com/office/drawing/2014/chart" uri="{C3380CC4-5D6E-409C-BE32-E72D297353CC}">
              <c16:uniqueId val="{00000000-217F-4869-A382-10EAA505E594}"/>
            </c:ext>
          </c:extLst>
        </c:ser>
        <c:dLbls>
          <c:showLegendKey val="0"/>
          <c:showVal val="0"/>
          <c:showCatName val="0"/>
          <c:showSerName val="0"/>
          <c:showPercent val="0"/>
          <c:showBubbleSize val="0"/>
        </c:dLbls>
        <c:gapWidth val="50"/>
        <c:axId val="1181153679"/>
        <c:axId val="1181154095"/>
      </c:barChart>
      <c:lineChart>
        <c:grouping val="standard"/>
        <c:varyColors val="0"/>
        <c:ser>
          <c:idx val="1"/>
          <c:order val="1"/>
          <c:tx>
            <c:strRef>
              <c:f>'[relación de solvencia.xlsx]Datos'!$B$4</c:f>
              <c:strCache>
                <c:ptCount val="1"/>
                <c:pt idx="0">
                  <c:v>Mínimo</c:v>
                </c:pt>
              </c:strCache>
            </c:strRef>
          </c:tx>
          <c:spPr>
            <a:ln w="28575" cap="rnd">
              <a:solidFill>
                <a:schemeClr val="accent2"/>
              </a:solidFill>
              <a:round/>
            </a:ln>
            <a:effectLst/>
          </c:spPr>
          <c:marker>
            <c:symbol val="none"/>
          </c:marker>
          <c:cat>
            <c:strRef>
              <c:f>'[relación de solvencia.xlsx]Datos'!$C$2:$H$2</c:f>
              <c:strCache>
                <c:ptCount val="6"/>
                <c:pt idx="0">
                  <c:v>Bancos</c:v>
                </c:pt>
                <c:pt idx="1">
                  <c:v>Corp</c:v>
                </c:pt>
                <c:pt idx="2">
                  <c:v>Compañías</c:v>
                </c:pt>
                <c:pt idx="3">
                  <c:v>Cooperativas</c:v>
                </c:pt>
                <c:pt idx="4">
                  <c:v>IOE*</c:v>
                </c:pt>
                <c:pt idx="5">
                  <c:v>Total EC 
(sin IOE)</c:v>
                </c:pt>
              </c:strCache>
            </c:strRef>
          </c:cat>
          <c:val>
            <c:numRef>
              <c:f>'[relación de solvencia.xlsx]Datos'!$C$4:$H$4</c:f>
              <c:numCache>
                <c:formatCode>0.0</c:formatCode>
                <c:ptCount val="6"/>
                <c:pt idx="0">
                  <c:v>9</c:v>
                </c:pt>
                <c:pt idx="1">
                  <c:v>9</c:v>
                </c:pt>
                <c:pt idx="2">
                  <c:v>9</c:v>
                </c:pt>
                <c:pt idx="3">
                  <c:v>9</c:v>
                </c:pt>
                <c:pt idx="4">
                  <c:v>9</c:v>
                </c:pt>
                <c:pt idx="5">
                  <c:v>9</c:v>
                </c:pt>
              </c:numCache>
            </c:numRef>
          </c:val>
          <c:smooth val="0"/>
          <c:extLst>
            <c:ext xmlns:c16="http://schemas.microsoft.com/office/drawing/2014/chart" uri="{C3380CC4-5D6E-409C-BE32-E72D297353CC}">
              <c16:uniqueId val="{00000001-217F-4869-A382-10EAA505E594}"/>
            </c:ext>
          </c:extLst>
        </c:ser>
        <c:dLbls>
          <c:showLegendKey val="0"/>
          <c:showVal val="0"/>
          <c:showCatName val="0"/>
          <c:showSerName val="0"/>
          <c:showPercent val="0"/>
          <c:showBubbleSize val="0"/>
        </c:dLbls>
        <c:marker val="1"/>
        <c:smooth val="0"/>
        <c:axId val="1181153679"/>
        <c:axId val="1181154095"/>
      </c:lineChart>
      <c:catAx>
        <c:axId val="118115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es-CO"/>
          </a:p>
        </c:txPr>
        <c:crossAx val="1181154095"/>
        <c:crosses val="autoZero"/>
        <c:auto val="1"/>
        <c:lblAlgn val="ctr"/>
        <c:lblOffset val="100"/>
        <c:noMultiLvlLbl val="0"/>
      </c:catAx>
      <c:valAx>
        <c:axId val="1181154095"/>
        <c:scaling>
          <c:orientation val="minMax"/>
          <c:max val="45"/>
          <c:min val="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181153679"/>
        <c:crosses val="autoZero"/>
        <c:crossBetween val="between"/>
        <c:majorUnit val="9"/>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8EF9C-91E7-4C2A-9BE0-875119B6FE5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O"/>
        </a:p>
      </dgm:t>
    </dgm:pt>
    <dgm:pt modelId="{D3935E62-BF19-4FB2-AF25-12CB3F485D87}">
      <dgm:prSet phldrT="[Texto]" custT="1"/>
      <dgm:spPr>
        <a:ln>
          <a:solidFill>
            <a:schemeClr val="bg1">
              <a:lumMod val="50000"/>
            </a:schemeClr>
          </a:solidFill>
        </a:ln>
      </dgm:spPr>
      <dgm:t>
        <a:bodyPr/>
        <a:lstStyle/>
        <a:p>
          <a:r>
            <a:rPr lang="es-CO" sz="2500" dirty="0">
              <a:latin typeface="Arial Nova" panose="020B0504020202020204" pitchFamily="34" charset="0"/>
            </a:rPr>
            <a:t>Estrategia para la adopción de medidas y su seguimiento</a:t>
          </a:r>
        </a:p>
      </dgm:t>
    </dgm:pt>
    <dgm:pt modelId="{587711F8-CD74-466B-98C8-38678FEBC3D5}" type="parTrans" cxnId="{207A8D20-5EF1-46A7-8EFE-D4AB9527922F}">
      <dgm:prSet/>
      <dgm:spPr/>
      <dgm:t>
        <a:bodyPr/>
        <a:lstStyle/>
        <a:p>
          <a:endParaRPr lang="es-CO" sz="2500">
            <a:latin typeface="Arial Nova" panose="020B0504020202020204" pitchFamily="34" charset="0"/>
          </a:endParaRPr>
        </a:p>
      </dgm:t>
    </dgm:pt>
    <dgm:pt modelId="{920D9BB4-F0D5-4828-BD80-6DA0E19EEE77}" type="sibTrans" cxnId="{207A8D20-5EF1-46A7-8EFE-D4AB9527922F}">
      <dgm:prSet/>
      <dgm:spPr/>
      <dgm:t>
        <a:bodyPr/>
        <a:lstStyle/>
        <a:p>
          <a:endParaRPr lang="es-CO" sz="2500">
            <a:latin typeface="Arial Nova" panose="020B0504020202020204" pitchFamily="34" charset="0"/>
          </a:endParaRPr>
        </a:p>
      </dgm:t>
    </dgm:pt>
    <dgm:pt modelId="{963A0208-4E3E-4A84-855A-FC958C81F518}">
      <dgm:prSet phldrT="[Texto]" custT="1"/>
      <dgm:spPr>
        <a:ln>
          <a:solidFill>
            <a:schemeClr val="bg1">
              <a:lumMod val="50000"/>
            </a:schemeClr>
          </a:solidFill>
        </a:ln>
      </dgm:spPr>
      <dgm:t>
        <a:bodyPr/>
        <a:lstStyle/>
        <a:p>
          <a:r>
            <a:rPr lang="es-CO" sz="2500" dirty="0">
              <a:latin typeface="Arial Nova" panose="020B0504020202020204" pitchFamily="34" charset="0"/>
            </a:rPr>
            <a:t>Estrategia para preservar la estabilidad del sistema financiero</a:t>
          </a:r>
        </a:p>
      </dgm:t>
    </dgm:pt>
    <dgm:pt modelId="{F894B1AD-87BF-4236-AA9C-B5A386A3451B}" type="parTrans" cxnId="{9870F1AA-B58A-4BEF-9D8B-153B19B6F0B8}">
      <dgm:prSet/>
      <dgm:spPr/>
      <dgm:t>
        <a:bodyPr/>
        <a:lstStyle/>
        <a:p>
          <a:endParaRPr lang="es-CO" sz="2500">
            <a:latin typeface="Arial Nova" panose="020B0504020202020204" pitchFamily="34" charset="0"/>
          </a:endParaRPr>
        </a:p>
      </dgm:t>
    </dgm:pt>
    <dgm:pt modelId="{555071AC-4B63-4154-B8CA-074C14BE35FA}" type="sibTrans" cxnId="{9870F1AA-B58A-4BEF-9D8B-153B19B6F0B8}">
      <dgm:prSet/>
      <dgm:spPr/>
      <dgm:t>
        <a:bodyPr/>
        <a:lstStyle/>
        <a:p>
          <a:endParaRPr lang="es-CO" sz="2500">
            <a:latin typeface="Arial Nova" panose="020B0504020202020204" pitchFamily="34" charset="0"/>
          </a:endParaRPr>
        </a:p>
      </dgm:t>
    </dgm:pt>
    <dgm:pt modelId="{741B67A3-5A8D-4AA3-B03E-4A4B8994BBF8}">
      <dgm:prSet phldrT="[Texto]" custT="1"/>
      <dgm:spPr>
        <a:ln>
          <a:solidFill>
            <a:schemeClr val="bg1">
              <a:lumMod val="50000"/>
            </a:schemeClr>
          </a:solidFill>
        </a:ln>
      </dgm:spPr>
      <dgm:t>
        <a:bodyPr/>
        <a:lstStyle/>
        <a:p>
          <a:r>
            <a:rPr lang="es-CO" sz="2500" dirty="0">
              <a:latin typeface="Arial Nova" panose="020B0504020202020204" pitchFamily="34" charset="0"/>
            </a:rPr>
            <a:t>Estrategia frente al consumidor financiero</a:t>
          </a:r>
        </a:p>
      </dgm:t>
    </dgm:pt>
    <dgm:pt modelId="{2D7F462D-2993-4CF1-901B-3D0453830D42}" type="parTrans" cxnId="{A52D7FA8-9777-4C38-B9FD-AA15D78B8495}">
      <dgm:prSet/>
      <dgm:spPr/>
      <dgm:t>
        <a:bodyPr/>
        <a:lstStyle/>
        <a:p>
          <a:endParaRPr lang="es-CO" sz="2500">
            <a:latin typeface="Arial Nova" panose="020B0504020202020204" pitchFamily="34" charset="0"/>
          </a:endParaRPr>
        </a:p>
      </dgm:t>
    </dgm:pt>
    <dgm:pt modelId="{F11223A7-AA4E-4B3F-A77B-AD3E5490057D}" type="sibTrans" cxnId="{A52D7FA8-9777-4C38-B9FD-AA15D78B8495}">
      <dgm:prSet/>
      <dgm:spPr/>
      <dgm:t>
        <a:bodyPr/>
        <a:lstStyle/>
        <a:p>
          <a:endParaRPr lang="es-CO" sz="2500">
            <a:latin typeface="Arial Nova" panose="020B0504020202020204" pitchFamily="34" charset="0"/>
          </a:endParaRPr>
        </a:p>
      </dgm:t>
    </dgm:pt>
    <dgm:pt modelId="{B49EA6DC-6985-44B5-982A-8FC6E69001BE}" type="pres">
      <dgm:prSet presAssocID="{F858EF9C-91E7-4C2A-9BE0-875119B6FE55}" presName="Name0" presStyleCnt="0">
        <dgm:presLayoutVars>
          <dgm:dir/>
          <dgm:resizeHandles val="exact"/>
        </dgm:presLayoutVars>
      </dgm:prSet>
      <dgm:spPr/>
    </dgm:pt>
    <dgm:pt modelId="{18A90D69-1ECF-448F-87DE-9AD7A20563EC}" type="pres">
      <dgm:prSet presAssocID="{D3935E62-BF19-4FB2-AF25-12CB3F485D87}" presName="composite" presStyleCnt="0"/>
      <dgm:spPr/>
    </dgm:pt>
    <dgm:pt modelId="{25B4AB34-6AA3-4AF5-9A5B-37EDF4BB9475}" type="pres">
      <dgm:prSet presAssocID="{D3935E62-BF19-4FB2-AF25-12CB3F485D87}" presName="rect1" presStyleLbl="trAlignAcc1" presStyleIdx="0" presStyleCnt="3" custLinFactNeighborY="2001">
        <dgm:presLayoutVars>
          <dgm:bulletEnabled val="1"/>
        </dgm:presLayoutVars>
      </dgm:prSet>
      <dgm:spPr/>
    </dgm:pt>
    <dgm:pt modelId="{90121873-ED7F-4324-B391-D3CFB0640683}" type="pres">
      <dgm:prSet presAssocID="{D3935E62-BF19-4FB2-AF25-12CB3F485D87}" presName="rect2" presStyleLbl="fgImgPlace1" presStyleIdx="0" presStyleCnt="3"/>
      <dgm:spPr>
        <a:solidFill>
          <a:schemeClr val="bg2"/>
        </a:solidFill>
      </dgm:spPr>
    </dgm:pt>
    <dgm:pt modelId="{00CCE3C1-9635-4FB0-AFB5-196DED7A58CD}" type="pres">
      <dgm:prSet presAssocID="{920D9BB4-F0D5-4828-BD80-6DA0E19EEE77}" presName="sibTrans" presStyleCnt="0"/>
      <dgm:spPr/>
    </dgm:pt>
    <dgm:pt modelId="{42B2831B-109E-4EB1-95A8-BD5AE904B4CF}" type="pres">
      <dgm:prSet presAssocID="{963A0208-4E3E-4A84-855A-FC958C81F518}" presName="composite" presStyleCnt="0"/>
      <dgm:spPr/>
    </dgm:pt>
    <dgm:pt modelId="{50FFA207-4A5C-42F7-99DF-414BB47D7105}" type="pres">
      <dgm:prSet presAssocID="{963A0208-4E3E-4A84-855A-FC958C81F518}" presName="rect1" presStyleLbl="trAlignAcc1" presStyleIdx="1" presStyleCnt="3">
        <dgm:presLayoutVars>
          <dgm:bulletEnabled val="1"/>
        </dgm:presLayoutVars>
      </dgm:prSet>
      <dgm:spPr/>
    </dgm:pt>
    <dgm:pt modelId="{7D72B86F-7002-442F-A321-6DD06632A80A}" type="pres">
      <dgm:prSet presAssocID="{963A0208-4E3E-4A84-855A-FC958C81F518}" presName="rect2" presStyleLbl="fgImgPlace1" presStyleIdx="1" presStyleCnt="3"/>
      <dgm:spPr>
        <a:solidFill>
          <a:schemeClr val="bg2"/>
        </a:solidFill>
      </dgm:spPr>
    </dgm:pt>
    <dgm:pt modelId="{6951FE7C-42ED-4B40-B0F0-769AA2243248}" type="pres">
      <dgm:prSet presAssocID="{555071AC-4B63-4154-B8CA-074C14BE35FA}" presName="sibTrans" presStyleCnt="0"/>
      <dgm:spPr/>
    </dgm:pt>
    <dgm:pt modelId="{5CC9FB1E-7BE7-4FE0-8356-A67466CF9503}" type="pres">
      <dgm:prSet presAssocID="{741B67A3-5A8D-4AA3-B03E-4A4B8994BBF8}" presName="composite" presStyleCnt="0"/>
      <dgm:spPr/>
    </dgm:pt>
    <dgm:pt modelId="{B447B0F8-83A5-43C2-9D2C-B8D5644FF2FA}" type="pres">
      <dgm:prSet presAssocID="{741B67A3-5A8D-4AA3-B03E-4A4B8994BBF8}" presName="rect1" presStyleLbl="trAlignAcc1" presStyleIdx="2" presStyleCnt="3">
        <dgm:presLayoutVars>
          <dgm:bulletEnabled val="1"/>
        </dgm:presLayoutVars>
      </dgm:prSet>
      <dgm:spPr/>
    </dgm:pt>
    <dgm:pt modelId="{25128A79-49F3-4A5B-8B1A-332D9C27F4C7}" type="pres">
      <dgm:prSet presAssocID="{741B67A3-5A8D-4AA3-B03E-4A4B8994BBF8}" presName="rect2" presStyleLbl="fgImgPlace1" presStyleIdx="2" presStyleCnt="3"/>
      <dgm:spPr>
        <a:solidFill>
          <a:schemeClr val="bg2"/>
        </a:solidFill>
      </dgm:spPr>
    </dgm:pt>
  </dgm:ptLst>
  <dgm:cxnLst>
    <dgm:cxn modelId="{207A8D20-5EF1-46A7-8EFE-D4AB9527922F}" srcId="{F858EF9C-91E7-4C2A-9BE0-875119B6FE55}" destId="{D3935E62-BF19-4FB2-AF25-12CB3F485D87}" srcOrd="0" destOrd="0" parTransId="{587711F8-CD74-466B-98C8-38678FEBC3D5}" sibTransId="{920D9BB4-F0D5-4828-BD80-6DA0E19EEE77}"/>
    <dgm:cxn modelId="{0549CC2C-8E64-4FFC-9FDA-4DB9BF014A4A}" type="presOf" srcId="{963A0208-4E3E-4A84-855A-FC958C81F518}" destId="{50FFA207-4A5C-42F7-99DF-414BB47D7105}" srcOrd="0" destOrd="0" presId="urn:microsoft.com/office/officeart/2008/layout/PictureStrips"/>
    <dgm:cxn modelId="{DDEF057C-ED24-41BC-B8FC-042399FA0D22}" type="presOf" srcId="{F858EF9C-91E7-4C2A-9BE0-875119B6FE55}" destId="{B49EA6DC-6985-44B5-982A-8FC6E69001BE}" srcOrd="0" destOrd="0" presId="urn:microsoft.com/office/officeart/2008/layout/PictureStrips"/>
    <dgm:cxn modelId="{A52D7FA8-9777-4C38-B9FD-AA15D78B8495}" srcId="{F858EF9C-91E7-4C2A-9BE0-875119B6FE55}" destId="{741B67A3-5A8D-4AA3-B03E-4A4B8994BBF8}" srcOrd="2" destOrd="0" parTransId="{2D7F462D-2993-4CF1-901B-3D0453830D42}" sibTransId="{F11223A7-AA4E-4B3F-A77B-AD3E5490057D}"/>
    <dgm:cxn modelId="{9870F1AA-B58A-4BEF-9D8B-153B19B6F0B8}" srcId="{F858EF9C-91E7-4C2A-9BE0-875119B6FE55}" destId="{963A0208-4E3E-4A84-855A-FC958C81F518}" srcOrd="1" destOrd="0" parTransId="{F894B1AD-87BF-4236-AA9C-B5A386A3451B}" sibTransId="{555071AC-4B63-4154-B8CA-074C14BE35FA}"/>
    <dgm:cxn modelId="{7431ABE6-0A0D-4B2A-9EB8-0D1069644F8A}" type="presOf" srcId="{741B67A3-5A8D-4AA3-B03E-4A4B8994BBF8}" destId="{B447B0F8-83A5-43C2-9D2C-B8D5644FF2FA}" srcOrd="0" destOrd="0" presId="urn:microsoft.com/office/officeart/2008/layout/PictureStrips"/>
    <dgm:cxn modelId="{938894ED-64A7-48AF-84E5-924B5A2EEEC4}" type="presOf" srcId="{D3935E62-BF19-4FB2-AF25-12CB3F485D87}" destId="{25B4AB34-6AA3-4AF5-9A5B-37EDF4BB9475}" srcOrd="0" destOrd="0" presId="urn:microsoft.com/office/officeart/2008/layout/PictureStrips"/>
    <dgm:cxn modelId="{EE2D1CFD-0314-4C88-8B9E-8C149F803EF7}" type="presParOf" srcId="{B49EA6DC-6985-44B5-982A-8FC6E69001BE}" destId="{18A90D69-1ECF-448F-87DE-9AD7A20563EC}" srcOrd="0" destOrd="0" presId="urn:microsoft.com/office/officeart/2008/layout/PictureStrips"/>
    <dgm:cxn modelId="{A77C5823-A887-4009-A461-F5250EEFDF19}" type="presParOf" srcId="{18A90D69-1ECF-448F-87DE-9AD7A20563EC}" destId="{25B4AB34-6AA3-4AF5-9A5B-37EDF4BB9475}" srcOrd="0" destOrd="0" presId="urn:microsoft.com/office/officeart/2008/layout/PictureStrips"/>
    <dgm:cxn modelId="{A9AFC17F-AA5A-4A3E-BD42-86E691914CF1}" type="presParOf" srcId="{18A90D69-1ECF-448F-87DE-9AD7A20563EC}" destId="{90121873-ED7F-4324-B391-D3CFB0640683}" srcOrd="1" destOrd="0" presId="urn:microsoft.com/office/officeart/2008/layout/PictureStrips"/>
    <dgm:cxn modelId="{2DE65BC6-BAE1-4026-A45D-12BDAC388A50}" type="presParOf" srcId="{B49EA6DC-6985-44B5-982A-8FC6E69001BE}" destId="{00CCE3C1-9635-4FB0-AFB5-196DED7A58CD}" srcOrd="1" destOrd="0" presId="urn:microsoft.com/office/officeart/2008/layout/PictureStrips"/>
    <dgm:cxn modelId="{6FD385D0-B52C-4ADC-B71D-DEDAF2D1ADE7}" type="presParOf" srcId="{B49EA6DC-6985-44B5-982A-8FC6E69001BE}" destId="{42B2831B-109E-4EB1-95A8-BD5AE904B4CF}" srcOrd="2" destOrd="0" presId="urn:microsoft.com/office/officeart/2008/layout/PictureStrips"/>
    <dgm:cxn modelId="{A89C9F1A-1BAB-463F-95C4-6DEF0A5B5873}" type="presParOf" srcId="{42B2831B-109E-4EB1-95A8-BD5AE904B4CF}" destId="{50FFA207-4A5C-42F7-99DF-414BB47D7105}" srcOrd="0" destOrd="0" presId="urn:microsoft.com/office/officeart/2008/layout/PictureStrips"/>
    <dgm:cxn modelId="{7F9B7239-1FA1-4639-BEF5-E660913198BE}" type="presParOf" srcId="{42B2831B-109E-4EB1-95A8-BD5AE904B4CF}" destId="{7D72B86F-7002-442F-A321-6DD06632A80A}" srcOrd="1" destOrd="0" presId="urn:microsoft.com/office/officeart/2008/layout/PictureStrips"/>
    <dgm:cxn modelId="{50F2E1E4-7C92-4D08-A060-8175886450A2}" type="presParOf" srcId="{B49EA6DC-6985-44B5-982A-8FC6E69001BE}" destId="{6951FE7C-42ED-4B40-B0F0-769AA2243248}" srcOrd="3" destOrd="0" presId="urn:microsoft.com/office/officeart/2008/layout/PictureStrips"/>
    <dgm:cxn modelId="{ED807803-D915-488C-A3E3-665F962DA2B9}" type="presParOf" srcId="{B49EA6DC-6985-44B5-982A-8FC6E69001BE}" destId="{5CC9FB1E-7BE7-4FE0-8356-A67466CF9503}" srcOrd="4" destOrd="0" presId="urn:microsoft.com/office/officeart/2008/layout/PictureStrips"/>
    <dgm:cxn modelId="{7176003C-5F4F-4397-A806-FAC1307EF68E}" type="presParOf" srcId="{5CC9FB1E-7BE7-4FE0-8356-A67466CF9503}" destId="{B447B0F8-83A5-43C2-9D2C-B8D5644FF2FA}" srcOrd="0" destOrd="0" presId="urn:microsoft.com/office/officeart/2008/layout/PictureStrips"/>
    <dgm:cxn modelId="{1C0C6BFE-3CA4-4A89-90FF-435A5E1B2382}" type="presParOf" srcId="{5CC9FB1E-7BE7-4FE0-8356-A67466CF9503}" destId="{25128A79-49F3-4A5B-8B1A-332D9C27F4C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4AB34-6AA3-4AF5-9A5B-37EDF4BB9475}">
      <dsp:nvSpPr>
        <dsp:cNvPr id="0" name=""/>
        <dsp:cNvSpPr/>
      </dsp:nvSpPr>
      <dsp:spPr>
        <a:xfrm>
          <a:off x="227027" y="870052"/>
          <a:ext cx="5417211" cy="1692878"/>
        </a:xfrm>
        <a:prstGeom prst="rect">
          <a:avLst/>
        </a:prstGeom>
        <a:solidFill>
          <a:schemeClr val="lt1">
            <a:alpha val="40000"/>
            <a:hueOff val="0"/>
            <a:satOff val="0"/>
            <a:lumOff val="0"/>
            <a:alphaOff val="0"/>
          </a:schemeClr>
        </a:solidFill>
        <a:ln w="6350" cap="flat" cmpd="sng" algn="ctr">
          <a:solidFill>
            <a:schemeClr val="bg1">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6643" tIns="95250" rIns="95250" bIns="95250" numCol="1" spcCol="1270" anchor="ctr" anchorCtr="0">
          <a:noAutofit/>
        </a:bodyPr>
        <a:lstStyle/>
        <a:p>
          <a:pPr marL="0" lvl="0" indent="0" algn="l" defTabSz="1111250">
            <a:lnSpc>
              <a:spcPct val="90000"/>
            </a:lnSpc>
            <a:spcBef>
              <a:spcPct val="0"/>
            </a:spcBef>
            <a:spcAft>
              <a:spcPct val="35000"/>
            </a:spcAft>
            <a:buNone/>
          </a:pPr>
          <a:r>
            <a:rPr lang="es-CO" sz="2500" kern="1200" dirty="0">
              <a:latin typeface="Arial Nova" panose="020B0504020202020204" pitchFamily="34" charset="0"/>
            </a:rPr>
            <a:t>Estrategia para la adopción de medidas y su seguimiento</a:t>
          </a:r>
        </a:p>
      </dsp:txBody>
      <dsp:txXfrm>
        <a:off x="227027" y="870052"/>
        <a:ext cx="5417211" cy="1692878"/>
      </dsp:txXfrm>
    </dsp:sp>
    <dsp:sp modelId="{90121873-ED7F-4324-B391-D3CFB0640683}">
      <dsp:nvSpPr>
        <dsp:cNvPr id="0" name=""/>
        <dsp:cNvSpPr/>
      </dsp:nvSpPr>
      <dsp:spPr>
        <a:xfrm>
          <a:off x="1310" y="591651"/>
          <a:ext cx="1185015" cy="1777522"/>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FFA207-4A5C-42F7-99DF-414BB47D7105}">
      <dsp:nvSpPr>
        <dsp:cNvPr id="0" name=""/>
        <dsp:cNvSpPr/>
      </dsp:nvSpPr>
      <dsp:spPr>
        <a:xfrm>
          <a:off x="6126650" y="836178"/>
          <a:ext cx="5417211" cy="1692878"/>
        </a:xfrm>
        <a:prstGeom prst="rect">
          <a:avLst/>
        </a:prstGeom>
        <a:solidFill>
          <a:schemeClr val="lt1">
            <a:alpha val="40000"/>
            <a:hueOff val="0"/>
            <a:satOff val="0"/>
            <a:lumOff val="0"/>
            <a:alphaOff val="0"/>
          </a:schemeClr>
        </a:solidFill>
        <a:ln w="6350" cap="flat" cmpd="sng" algn="ctr">
          <a:solidFill>
            <a:schemeClr val="bg1">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6643" tIns="95250" rIns="95250" bIns="95250" numCol="1" spcCol="1270" anchor="ctr" anchorCtr="0">
          <a:noAutofit/>
        </a:bodyPr>
        <a:lstStyle/>
        <a:p>
          <a:pPr marL="0" lvl="0" indent="0" algn="l" defTabSz="1111250">
            <a:lnSpc>
              <a:spcPct val="90000"/>
            </a:lnSpc>
            <a:spcBef>
              <a:spcPct val="0"/>
            </a:spcBef>
            <a:spcAft>
              <a:spcPct val="35000"/>
            </a:spcAft>
            <a:buNone/>
          </a:pPr>
          <a:r>
            <a:rPr lang="es-CO" sz="2500" kern="1200" dirty="0">
              <a:latin typeface="Arial Nova" panose="020B0504020202020204" pitchFamily="34" charset="0"/>
            </a:rPr>
            <a:t>Estrategia para preservar la estabilidad del sistema financiero</a:t>
          </a:r>
        </a:p>
      </dsp:txBody>
      <dsp:txXfrm>
        <a:off x="6126650" y="836178"/>
        <a:ext cx="5417211" cy="1692878"/>
      </dsp:txXfrm>
    </dsp:sp>
    <dsp:sp modelId="{7D72B86F-7002-442F-A321-6DD06632A80A}">
      <dsp:nvSpPr>
        <dsp:cNvPr id="0" name=""/>
        <dsp:cNvSpPr/>
      </dsp:nvSpPr>
      <dsp:spPr>
        <a:xfrm>
          <a:off x="5900933" y="591651"/>
          <a:ext cx="1185015" cy="1777522"/>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7B0F8-83A5-43C2-9D2C-B8D5644FF2FA}">
      <dsp:nvSpPr>
        <dsp:cNvPr id="0" name=""/>
        <dsp:cNvSpPr/>
      </dsp:nvSpPr>
      <dsp:spPr>
        <a:xfrm>
          <a:off x="3176839" y="2967324"/>
          <a:ext cx="5417211" cy="1692878"/>
        </a:xfrm>
        <a:prstGeom prst="rect">
          <a:avLst/>
        </a:prstGeom>
        <a:solidFill>
          <a:schemeClr val="lt1">
            <a:alpha val="40000"/>
            <a:hueOff val="0"/>
            <a:satOff val="0"/>
            <a:lumOff val="0"/>
            <a:alphaOff val="0"/>
          </a:schemeClr>
        </a:solidFill>
        <a:ln w="6350" cap="flat" cmpd="sng" algn="ctr">
          <a:solidFill>
            <a:schemeClr val="bg1">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6643" tIns="95250" rIns="95250" bIns="95250" numCol="1" spcCol="1270" anchor="ctr" anchorCtr="0">
          <a:noAutofit/>
        </a:bodyPr>
        <a:lstStyle/>
        <a:p>
          <a:pPr marL="0" lvl="0" indent="0" algn="l" defTabSz="1111250">
            <a:lnSpc>
              <a:spcPct val="90000"/>
            </a:lnSpc>
            <a:spcBef>
              <a:spcPct val="0"/>
            </a:spcBef>
            <a:spcAft>
              <a:spcPct val="35000"/>
            </a:spcAft>
            <a:buNone/>
          </a:pPr>
          <a:r>
            <a:rPr lang="es-CO" sz="2500" kern="1200" dirty="0">
              <a:latin typeface="Arial Nova" panose="020B0504020202020204" pitchFamily="34" charset="0"/>
            </a:rPr>
            <a:t>Estrategia frente al consumidor financiero</a:t>
          </a:r>
        </a:p>
      </dsp:txBody>
      <dsp:txXfrm>
        <a:off x="3176839" y="2967324"/>
        <a:ext cx="5417211" cy="1692878"/>
      </dsp:txXfrm>
    </dsp:sp>
    <dsp:sp modelId="{25128A79-49F3-4A5B-8B1A-332D9C27F4C7}">
      <dsp:nvSpPr>
        <dsp:cNvPr id="0" name=""/>
        <dsp:cNvSpPr/>
      </dsp:nvSpPr>
      <dsp:spPr>
        <a:xfrm>
          <a:off x="2951122" y="2722797"/>
          <a:ext cx="1185015" cy="1777522"/>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970339" y="2"/>
            <a:ext cx="3038475" cy="466725"/>
          </a:xfrm>
          <a:prstGeom prst="rect">
            <a:avLst/>
          </a:prstGeom>
        </p:spPr>
        <p:txBody>
          <a:bodyPr vert="horz" lIns="91440" tIns="45720" rIns="91440" bIns="45720" rtlCol="0"/>
          <a:lstStyle>
            <a:lvl1pPr algn="r">
              <a:defRPr sz="1200"/>
            </a:lvl1pPr>
          </a:lstStyle>
          <a:p>
            <a:fld id="{C631FB5B-18D0-47DE-82F6-C8F47F6649BB}" type="datetimeFigureOut">
              <a:rPr lang="es-CO" smtClean="0"/>
              <a:t>20/04/2020</a:t>
            </a:fld>
            <a:endParaRPr lang="es-CO"/>
          </a:p>
        </p:txBody>
      </p:sp>
      <p:sp>
        <p:nvSpPr>
          <p:cNvPr id="4" name="Marcador de pie de página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70339" y="8829677"/>
            <a:ext cx="3038475" cy="466725"/>
          </a:xfrm>
          <a:prstGeom prst="rect">
            <a:avLst/>
          </a:prstGeom>
        </p:spPr>
        <p:txBody>
          <a:bodyPr vert="horz" lIns="91440" tIns="45720" rIns="91440" bIns="45720" rtlCol="0" anchor="b"/>
          <a:lstStyle>
            <a:lvl1pPr algn="r">
              <a:defRPr sz="1200"/>
            </a:lvl1pPr>
          </a:lstStyle>
          <a:p>
            <a:fld id="{CCF51B21-BBB6-4BF0-8864-96AC38FFC827}" type="slidenum">
              <a:rPr lang="es-CO" smtClean="0"/>
              <a:t>‹Nº›</a:t>
            </a:fld>
            <a:endParaRPr lang="es-CO"/>
          </a:p>
        </p:txBody>
      </p:sp>
    </p:spTree>
    <p:extLst>
      <p:ext uri="{BB962C8B-B14F-4D97-AF65-F5344CB8AC3E}">
        <p14:creationId xmlns:p14="http://schemas.microsoft.com/office/powerpoint/2010/main" val="292676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C8F1BE-3877-4B4F-8EA8-AC063F27DF3A}" type="datetimeFigureOut">
              <a:rPr lang="es-CO" smtClean="0"/>
              <a:t>20/04/2020</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D50DFF60-2DDB-41FA-A09F-CBBA40CB54E9}" type="slidenum">
              <a:rPr lang="es-CO" smtClean="0"/>
              <a:t>‹Nº›</a:t>
            </a:fld>
            <a:endParaRPr lang="es-CO"/>
          </a:p>
        </p:txBody>
      </p:sp>
    </p:spTree>
    <p:extLst>
      <p:ext uri="{BB962C8B-B14F-4D97-AF65-F5344CB8AC3E}">
        <p14:creationId xmlns:p14="http://schemas.microsoft.com/office/powerpoint/2010/main" val="419363813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74BFA-25C5-4178-915C-60316D8F8293}"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954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50DFF60-2DDB-41FA-A09F-CBBA40CB54E9}" type="slidenum">
              <a:rPr lang="es-CO" smtClean="0"/>
              <a:t>22</a:t>
            </a:fld>
            <a:endParaRPr lang="es-CO"/>
          </a:p>
        </p:txBody>
      </p:sp>
    </p:spTree>
    <p:extLst>
      <p:ext uri="{BB962C8B-B14F-4D97-AF65-F5344CB8AC3E}">
        <p14:creationId xmlns:p14="http://schemas.microsoft.com/office/powerpoint/2010/main" val="278247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D50DFF60-2DDB-41FA-A09F-CBBA40CB54E9}" type="slidenum">
              <a:rPr lang="es-CO" smtClean="0"/>
              <a:t>28</a:t>
            </a:fld>
            <a:endParaRPr lang="es-CO"/>
          </a:p>
        </p:txBody>
      </p:sp>
    </p:spTree>
    <p:extLst>
      <p:ext uri="{BB962C8B-B14F-4D97-AF65-F5344CB8AC3E}">
        <p14:creationId xmlns:p14="http://schemas.microsoft.com/office/powerpoint/2010/main" val="354223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D50DFF60-2DDB-41FA-A09F-CBBA40CB54E9}" type="slidenum">
              <a:rPr lang="es-CO" smtClean="0"/>
              <a:t>4</a:t>
            </a:fld>
            <a:endParaRPr lang="es-CO"/>
          </a:p>
        </p:txBody>
      </p:sp>
    </p:spTree>
    <p:extLst>
      <p:ext uri="{BB962C8B-B14F-4D97-AF65-F5344CB8AC3E}">
        <p14:creationId xmlns:p14="http://schemas.microsoft.com/office/powerpoint/2010/main" val="1969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50DFF60-2DDB-41FA-A09F-CBBA40CB54E9}" type="slidenum">
              <a:rPr lang="es-CO" smtClean="0"/>
              <a:t>5</a:t>
            </a:fld>
            <a:endParaRPr lang="es-CO"/>
          </a:p>
        </p:txBody>
      </p:sp>
    </p:spTree>
    <p:extLst>
      <p:ext uri="{BB962C8B-B14F-4D97-AF65-F5344CB8AC3E}">
        <p14:creationId xmlns:p14="http://schemas.microsoft.com/office/powerpoint/2010/main" val="250242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D50DFF60-2DDB-41FA-A09F-CBBA40CB54E9}" type="slidenum">
              <a:rPr lang="es-CO" smtClean="0"/>
              <a:t>6</a:t>
            </a:fld>
            <a:endParaRPr lang="es-CO"/>
          </a:p>
        </p:txBody>
      </p:sp>
    </p:spTree>
    <p:extLst>
      <p:ext uri="{BB962C8B-B14F-4D97-AF65-F5344CB8AC3E}">
        <p14:creationId xmlns:p14="http://schemas.microsoft.com/office/powerpoint/2010/main" val="415576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D50DFF60-2DDB-41FA-A09F-CBBA40CB54E9}" type="slidenum">
              <a:rPr lang="es-CO" smtClean="0"/>
              <a:t>7</a:t>
            </a:fld>
            <a:endParaRPr lang="es-CO"/>
          </a:p>
        </p:txBody>
      </p:sp>
    </p:spTree>
    <p:extLst>
      <p:ext uri="{BB962C8B-B14F-4D97-AF65-F5344CB8AC3E}">
        <p14:creationId xmlns:p14="http://schemas.microsoft.com/office/powerpoint/2010/main" val="240114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50DFF60-2DDB-41FA-A09F-CBBA40CB54E9}" type="slidenum">
              <a:rPr lang="es-CO" smtClean="0"/>
              <a:t>10</a:t>
            </a:fld>
            <a:endParaRPr lang="es-CO"/>
          </a:p>
        </p:txBody>
      </p:sp>
    </p:spTree>
    <p:extLst>
      <p:ext uri="{BB962C8B-B14F-4D97-AF65-F5344CB8AC3E}">
        <p14:creationId xmlns:p14="http://schemas.microsoft.com/office/powerpoint/2010/main" val="376136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D50DFF60-2DDB-41FA-A09F-CBBA40CB54E9}" type="slidenum">
              <a:rPr lang="es-CO" smtClean="0"/>
              <a:t>13</a:t>
            </a:fld>
            <a:endParaRPr lang="es-CO"/>
          </a:p>
        </p:txBody>
      </p:sp>
    </p:spTree>
    <p:extLst>
      <p:ext uri="{BB962C8B-B14F-4D97-AF65-F5344CB8AC3E}">
        <p14:creationId xmlns:p14="http://schemas.microsoft.com/office/powerpoint/2010/main" val="355462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D50DFF60-2DDB-41FA-A09F-CBBA40CB54E9}" type="slidenum">
              <a:rPr lang="es-CO" smtClean="0"/>
              <a:t>14</a:t>
            </a:fld>
            <a:endParaRPr lang="es-CO"/>
          </a:p>
        </p:txBody>
      </p:sp>
    </p:spTree>
    <p:extLst>
      <p:ext uri="{BB962C8B-B14F-4D97-AF65-F5344CB8AC3E}">
        <p14:creationId xmlns:p14="http://schemas.microsoft.com/office/powerpoint/2010/main" val="1356453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50DFF60-2DDB-41FA-A09F-CBBA40CB54E9}" type="slidenum">
              <a:rPr lang="es-CO" smtClean="0"/>
              <a:t>17</a:t>
            </a:fld>
            <a:endParaRPr lang="es-CO"/>
          </a:p>
        </p:txBody>
      </p:sp>
    </p:spTree>
    <p:extLst>
      <p:ext uri="{BB962C8B-B14F-4D97-AF65-F5344CB8AC3E}">
        <p14:creationId xmlns:p14="http://schemas.microsoft.com/office/powerpoint/2010/main" val="2690961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pic>
        <p:nvPicPr>
          <p:cNvPr id="3" name="Imagen 2" descr="Imagen que contiene edificio, exterior, ladrillo, banqueta&#10;&#10;Descripción generada automáticamente">
            <a:extLst>
              <a:ext uri="{FF2B5EF4-FFF2-40B4-BE49-F238E27FC236}">
                <a16:creationId xmlns:a16="http://schemas.microsoft.com/office/drawing/2014/main" id="{96D0C4DD-9F28-4720-A54B-A48B1BA3EB05}"/>
              </a:ext>
            </a:extLst>
          </p:cNvPr>
          <p:cNvPicPr>
            <a:picLocks noChangeAspect="1"/>
          </p:cNvPicPr>
          <p:nvPr userDrawn="1"/>
        </p:nvPicPr>
        <p:blipFill>
          <a:blip r:embed="rId2"/>
          <a:stretch>
            <a:fillRect/>
          </a:stretch>
        </p:blipFill>
        <p:spPr>
          <a:xfrm>
            <a:off x="0" y="-4763"/>
            <a:ext cx="12192000" cy="6867526"/>
          </a:xfrm>
          <a:prstGeom prst="rect">
            <a:avLst/>
          </a:prstGeom>
        </p:spPr>
      </p:pic>
      <p:sp>
        <p:nvSpPr>
          <p:cNvPr id="12" name="Forma libre: forma 11">
            <a:extLst>
              <a:ext uri="{FF2B5EF4-FFF2-40B4-BE49-F238E27FC236}">
                <a16:creationId xmlns:a16="http://schemas.microsoft.com/office/drawing/2014/main" id="{2CB86FCF-CC37-4E9D-A078-62AF769AB9BC}"/>
              </a:ext>
            </a:extLst>
          </p:cNvPr>
          <p:cNvSpPr/>
          <p:nvPr userDrawn="1"/>
        </p:nvSpPr>
        <p:spPr>
          <a:xfrm>
            <a:off x="-1" y="1"/>
            <a:ext cx="9277351" cy="6857999"/>
          </a:xfrm>
          <a:custGeom>
            <a:avLst/>
            <a:gdLst>
              <a:gd name="connsiteX0" fmla="*/ 0 w 6181928"/>
              <a:gd name="connsiteY0" fmla="*/ 0 h 6857999"/>
              <a:gd name="connsiteX1" fmla="*/ 6181928 w 6181928"/>
              <a:gd name="connsiteY1" fmla="*/ 0 h 6857999"/>
              <a:gd name="connsiteX2" fmla="*/ 3078569 w 6181928"/>
              <a:gd name="connsiteY2" fmla="*/ 6857999 h 6857999"/>
              <a:gd name="connsiteX3" fmla="*/ 0 w 6181928"/>
              <a:gd name="connsiteY3" fmla="*/ 6857999 h 6857999"/>
              <a:gd name="connsiteX4" fmla="*/ 0 w 6181928"/>
              <a:gd name="connsiteY4" fmla="*/ 330868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928" h="6857999">
                <a:moveTo>
                  <a:pt x="0" y="0"/>
                </a:moveTo>
                <a:lnTo>
                  <a:pt x="6181928" y="0"/>
                </a:lnTo>
                <a:lnTo>
                  <a:pt x="3078569" y="6857999"/>
                </a:lnTo>
                <a:lnTo>
                  <a:pt x="0" y="6857999"/>
                </a:lnTo>
                <a:lnTo>
                  <a:pt x="0" y="3308680"/>
                </a:lnTo>
                <a:close/>
              </a:path>
            </a:pathLst>
          </a:custGeom>
          <a:solidFill>
            <a:srgbClr val="0065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Marcador de título 1">
            <a:extLst>
              <a:ext uri="{FF2B5EF4-FFF2-40B4-BE49-F238E27FC236}">
                <a16:creationId xmlns:a16="http://schemas.microsoft.com/office/drawing/2014/main" id="{0F6629C8-B573-479C-B202-C89AB253657D}"/>
              </a:ext>
            </a:extLst>
          </p:cNvPr>
          <p:cNvSpPr>
            <a:spLocks noGrp="1"/>
          </p:cNvSpPr>
          <p:nvPr>
            <p:ph type="title" hasCustomPrompt="1"/>
          </p:nvPr>
        </p:nvSpPr>
        <p:spPr>
          <a:xfrm>
            <a:off x="797853" y="1799836"/>
            <a:ext cx="6098247" cy="2276864"/>
          </a:xfrm>
          <a:prstGeom prst="rect">
            <a:avLst/>
          </a:prstGeom>
          <a:noFill/>
          <a:ln>
            <a:noFill/>
          </a:ln>
        </p:spPr>
        <p:txBody>
          <a:bodyPr vert="horz" lIns="91440" tIns="45720" rIns="91440" bIns="45720" rtlCol="0" anchor="ctr">
            <a:noAutofit/>
          </a:bodyPr>
          <a:lstStyle>
            <a:lvl1pPr algn="l">
              <a:defRPr sz="4400" b="1">
                <a:solidFill>
                  <a:schemeClr val="bg1">
                    <a:lumMod val="95000"/>
                  </a:schemeClr>
                </a:solidFill>
                <a:effectLst>
                  <a:outerShdw blurRad="38100" dist="38100" dir="2700000" algn="tl">
                    <a:srgbClr val="000000">
                      <a:alpha val="43137"/>
                    </a:srgbClr>
                  </a:outerShdw>
                </a:effectLst>
                <a:latin typeface="Arial Nova Light" panose="020B0304020202020204" pitchFamily="34" charset="0"/>
              </a:defRPr>
            </a:lvl1pPr>
          </a:lstStyle>
          <a:p>
            <a:r>
              <a:rPr lang="es-ES" dirty="0"/>
              <a:t>Título de la presentación</a:t>
            </a:r>
            <a:endParaRPr lang="es-CO" dirty="0"/>
          </a:p>
        </p:txBody>
      </p:sp>
      <p:sp>
        <p:nvSpPr>
          <p:cNvPr id="15" name="テキスト プレースホルダー 12">
            <a:extLst>
              <a:ext uri="{FF2B5EF4-FFF2-40B4-BE49-F238E27FC236}">
                <a16:creationId xmlns:a16="http://schemas.microsoft.com/office/drawing/2014/main" id="{FEF611B0-1CFC-4EA5-92F6-2110F7144D1B}"/>
              </a:ext>
            </a:extLst>
          </p:cNvPr>
          <p:cNvSpPr>
            <a:spLocks noGrp="1"/>
          </p:cNvSpPr>
          <p:nvPr>
            <p:ph type="body" sz="quarter" idx="13" hasCustomPrompt="1"/>
          </p:nvPr>
        </p:nvSpPr>
        <p:spPr>
          <a:xfrm>
            <a:off x="797853" y="4299036"/>
            <a:ext cx="6098247" cy="673711"/>
          </a:xfrm>
        </p:spPr>
        <p:txBody>
          <a:bodyPr anchor="t">
            <a:noAutofit/>
          </a:bodyPr>
          <a:lstStyle>
            <a:lvl1pPr marL="0" indent="0">
              <a:lnSpc>
                <a:spcPct val="130000"/>
              </a:lnSpc>
              <a:spcBef>
                <a:spcPts val="0"/>
              </a:spcBef>
              <a:buNone/>
              <a:defRPr sz="3600" b="1" baseline="0">
                <a:solidFill>
                  <a:schemeClr val="bg1"/>
                </a:solidFill>
                <a:effectLst>
                  <a:outerShdw blurRad="38100" dist="38100" dir="2700000" algn="tl">
                    <a:srgbClr val="000000">
                      <a:alpha val="43137"/>
                    </a:srgbClr>
                  </a:outerShdw>
                </a:effectLst>
                <a:latin typeface="+mj-lt"/>
              </a:defRPr>
            </a:lvl1pPr>
          </a:lstStyle>
          <a:p>
            <a:pPr lvl="0"/>
            <a:r>
              <a:rPr kumimoji="1" lang="en-US" altLang="ja-JP" dirty="0" err="1"/>
              <a:t>Nombre</a:t>
            </a:r>
            <a:r>
              <a:rPr kumimoji="1" lang="en-US" altLang="ja-JP" dirty="0"/>
              <a:t> del </a:t>
            </a:r>
            <a:r>
              <a:rPr kumimoji="1" lang="en-US" altLang="ja-JP" dirty="0" err="1"/>
              <a:t>funcionario</a:t>
            </a:r>
            <a:endParaRPr kumimoji="1" lang="ja-JP" altLang="en-US" dirty="0"/>
          </a:p>
        </p:txBody>
      </p:sp>
      <p:sp>
        <p:nvSpPr>
          <p:cNvPr id="16" name="テキスト プレースホルダー 12">
            <a:extLst>
              <a:ext uri="{FF2B5EF4-FFF2-40B4-BE49-F238E27FC236}">
                <a16:creationId xmlns:a16="http://schemas.microsoft.com/office/drawing/2014/main" id="{41DFB9E5-F162-4721-882F-C4A493DFAC09}"/>
              </a:ext>
            </a:extLst>
          </p:cNvPr>
          <p:cNvSpPr>
            <a:spLocks noGrp="1"/>
          </p:cNvSpPr>
          <p:nvPr>
            <p:ph type="body" sz="quarter" idx="24" hasCustomPrompt="1"/>
          </p:nvPr>
        </p:nvSpPr>
        <p:spPr>
          <a:xfrm>
            <a:off x="797853" y="5000508"/>
            <a:ext cx="6098247" cy="528016"/>
          </a:xfrm>
        </p:spPr>
        <p:txBody>
          <a:bodyPr anchor="t">
            <a:noAutofit/>
          </a:bodyPr>
          <a:lstStyle>
            <a:lvl1pPr marL="0" indent="0">
              <a:lnSpc>
                <a:spcPct val="130000"/>
              </a:lnSpc>
              <a:spcBef>
                <a:spcPts val="0"/>
              </a:spcBef>
              <a:buNone/>
              <a:defRPr sz="2000" b="1" baseline="0">
                <a:solidFill>
                  <a:schemeClr val="bg1"/>
                </a:solidFill>
                <a:effectLst>
                  <a:outerShdw blurRad="38100" dist="38100" dir="2700000" algn="tl">
                    <a:srgbClr val="000000">
                      <a:alpha val="43137"/>
                    </a:srgbClr>
                  </a:outerShdw>
                </a:effectLst>
                <a:latin typeface="+mj-lt"/>
              </a:defRPr>
            </a:lvl1pPr>
          </a:lstStyle>
          <a:p>
            <a:pPr lvl="0"/>
            <a:r>
              <a:rPr kumimoji="1" lang="en-US" altLang="ja-JP" dirty="0"/>
              <a:t>Cargo del </a:t>
            </a:r>
            <a:r>
              <a:rPr kumimoji="1" lang="en-US" altLang="ja-JP" dirty="0" err="1"/>
              <a:t>funcionario</a:t>
            </a:r>
            <a:endParaRPr kumimoji="1" lang="ja-JP" altLang="en-US" dirty="0"/>
          </a:p>
        </p:txBody>
      </p:sp>
      <p:sp>
        <p:nvSpPr>
          <p:cNvPr id="17" name="テキスト プレースホルダー 12">
            <a:extLst>
              <a:ext uri="{FF2B5EF4-FFF2-40B4-BE49-F238E27FC236}">
                <a16:creationId xmlns:a16="http://schemas.microsoft.com/office/drawing/2014/main" id="{E3E74B2F-AA8B-4D3F-A992-190E08B82CB7}"/>
              </a:ext>
            </a:extLst>
          </p:cNvPr>
          <p:cNvSpPr>
            <a:spLocks noGrp="1"/>
          </p:cNvSpPr>
          <p:nvPr>
            <p:ph type="body" sz="quarter" idx="25" hasCustomPrompt="1"/>
          </p:nvPr>
        </p:nvSpPr>
        <p:spPr>
          <a:xfrm>
            <a:off x="3979203" y="6318463"/>
            <a:ext cx="7888790" cy="385103"/>
          </a:xfrm>
        </p:spPr>
        <p:txBody>
          <a:bodyPr anchor="t">
            <a:noAutofit/>
          </a:bodyPr>
          <a:lstStyle>
            <a:lvl1pPr marL="0" indent="0" algn="r">
              <a:lnSpc>
                <a:spcPct val="100000"/>
              </a:lnSpc>
              <a:spcBef>
                <a:spcPts val="0"/>
              </a:spcBef>
              <a:buNone/>
              <a:defRPr sz="1600" b="1" baseline="0">
                <a:solidFill>
                  <a:schemeClr val="tx1"/>
                </a:solidFill>
                <a:effectLst/>
                <a:latin typeface="+mj-lt"/>
              </a:defRPr>
            </a:lvl1pPr>
          </a:lstStyle>
          <a:p>
            <a:pPr lvl="0"/>
            <a:r>
              <a:rPr kumimoji="1" lang="en-US" altLang="ja-JP" dirty="0" err="1"/>
              <a:t>Nombre</a:t>
            </a:r>
            <a:r>
              <a:rPr kumimoji="1" lang="en-US" altLang="ja-JP" dirty="0"/>
              <a:t> del </a:t>
            </a:r>
            <a:r>
              <a:rPr kumimoji="1" lang="en-US" altLang="ja-JP" dirty="0" err="1"/>
              <a:t>evento</a:t>
            </a:r>
            <a:endParaRPr kumimoji="1" lang="ja-JP" altLang="en-US" dirty="0"/>
          </a:p>
        </p:txBody>
      </p:sp>
      <p:sp>
        <p:nvSpPr>
          <p:cNvPr id="20" name="テキスト プレースホルダー 12">
            <a:extLst>
              <a:ext uri="{FF2B5EF4-FFF2-40B4-BE49-F238E27FC236}">
                <a16:creationId xmlns:a16="http://schemas.microsoft.com/office/drawing/2014/main" id="{F327398D-150B-43FF-9497-77BD447CE457}"/>
              </a:ext>
            </a:extLst>
          </p:cNvPr>
          <p:cNvSpPr>
            <a:spLocks noGrp="1"/>
          </p:cNvSpPr>
          <p:nvPr>
            <p:ph type="body" sz="quarter" idx="26" hasCustomPrompt="1"/>
          </p:nvPr>
        </p:nvSpPr>
        <p:spPr>
          <a:xfrm>
            <a:off x="235878" y="291171"/>
            <a:ext cx="5431498" cy="385103"/>
          </a:xfrm>
        </p:spPr>
        <p:txBody>
          <a:bodyPr anchor="t">
            <a:noAutofit/>
          </a:bodyPr>
          <a:lstStyle>
            <a:lvl1pPr marL="0" indent="0">
              <a:lnSpc>
                <a:spcPct val="100000"/>
              </a:lnSpc>
              <a:spcBef>
                <a:spcPts val="0"/>
              </a:spcBef>
              <a:buNone/>
              <a:defRPr sz="1200" b="1" baseline="0">
                <a:solidFill>
                  <a:schemeClr val="bg1"/>
                </a:solidFill>
                <a:effectLst>
                  <a:outerShdw blurRad="38100" dist="38100" dir="2700000" algn="tl">
                    <a:srgbClr val="000000">
                      <a:alpha val="43137"/>
                    </a:srgbClr>
                  </a:outerShdw>
                </a:effectLst>
                <a:latin typeface="+mj-lt"/>
              </a:defRPr>
            </a:lvl1pPr>
          </a:lstStyle>
          <a:p>
            <a:pPr lvl="0"/>
            <a:r>
              <a:rPr kumimoji="1" lang="es-CO" altLang="ja-JP" dirty="0"/>
              <a:t>Ciudad, Enero 00 de 2020</a:t>
            </a:r>
            <a:endParaRPr kumimoji="1" lang="ja-JP" altLang="en-US" dirty="0"/>
          </a:p>
        </p:txBody>
      </p:sp>
    </p:spTree>
    <p:extLst>
      <p:ext uri="{BB962C8B-B14F-4D97-AF65-F5344CB8AC3E}">
        <p14:creationId xmlns:p14="http://schemas.microsoft.com/office/powerpoint/2010/main" val="13626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9AD5DAB-E0D9-4C3E-9E68-AAE161DE4C8A}"/>
              </a:ext>
            </a:extLst>
          </p:cNvPr>
          <p:cNvSpPr/>
          <p:nvPr userDrawn="1"/>
        </p:nvSpPr>
        <p:spPr>
          <a:xfrm>
            <a:off x="11424210" y="6517766"/>
            <a:ext cx="767789" cy="2765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Marcador de número de diapositiva 5">
            <a:extLst>
              <a:ext uri="{FF2B5EF4-FFF2-40B4-BE49-F238E27FC236}">
                <a16:creationId xmlns:a16="http://schemas.microsoft.com/office/drawing/2014/main" id="{60D3943B-EBD4-47C0-BF24-47312E3327E3}"/>
              </a:ext>
            </a:extLst>
          </p:cNvPr>
          <p:cNvSpPr>
            <a:spLocks noGrp="1"/>
          </p:cNvSpPr>
          <p:nvPr>
            <p:ph type="sldNum" sz="quarter" idx="4"/>
          </p:nvPr>
        </p:nvSpPr>
        <p:spPr>
          <a:xfrm>
            <a:off x="11458935" y="6483041"/>
            <a:ext cx="644932" cy="365125"/>
          </a:xfrm>
          <a:prstGeom prst="rect">
            <a:avLst/>
          </a:prstGeom>
        </p:spPr>
        <p:txBody>
          <a:bodyPr vert="horz" lIns="91440" tIns="45720" rIns="91440" bIns="45720" rtlCol="0" anchor="ctr"/>
          <a:lstStyle>
            <a:lvl1pPr algn="r">
              <a:defRPr sz="1100" b="0">
                <a:solidFill>
                  <a:schemeClr val="tx1">
                    <a:lumMod val="85000"/>
                    <a:lumOff val="15000"/>
                  </a:schemeClr>
                </a:solidFill>
                <a:latin typeface="+mn-lt"/>
              </a:defRPr>
            </a:lvl1pPr>
          </a:lstStyle>
          <a:p>
            <a:fld id="{E98621A4-F840-4FB5-ADAC-B68FE90EA2B3}" type="slidenum">
              <a:rPr lang="es-CO" smtClean="0"/>
              <a:pPr/>
              <a:t>‹Nº›</a:t>
            </a:fld>
            <a:endParaRPr lang="es-CO" dirty="0"/>
          </a:p>
        </p:txBody>
      </p:sp>
      <p:sp>
        <p:nvSpPr>
          <p:cNvPr id="22" name="Rectángulo 21">
            <a:extLst>
              <a:ext uri="{FF2B5EF4-FFF2-40B4-BE49-F238E27FC236}">
                <a16:creationId xmlns:a16="http://schemas.microsoft.com/office/drawing/2014/main" id="{0243A71F-0C8B-4BBF-B421-F08A9BA8D834}"/>
              </a:ext>
            </a:extLst>
          </p:cNvPr>
          <p:cNvSpPr/>
          <p:nvPr userDrawn="1"/>
        </p:nvSpPr>
        <p:spPr>
          <a:xfrm>
            <a:off x="11412639" y="6517765"/>
            <a:ext cx="92596" cy="2765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38D0BB69-5812-4F15-B768-0CA638DD2964}"/>
              </a:ext>
            </a:extLst>
          </p:cNvPr>
          <p:cNvSpPr/>
          <p:nvPr userDrawn="1"/>
        </p:nvSpPr>
        <p:spPr>
          <a:xfrm>
            <a:off x="0" y="0"/>
            <a:ext cx="12192000" cy="2705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Subtítulo 2">
            <a:extLst>
              <a:ext uri="{FF2B5EF4-FFF2-40B4-BE49-F238E27FC236}">
                <a16:creationId xmlns:a16="http://schemas.microsoft.com/office/drawing/2014/main" id="{257C3F4E-A2B2-4D34-A8EE-7DDBF1A8E474}"/>
              </a:ext>
            </a:extLst>
          </p:cNvPr>
          <p:cNvSpPr>
            <a:spLocks noGrp="1"/>
          </p:cNvSpPr>
          <p:nvPr>
            <p:ph type="subTitle" idx="1" hasCustomPrompt="1"/>
          </p:nvPr>
        </p:nvSpPr>
        <p:spPr>
          <a:xfrm>
            <a:off x="976425" y="4867274"/>
            <a:ext cx="2357925" cy="1098437"/>
          </a:xfrm>
        </p:spPr>
        <p:txBody>
          <a:bodyPr>
            <a:normAutofit/>
          </a:bodyPr>
          <a:lstStyle>
            <a:lvl1pPr marL="0" indent="0" algn="ctr">
              <a:buNone/>
              <a:defRPr sz="1600">
                <a:solidFill>
                  <a:schemeClr val="tx1">
                    <a:lumMod val="75000"/>
                    <a:lumOff val="25000"/>
                  </a:schemeClr>
                </a:solidFill>
                <a:latin typeface="Helvetica" panose="020B0504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Cargo del funcionario</a:t>
            </a:r>
            <a:endParaRPr lang="es-CO" dirty="0"/>
          </a:p>
        </p:txBody>
      </p:sp>
      <p:sp>
        <p:nvSpPr>
          <p:cNvPr id="13" name="Marcador de texto 11">
            <a:extLst>
              <a:ext uri="{FF2B5EF4-FFF2-40B4-BE49-F238E27FC236}">
                <a16:creationId xmlns:a16="http://schemas.microsoft.com/office/drawing/2014/main" id="{4E4E2A99-CCF1-41CD-AE2D-D2A8C8467C39}"/>
              </a:ext>
            </a:extLst>
          </p:cNvPr>
          <p:cNvSpPr>
            <a:spLocks noGrp="1"/>
          </p:cNvSpPr>
          <p:nvPr>
            <p:ph type="body" sz="quarter" idx="13" hasCustomPrompt="1"/>
          </p:nvPr>
        </p:nvSpPr>
        <p:spPr>
          <a:xfrm>
            <a:off x="975993" y="4310062"/>
            <a:ext cx="2358146" cy="557212"/>
          </a:xfrm>
        </p:spPr>
        <p:txBody>
          <a:bodyPr>
            <a:normAutofit/>
          </a:bodyPr>
          <a:lstStyle>
            <a:lvl1pPr marL="0" indent="0" algn="ctr">
              <a:buNone/>
              <a:defRPr sz="1600">
                <a:solidFill>
                  <a:srgbClr val="00659D"/>
                </a:solidFill>
                <a:latin typeface="Helvetica" panose="020B0504020202030204" pitchFamily="34" charset="0"/>
              </a:defRPr>
            </a:lvl1pPr>
          </a:lstStyle>
          <a:p>
            <a:pPr lvl="0"/>
            <a:r>
              <a:rPr lang="es-ES" dirty="0"/>
              <a:t>Nombre del funcionario</a:t>
            </a:r>
            <a:endParaRPr lang="es-CO" dirty="0"/>
          </a:p>
        </p:txBody>
      </p:sp>
      <p:sp>
        <p:nvSpPr>
          <p:cNvPr id="14" name="Rectángulo 13">
            <a:extLst>
              <a:ext uri="{FF2B5EF4-FFF2-40B4-BE49-F238E27FC236}">
                <a16:creationId xmlns:a16="http://schemas.microsoft.com/office/drawing/2014/main" id="{D9A77F57-293A-4856-99CB-40B0735B9F76}"/>
              </a:ext>
            </a:extLst>
          </p:cNvPr>
          <p:cNvSpPr/>
          <p:nvPr userDrawn="1"/>
        </p:nvSpPr>
        <p:spPr>
          <a:xfrm>
            <a:off x="208781" y="706219"/>
            <a:ext cx="11628504" cy="646331"/>
          </a:xfrm>
          <a:prstGeom prst="rect">
            <a:avLst/>
          </a:prstGeom>
        </p:spPr>
        <p:txBody>
          <a:bodyPr wrap="square">
            <a:spAutoFit/>
          </a:bodyPr>
          <a:lstStyle/>
          <a:p>
            <a:r>
              <a:rPr lang="es-ES" sz="3200" b="0" dirty="0">
                <a:solidFill>
                  <a:schemeClr val="bg1"/>
                </a:solidFill>
                <a:effectLst>
                  <a:outerShdw blurRad="38100" dist="38100" dir="2700000" algn="tl">
                    <a:srgbClr val="000000">
                      <a:alpha val="43137"/>
                    </a:srgbClr>
                  </a:outerShdw>
                </a:effectLst>
                <a:latin typeface="Arial Nova" panose="020B0504020202020204" pitchFamily="34" charset="0"/>
              </a:rPr>
              <a:t>Cuéntenos sus inquietudes… </a:t>
            </a:r>
            <a:r>
              <a:rPr lang="es-ES" sz="3600" b="1" dirty="0">
                <a:solidFill>
                  <a:srgbClr val="4FC0FF"/>
                </a:solidFill>
                <a:effectLst>
                  <a:outerShdw blurRad="38100" dist="38100" dir="2700000" algn="tl">
                    <a:srgbClr val="000000">
                      <a:alpha val="43137"/>
                    </a:srgbClr>
                  </a:outerShdw>
                </a:effectLst>
                <a:latin typeface="Arial Nova" panose="020B0504020202020204" pitchFamily="34" charset="0"/>
              </a:rPr>
              <a:t>estamos aquí</a:t>
            </a:r>
            <a:r>
              <a:rPr lang="es-ES" sz="3200" b="0" dirty="0">
                <a:solidFill>
                  <a:schemeClr val="bg1"/>
                </a:solidFill>
                <a:effectLst>
                  <a:outerShdw blurRad="38100" dist="38100" dir="2700000" algn="tl">
                    <a:srgbClr val="000000">
                      <a:alpha val="43137"/>
                    </a:srgbClr>
                  </a:outerShdw>
                </a:effectLst>
                <a:latin typeface="Arial Nova" panose="020B0504020202020204" pitchFamily="34" charset="0"/>
              </a:rPr>
              <a:t> para escucharlo</a:t>
            </a:r>
            <a:endParaRPr lang="es-CO" sz="3200" b="0" dirty="0">
              <a:solidFill>
                <a:schemeClr val="bg1"/>
              </a:solidFill>
              <a:effectLst>
                <a:outerShdw blurRad="38100" dist="38100" dir="2700000" algn="tl">
                  <a:srgbClr val="000000">
                    <a:alpha val="43137"/>
                  </a:srgbClr>
                </a:outerShdw>
              </a:effectLst>
              <a:latin typeface="Arial Nova" panose="020B0504020202020204" pitchFamily="34" charset="0"/>
            </a:endParaRPr>
          </a:p>
        </p:txBody>
      </p:sp>
      <p:sp>
        <p:nvSpPr>
          <p:cNvPr id="15" name="Marcador de texto 11">
            <a:extLst>
              <a:ext uri="{FF2B5EF4-FFF2-40B4-BE49-F238E27FC236}">
                <a16:creationId xmlns:a16="http://schemas.microsoft.com/office/drawing/2014/main" id="{86134755-8470-4CE1-898D-AC311C70ABC2}"/>
              </a:ext>
            </a:extLst>
          </p:cNvPr>
          <p:cNvSpPr>
            <a:spLocks noGrp="1"/>
          </p:cNvSpPr>
          <p:nvPr>
            <p:ph type="body" sz="quarter" idx="14" hasCustomPrompt="1"/>
          </p:nvPr>
        </p:nvSpPr>
        <p:spPr>
          <a:xfrm>
            <a:off x="3590582" y="4310062"/>
            <a:ext cx="2358146" cy="557212"/>
          </a:xfrm>
        </p:spPr>
        <p:txBody>
          <a:bodyPr>
            <a:normAutofit/>
          </a:bodyPr>
          <a:lstStyle>
            <a:lvl1pPr marL="0" indent="0" algn="ctr">
              <a:buNone/>
              <a:defRPr sz="1600">
                <a:solidFill>
                  <a:srgbClr val="00659D"/>
                </a:solidFill>
                <a:latin typeface="Helvetica" panose="020B0504020202030204" pitchFamily="34" charset="0"/>
              </a:defRPr>
            </a:lvl1pPr>
          </a:lstStyle>
          <a:p>
            <a:pPr lvl="0"/>
            <a:r>
              <a:rPr lang="es-ES" dirty="0"/>
              <a:t>Nombre del funcionario</a:t>
            </a:r>
            <a:endParaRPr lang="es-CO" dirty="0"/>
          </a:p>
        </p:txBody>
      </p:sp>
      <p:sp>
        <p:nvSpPr>
          <p:cNvPr id="16" name="Marcador de texto 11">
            <a:extLst>
              <a:ext uri="{FF2B5EF4-FFF2-40B4-BE49-F238E27FC236}">
                <a16:creationId xmlns:a16="http://schemas.microsoft.com/office/drawing/2014/main" id="{4D7F076C-3578-4F02-92A9-4062E7D0A438}"/>
              </a:ext>
            </a:extLst>
          </p:cNvPr>
          <p:cNvSpPr>
            <a:spLocks noGrp="1"/>
          </p:cNvSpPr>
          <p:nvPr>
            <p:ph type="body" sz="quarter" idx="15" hasCustomPrompt="1"/>
          </p:nvPr>
        </p:nvSpPr>
        <p:spPr>
          <a:xfrm>
            <a:off x="6224222" y="4310062"/>
            <a:ext cx="2358146" cy="557212"/>
          </a:xfrm>
        </p:spPr>
        <p:txBody>
          <a:bodyPr>
            <a:normAutofit/>
          </a:bodyPr>
          <a:lstStyle>
            <a:lvl1pPr marL="0" indent="0" algn="ctr">
              <a:buNone/>
              <a:defRPr sz="1600">
                <a:solidFill>
                  <a:srgbClr val="00659D"/>
                </a:solidFill>
                <a:latin typeface="Helvetica" panose="020B0504020202030204" pitchFamily="34" charset="0"/>
              </a:defRPr>
            </a:lvl1pPr>
          </a:lstStyle>
          <a:p>
            <a:pPr lvl="0"/>
            <a:r>
              <a:rPr lang="es-ES" dirty="0"/>
              <a:t>Nombre del funcionario</a:t>
            </a:r>
            <a:endParaRPr lang="es-CO" dirty="0"/>
          </a:p>
        </p:txBody>
      </p:sp>
      <p:sp>
        <p:nvSpPr>
          <p:cNvPr id="17" name="Marcador de texto 11">
            <a:extLst>
              <a:ext uri="{FF2B5EF4-FFF2-40B4-BE49-F238E27FC236}">
                <a16:creationId xmlns:a16="http://schemas.microsoft.com/office/drawing/2014/main" id="{92A39513-2E92-4786-B038-A966FCB0113C}"/>
              </a:ext>
            </a:extLst>
          </p:cNvPr>
          <p:cNvSpPr>
            <a:spLocks noGrp="1"/>
          </p:cNvSpPr>
          <p:nvPr>
            <p:ph type="body" sz="quarter" idx="16" hasCustomPrompt="1"/>
          </p:nvPr>
        </p:nvSpPr>
        <p:spPr>
          <a:xfrm>
            <a:off x="8857862" y="4310062"/>
            <a:ext cx="2358146" cy="557212"/>
          </a:xfrm>
        </p:spPr>
        <p:txBody>
          <a:bodyPr>
            <a:normAutofit/>
          </a:bodyPr>
          <a:lstStyle>
            <a:lvl1pPr marL="0" indent="0" algn="ctr">
              <a:buNone/>
              <a:defRPr sz="1600">
                <a:solidFill>
                  <a:srgbClr val="00659D"/>
                </a:solidFill>
                <a:latin typeface="Helvetica" panose="020B0504020202030204" pitchFamily="34" charset="0"/>
              </a:defRPr>
            </a:lvl1pPr>
          </a:lstStyle>
          <a:p>
            <a:pPr lvl="0"/>
            <a:r>
              <a:rPr lang="es-ES" dirty="0"/>
              <a:t>Nombre del funcionario</a:t>
            </a:r>
            <a:endParaRPr lang="es-CO" dirty="0"/>
          </a:p>
        </p:txBody>
      </p:sp>
      <p:sp>
        <p:nvSpPr>
          <p:cNvPr id="18" name="Marcador de texto 11">
            <a:extLst>
              <a:ext uri="{FF2B5EF4-FFF2-40B4-BE49-F238E27FC236}">
                <a16:creationId xmlns:a16="http://schemas.microsoft.com/office/drawing/2014/main" id="{0AB0F1D2-5DD9-442A-9174-1654F9ABCA18}"/>
              </a:ext>
            </a:extLst>
          </p:cNvPr>
          <p:cNvSpPr>
            <a:spLocks noGrp="1"/>
          </p:cNvSpPr>
          <p:nvPr>
            <p:ph type="body" sz="quarter" idx="17" hasCustomPrompt="1"/>
          </p:nvPr>
        </p:nvSpPr>
        <p:spPr>
          <a:xfrm>
            <a:off x="3590582" y="4867274"/>
            <a:ext cx="2358146" cy="1098436"/>
          </a:xfrm>
        </p:spPr>
        <p:txBody>
          <a:bodyPr>
            <a:normAutofit/>
          </a:bodyPr>
          <a:lstStyle>
            <a:lvl1pPr marL="0" indent="0" algn="ctr">
              <a:buNone/>
              <a:defRPr sz="1600">
                <a:solidFill>
                  <a:schemeClr val="tx1">
                    <a:lumMod val="75000"/>
                    <a:lumOff val="25000"/>
                  </a:schemeClr>
                </a:solidFill>
                <a:latin typeface="Helvetica" panose="020B0504020202030204" pitchFamily="34" charset="0"/>
              </a:defRPr>
            </a:lvl1pPr>
          </a:lstStyle>
          <a:p>
            <a:r>
              <a:rPr lang="es-ES" dirty="0"/>
              <a:t>Cargo del funcionario</a:t>
            </a:r>
            <a:endParaRPr lang="es-CO" dirty="0"/>
          </a:p>
        </p:txBody>
      </p:sp>
      <p:sp>
        <p:nvSpPr>
          <p:cNvPr id="19" name="Marcador de texto 11">
            <a:extLst>
              <a:ext uri="{FF2B5EF4-FFF2-40B4-BE49-F238E27FC236}">
                <a16:creationId xmlns:a16="http://schemas.microsoft.com/office/drawing/2014/main" id="{67A5BC0F-5967-4306-9F47-1A8B263A0EF4}"/>
              </a:ext>
            </a:extLst>
          </p:cNvPr>
          <p:cNvSpPr>
            <a:spLocks noGrp="1"/>
          </p:cNvSpPr>
          <p:nvPr>
            <p:ph type="body" sz="quarter" idx="18" hasCustomPrompt="1"/>
          </p:nvPr>
        </p:nvSpPr>
        <p:spPr>
          <a:xfrm>
            <a:off x="6224222" y="4867274"/>
            <a:ext cx="2358146" cy="1098436"/>
          </a:xfrm>
        </p:spPr>
        <p:txBody>
          <a:bodyPr>
            <a:normAutofit/>
          </a:bodyPr>
          <a:lstStyle>
            <a:lvl1pPr marL="0" indent="0" algn="ctr">
              <a:buNone/>
              <a:defRPr sz="1600">
                <a:solidFill>
                  <a:schemeClr val="tx1">
                    <a:lumMod val="75000"/>
                    <a:lumOff val="25000"/>
                  </a:schemeClr>
                </a:solidFill>
                <a:latin typeface="Helvetica" panose="020B0504020202030204" pitchFamily="34" charset="0"/>
              </a:defRPr>
            </a:lvl1pPr>
          </a:lstStyle>
          <a:p>
            <a:r>
              <a:rPr lang="es-ES" dirty="0"/>
              <a:t>Cargo del funcionario</a:t>
            </a:r>
            <a:endParaRPr lang="es-CO" dirty="0"/>
          </a:p>
        </p:txBody>
      </p:sp>
      <p:sp>
        <p:nvSpPr>
          <p:cNvPr id="23" name="Marcador de texto 11">
            <a:extLst>
              <a:ext uri="{FF2B5EF4-FFF2-40B4-BE49-F238E27FC236}">
                <a16:creationId xmlns:a16="http://schemas.microsoft.com/office/drawing/2014/main" id="{766F1445-64ED-4615-9851-4C15812A18B6}"/>
              </a:ext>
            </a:extLst>
          </p:cNvPr>
          <p:cNvSpPr>
            <a:spLocks noGrp="1"/>
          </p:cNvSpPr>
          <p:nvPr>
            <p:ph type="body" sz="quarter" idx="19" hasCustomPrompt="1"/>
          </p:nvPr>
        </p:nvSpPr>
        <p:spPr>
          <a:xfrm>
            <a:off x="8857429" y="4867274"/>
            <a:ext cx="2358146" cy="1098436"/>
          </a:xfrm>
        </p:spPr>
        <p:txBody>
          <a:bodyPr>
            <a:normAutofit/>
          </a:bodyPr>
          <a:lstStyle>
            <a:lvl1pPr marL="0" indent="0" algn="ctr">
              <a:buNone/>
              <a:defRPr sz="1600">
                <a:solidFill>
                  <a:schemeClr val="tx1">
                    <a:lumMod val="75000"/>
                    <a:lumOff val="25000"/>
                  </a:schemeClr>
                </a:solidFill>
                <a:latin typeface="Helvetica" panose="020B0504020202030204" pitchFamily="34" charset="0"/>
              </a:defRPr>
            </a:lvl1pPr>
          </a:lstStyle>
          <a:p>
            <a:r>
              <a:rPr lang="es-ES" dirty="0"/>
              <a:t>Cargo del funcionario</a:t>
            </a:r>
            <a:endParaRPr lang="es-CO" dirty="0"/>
          </a:p>
        </p:txBody>
      </p:sp>
      <p:pic>
        <p:nvPicPr>
          <p:cNvPr id="25" name="Imagen 24">
            <a:extLst>
              <a:ext uri="{FF2B5EF4-FFF2-40B4-BE49-F238E27FC236}">
                <a16:creationId xmlns:a16="http://schemas.microsoft.com/office/drawing/2014/main" id="{4F5A6925-E1CF-4141-9454-05CEE659B3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20" y="6276183"/>
            <a:ext cx="561976" cy="448258"/>
          </a:xfrm>
          <a:prstGeom prst="rect">
            <a:avLst/>
          </a:prstGeom>
        </p:spPr>
      </p:pic>
    </p:spTree>
    <p:extLst>
      <p:ext uri="{BB962C8B-B14F-4D97-AF65-F5344CB8AC3E}">
        <p14:creationId xmlns:p14="http://schemas.microsoft.com/office/powerpoint/2010/main" val="417474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9AD5DAB-E0D9-4C3E-9E68-AAE161DE4C8A}"/>
              </a:ext>
            </a:extLst>
          </p:cNvPr>
          <p:cNvSpPr/>
          <p:nvPr userDrawn="1"/>
        </p:nvSpPr>
        <p:spPr>
          <a:xfrm>
            <a:off x="11424210" y="6517766"/>
            <a:ext cx="767789" cy="2765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Marcador de número de diapositiva 5">
            <a:extLst>
              <a:ext uri="{FF2B5EF4-FFF2-40B4-BE49-F238E27FC236}">
                <a16:creationId xmlns:a16="http://schemas.microsoft.com/office/drawing/2014/main" id="{60D3943B-EBD4-47C0-BF24-47312E3327E3}"/>
              </a:ext>
            </a:extLst>
          </p:cNvPr>
          <p:cNvSpPr>
            <a:spLocks noGrp="1"/>
          </p:cNvSpPr>
          <p:nvPr>
            <p:ph type="sldNum" sz="quarter" idx="4"/>
          </p:nvPr>
        </p:nvSpPr>
        <p:spPr>
          <a:xfrm>
            <a:off x="11458935" y="6483041"/>
            <a:ext cx="644932" cy="365125"/>
          </a:xfrm>
          <a:prstGeom prst="rect">
            <a:avLst/>
          </a:prstGeom>
        </p:spPr>
        <p:txBody>
          <a:bodyPr vert="horz" lIns="91440" tIns="45720" rIns="91440" bIns="45720" rtlCol="0" anchor="ctr"/>
          <a:lstStyle>
            <a:lvl1pPr algn="r">
              <a:defRPr sz="1100" b="0">
                <a:solidFill>
                  <a:schemeClr val="tx1">
                    <a:lumMod val="85000"/>
                    <a:lumOff val="15000"/>
                  </a:schemeClr>
                </a:solidFill>
                <a:latin typeface="+mn-lt"/>
              </a:defRPr>
            </a:lvl1pPr>
          </a:lstStyle>
          <a:p>
            <a:fld id="{E98621A4-F840-4FB5-ADAC-B68FE90EA2B3}" type="slidenum">
              <a:rPr lang="es-CO" smtClean="0"/>
              <a:pPr/>
              <a:t>‹Nº›</a:t>
            </a:fld>
            <a:endParaRPr lang="es-CO" dirty="0"/>
          </a:p>
        </p:txBody>
      </p:sp>
      <p:sp>
        <p:nvSpPr>
          <p:cNvPr id="22" name="Rectángulo 21">
            <a:extLst>
              <a:ext uri="{FF2B5EF4-FFF2-40B4-BE49-F238E27FC236}">
                <a16:creationId xmlns:a16="http://schemas.microsoft.com/office/drawing/2014/main" id="{0243A71F-0C8B-4BBF-B421-F08A9BA8D834}"/>
              </a:ext>
            </a:extLst>
          </p:cNvPr>
          <p:cNvSpPr/>
          <p:nvPr userDrawn="1"/>
        </p:nvSpPr>
        <p:spPr>
          <a:xfrm>
            <a:off x="11412639" y="6517765"/>
            <a:ext cx="92596" cy="2765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5" name="Imagen 24">
            <a:extLst>
              <a:ext uri="{FF2B5EF4-FFF2-40B4-BE49-F238E27FC236}">
                <a16:creationId xmlns:a16="http://schemas.microsoft.com/office/drawing/2014/main" id="{4F5A6925-E1CF-4141-9454-05CEE659B3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20" y="6276183"/>
            <a:ext cx="561976" cy="448258"/>
          </a:xfrm>
          <a:prstGeom prst="rect">
            <a:avLst/>
          </a:prstGeom>
        </p:spPr>
      </p:pic>
      <p:sp>
        <p:nvSpPr>
          <p:cNvPr id="24" name="Rectángulo 23">
            <a:extLst>
              <a:ext uri="{FF2B5EF4-FFF2-40B4-BE49-F238E27FC236}">
                <a16:creationId xmlns:a16="http://schemas.microsoft.com/office/drawing/2014/main" id="{25195ADC-DF39-4279-8CD9-D0B27C6205D2}"/>
              </a:ext>
            </a:extLst>
          </p:cNvPr>
          <p:cNvSpPr/>
          <p:nvPr userDrawn="1"/>
        </p:nvSpPr>
        <p:spPr>
          <a:xfrm>
            <a:off x="0" y="0"/>
            <a:ext cx="3428999" cy="6161844"/>
          </a:xfrm>
          <a:prstGeom prst="rect">
            <a:avLst/>
          </a:prstGeom>
          <a:solidFill>
            <a:srgbClr val="2E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8" name="Rectángulo 27">
            <a:extLst>
              <a:ext uri="{FF2B5EF4-FFF2-40B4-BE49-F238E27FC236}">
                <a16:creationId xmlns:a16="http://schemas.microsoft.com/office/drawing/2014/main" id="{397BCD08-BA5D-4893-B979-036A23169011}"/>
              </a:ext>
            </a:extLst>
          </p:cNvPr>
          <p:cNvSpPr/>
          <p:nvPr userDrawn="1"/>
        </p:nvSpPr>
        <p:spPr>
          <a:xfrm>
            <a:off x="370478" y="1634340"/>
            <a:ext cx="3162581" cy="1569660"/>
          </a:xfrm>
          <a:prstGeom prst="rect">
            <a:avLst/>
          </a:prstGeom>
        </p:spPr>
        <p:txBody>
          <a:bodyPr wrap="square" anchor="b">
            <a:spAutoFit/>
          </a:bodyPr>
          <a:lstStyle/>
          <a:p>
            <a:r>
              <a:rPr lang="es-ES" sz="3200" b="1" dirty="0">
                <a:solidFill>
                  <a:srgbClr val="013B88"/>
                </a:solidFill>
                <a:effectLst/>
                <a:latin typeface="Helvetica" panose="020B0504020202030204" pitchFamily="34" charset="0"/>
              </a:rPr>
              <a:t>Descárguela en su dispositivo</a:t>
            </a:r>
            <a:endParaRPr lang="es-CO" sz="3200" b="1" dirty="0">
              <a:solidFill>
                <a:srgbClr val="013B88"/>
              </a:solidFill>
              <a:effectLst/>
              <a:latin typeface="Helvetica" panose="020B0504020202030204" pitchFamily="34" charset="0"/>
            </a:endParaRPr>
          </a:p>
        </p:txBody>
      </p:sp>
    </p:spTree>
    <p:extLst>
      <p:ext uri="{BB962C8B-B14F-4D97-AF65-F5344CB8AC3E}">
        <p14:creationId xmlns:p14="http://schemas.microsoft.com/office/powerpoint/2010/main" val="241878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3" name="Imagen 2" descr="Imagen que contiene edificio, silla, tabla, banca&#10;&#10;Descripción generada automáticamente">
            <a:extLst>
              <a:ext uri="{FF2B5EF4-FFF2-40B4-BE49-F238E27FC236}">
                <a16:creationId xmlns:a16="http://schemas.microsoft.com/office/drawing/2014/main" id="{2A3858B3-96E1-4EA5-BCE2-16A16FC751FC}"/>
              </a:ext>
            </a:extLst>
          </p:cNvPr>
          <p:cNvPicPr>
            <a:picLocks noChangeAspect="1"/>
          </p:cNvPicPr>
          <p:nvPr userDrawn="1"/>
        </p:nvPicPr>
        <p:blipFill>
          <a:blip r:embed="rId2"/>
          <a:stretch>
            <a:fillRect/>
          </a:stretch>
        </p:blipFill>
        <p:spPr>
          <a:xfrm>
            <a:off x="3048" y="-4689"/>
            <a:ext cx="12188952" cy="4142232"/>
          </a:xfrm>
          <a:prstGeom prst="rect">
            <a:avLst/>
          </a:prstGeom>
        </p:spPr>
      </p:pic>
      <p:pic>
        <p:nvPicPr>
          <p:cNvPr id="10" name="Imagen 9" descr="Imagen que contiene reloj&#10;&#10;Descripción generada automáticamente">
            <a:extLst>
              <a:ext uri="{FF2B5EF4-FFF2-40B4-BE49-F238E27FC236}">
                <a16:creationId xmlns:a16="http://schemas.microsoft.com/office/drawing/2014/main" id="{81F438DF-C315-443E-8BD2-A7AC8D554052}"/>
              </a:ext>
            </a:extLst>
          </p:cNvPr>
          <p:cNvPicPr>
            <a:picLocks noChangeAspect="1"/>
          </p:cNvPicPr>
          <p:nvPr userDrawn="1"/>
        </p:nvPicPr>
        <p:blipFill rotWithShape="1">
          <a:blip r:embed="rId3"/>
          <a:srcRect l="17258" r="19940"/>
          <a:stretch/>
        </p:blipFill>
        <p:spPr>
          <a:xfrm>
            <a:off x="5777398" y="4260691"/>
            <a:ext cx="5175849" cy="1287692"/>
          </a:xfrm>
          <a:prstGeom prst="rect">
            <a:avLst/>
          </a:prstGeom>
        </p:spPr>
      </p:pic>
      <p:pic>
        <p:nvPicPr>
          <p:cNvPr id="16" name="Imagen 15">
            <a:extLst>
              <a:ext uri="{FF2B5EF4-FFF2-40B4-BE49-F238E27FC236}">
                <a16:creationId xmlns:a16="http://schemas.microsoft.com/office/drawing/2014/main" id="{28F42B6B-8537-4F28-A035-CC42EBD5D487}"/>
              </a:ext>
            </a:extLst>
          </p:cNvPr>
          <p:cNvPicPr>
            <a:picLocks noChangeAspect="1"/>
          </p:cNvPicPr>
          <p:nvPr userDrawn="1"/>
        </p:nvPicPr>
        <p:blipFill rotWithShape="1">
          <a:blip r:embed="rId4"/>
          <a:srcRect l="20656" r="20612"/>
          <a:stretch/>
        </p:blipFill>
        <p:spPr>
          <a:xfrm>
            <a:off x="139449" y="4263996"/>
            <a:ext cx="4840407" cy="1285732"/>
          </a:xfrm>
          <a:prstGeom prst="rect">
            <a:avLst/>
          </a:prstGeom>
        </p:spPr>
      </p:pic>
      <p:pic>
        <p:nvPicPr>
          <p:cNvPr id="34" name="Imagen 33">
            <a:extLst>
              <a:ext uri="{FF2B5EF4-FFF2-40B4-BE49-F238E27FC236}">
                <a16:creationId xmlns:a16="http://schemas.microsoft.com/office/drawing/2014/main" id="{2D513D2A-8CC9-41C0-B206-3EAEFFD53125}"/>
              </a:ext>
            </a:extLst>
          </p:cNvPr>
          <p:cNvPicPr>
            <a:picLocks noChangeAspect="1"/>
          </p:cNvPicPr>
          <p:nvPr userDrawn="1"/>
        </p:nvPicPr>
        <p:blipFill rotWithShape="1">
          <a:blip r:embed="rId5"/>
          <a:srcRect l="11033" r="24567"/>
          <a:stretch/>
        </p:blipFill>
        <p:spPr>
          <a:xfrm>
            <a:off x="5667556" y="5440826"/>
            <a:ext cx="5285692" cy="1286280"/>
          </a:xfrm>
          <a:prstGeom prst="rect">
            <a:avLst/>
          </a:prstGeom>
        </p:spPr>
      </p:pic>
      <p:pic>
        <p:nvPicPr>
          <p:cNvPr id="20" name="Imagen 19" descr="Imagen que contiene computadora&#10;&#10;Descripción generada automáticamente">
            <a:extLst>
              <a:ext uri="{FF2B5EF4-FFF2-40B4-BE49-F238E27FC236}">
                <a16:creationId xmlns:a16="http://schemas.microsoft.com/office/drawing/2014/main" id="{DA319D45-D91C-4759-9940-DF22E3FB8CF8}"/>
              </a:ext>
            </a:extLst>
          </p:cNvPr>
          <p:cNvPicPr>
            <a:picLocks noChangeAspect="1"/>
          </p:cNvPicPr>
          <p:nvPr userDrawn="1"/>
        </p:nvPicPr>
        <p:blipFill rotWithShape="1">
          <a:blip r:embed="rId6"/>
          <a:srcRect l="17709" r="19490"/>
          <a:stretch/>
        </p:blipFill>
        <p:spPr>
          <a:xfrm>
            <a:off x="-86260" y="5443375"/>
            <a:ext cx="5175849" cy="1287692"/>
          </a:xfrm>
          <a:prstGeom prst="rect">
            <a:avLst/>
          </a:prstGeom>
        </p:spPr>
      </p:pic>
      <p:pic>
        <p:nvPicPr>
          <p:cNvPr id="28" name="Imagen 21">
            <a:extLst>
              <a:ext uri="{FF2B5EF4-FFF2-40B4-BE49-F238E27FC236}">
                <a16:creationId xmlns:a16="http://schemas.microsoft.com/office/drawing/2014/main" id="{8FB5F20A-EB43-454C-AEFF-0C5900604D62}"/>
              </a:ext>
            </a:extLst>
          </p:cNvPr>
          <p:cNvPicPr>
            <a:picLocks noChangeAspect="1"/>
          </p:cNvPicPr>
          <p:nvPr userDrawn="1"/>
        </p:nvPicPr>
        <p:blipFill>
          <a:blip r:embed="rId7"/>
          <a:stretch>
            <a:fillRect/>
          </a:stretch>
        </p:blipFill>
        <p:spPr>
          <a:xfrm>
            <a:off x="4682981" y="4450072"/>
            <a:ext cx="1015395" cy="1015395"/>
          </a:xfrm>
          <a:prstGeom prst="rect">
            <a:avLst/>
          </a:prstGeom>
        </p:spPr>
      </p:pic>
      <p:pic>
        <p:nvPicPr>
          <p:cNvPr id="35" name="Imagen 19">
            <a:extLst>
              <a:ext uri="{FF2B5EF4-FFF2-40B4-BE49-F238E27FC236}">
                <a16:creationId xmlns:a16="http://schemas.microsoft.com/office/drawing/2014/main" id="{888ACA3B-7FAB-471B-8C2A-25034AFCCCA6}"/>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l="7002" t="5527" r="9623" b="9945"/>
          <a:stretch/>
        </p:blipFill>
        <p:spPr>
          <a:xfrm>
            <a:off x="10616160" y="4438283"/>
            <a:ext cx="1086501" cy="1086360"/>
          </a:xfrm>
          <a:prstGeom prst="rect">
            <a:avLst/>
          </a:prstGeom>
        </p:spPr>
      </p:pic>
      <p:sp>
        <p:nvSpPr>
          <p:cNvPr id="12" name="Forma libre: forma 11">
            <a:extLst>
              <a:ext uri="{FF2B5EF4-FFF2-40B4-BE49-F238E27FC236}">
                <a16:creationId xmlns:a16="http://schemas.microsoft.com/office/drawing/2014/main" id="{2CB86FCF-CC37-4E9D-A078-62AF769AB9BC}"/>
              </a:ext>
            </a:extLst>
          </p:cNvPr>
          <p:cNvSpPr/>
          <p:nvPr userDrawn="1"/>
        </p:nvSpPr>
        <p:spPr>
          <a:xfrm>
            <a:off x="1" y="1"/>
            <a:ext cx="8252748" cy="4143737"/>
          </a:xfrm>
          <a:custGeom>
            <a:avLst/>
            <a:gdLst>
              <a:gd name="connsiteX0" fmla="*/ 0 w 6181928"/>
              <a:gd name="connsiteY0" fmla="*/ 0 h 6857999"/>
              <a:gd name="connsiteX1" fmla="*/ 6181928 w 6181928"/>
              <a:gd name="connsiteY1" fmla="*/ 0 h 6857999"/>
              <a:gd name="connsiteX2" fmla="*/ 3078569 w 6181928"/>
              <a:gd name="connsiteY2" fmla="*/ 6857999 h 6857999"/>
              <a:gd name="connsiteX3" fmla="*/ 0 w 6181928"/>
              <a:gd name="connsiteY3" fmla="*/ 6857999 h 6857999"/>
              <a:gd name="connsiteX4" fmla="*/ 0 w 6181928"/>
              <a:gd name="connsiteY4" fmla="*/ 330868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928" h="6857999">
                <a:moveTo>
                  <a:pt x="0" y="0"/>
                </a:moveTo>
                <a:lnTo>
                  <a:pt x="6181928" y="0"/>
                </a:lnTo>
                <a:lnTo>
                  <a:pt x="3078569" y="6857999"/>
                </a:lnTo>
                <a:lnTo>
                  <a:pt x="0" y="6857999"/>
                </a:lnTo>
                <a:lnTo>
                  <a:pt x="0" y="3308680"/>
                </a:lnTo>
                <a:close/>
              </a:path>
            </a:pathLst>
          </a:cu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13">
            <a:extLst>
              <a:ext uri="{FF2B5EF4-FFF2-40B4-BE49-F238E27FC236}">
                <a16:creationId xmlns:a16="http://schemas.microsoft.com/office/drawing/2014/main" id="{4C0B9990-D721-409E-AEEE-69778997399C}"/>
              </a:ext>
            </a:extLst>
          </p:cNvPr>
          <p:cNvSpPr txBox="1"/>
          <p:nvPr userDrawn="1"/>
        </p:nvSpPr>
        <p:spPr>
          <a:xfrm>
            <a:off x="199832" y="2477694"/>
            <a:ext cx="3848845" cy="400110"/>
          </a:xfrm>
          <a:prstGeom prst="rect">
            <a:avLst/>
          </a:prstGeom>
          <a:noFill/>
        </p:spPr>
        <p:txBody>
          <a:bodyPr wrap="square" rtlCol="0">
            <a:spAutoFit/>
          </a:bodyPr>
          <a:lstStyle/>
          <a:p>
            <a:pPr algn="l"/>
            <a:r>
              <a:rPr lang="es-CO" sz="2000" b="1" dirty="0">
                <a:solidFill>
                  <a:schemeClr val="bg1"/>
                </a:solidFill>
                <a:latin typeface="Arial Nova Light" panose="020B0304020202020204" pitchFamily="34" charset="0"/>
                <a:ea typeface="Roboto Light" panose="02000000000000000000" pitchFamily="2" charset="0"/>
                <a:cs typeface="Arial" panose="020B0604020202020204" pitchFamily="34" charset="0"/>
              </a:rPr>
              <a:t>super@superfinanciera.gov.co</a:t>
            </a:r>
          </a:p>
        </p:txBody>
      </p:sp>
      <p:sp>
        <p:nvSpPr>
          <p:cNvPr id="13" name="CuadroTexto 14">
            <a:extLst>
              <a:ext uri="{FF2B5EF4-FFF2-40B4-BE49-F238E27FC236}">
                <a16:creationId xmlns:a16="http://schemas.microsoft.com/office/drawing/2014/main" id="{C656DD0F-4892-46E2-AF00-0461B8E29BC5}"/>
              </a:ext>
            </a:extLst>
          </p:cNvPr>
          <p:cNvSpPr txBox="1"/>
          <p:nvPr userDrawn="1"/>
        </p:nvSpPr>
        <p:spPr>
          <a:xfrm>
            <a:off x="199832" y="2854831"/>
            <a:ext cx="3570701" cy="400110"/>
          </a:xfrm>
          <a:prstGeom prst="rect">
            <a:avLst/>
          </a:prstGeom>
          <a:noFill/>
        </p:spPr>
        <p:txBody>
          <a:bodyPr wrap="square" rtlCol="0">
            <a:spAutoFit/>
          </a:bodyPr>
          <a:lstStyle/>
          <a:p>
            <a:pPr algn="l"/>
            <a:r>
              <a:rPr lang="es-CO" sz="2000" b="1" dirty="0">
                <a:solidFill>
                  <a:schemeClr val="bg1"/>
                </a:solidFill>
                <a:latin typeface="Arial Nova Light" panose="020B0304020202020204" pitchFamily="34" charset="0"/>
                <a:ea typeface="Roboto Light" panose="02000000000000000000" pitchFamily="2" charset="0"/>
                <a:cs typeface="Arial" panose="020B0604020202020204" pitchFamily="34" charset="0"/>
              </a:rPr>
              <a:t>www.superfinanciera.gov.co</a:t>
            </a:r>
          </a:p>
        </p:txBody>
      </p:sp>
      <p:pic>
        <p:nvPicPr>
          <p:cNvPr id="27" name="Imagen 20">
            <a:extLst>
              <a:ext uri="{FF2B5EF4-FFF2-40B4-BE49-F238E27FC236}">
                <a16:creationId xmlns:a16="http://schemas.microsoft.com/office/drawing/2014/main" id="{6096459C-9646-4629-AC81-3839A504C73C}"/>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l="4405" t="10357" r="10104" b="6907"/>
          <a:stretch/>
        </p:blipFill>
        <p:spPr>
          <a:xfrm>
            <a:off x="10576338" y="5637712"/>
            <a:ext cx="1118718" cy="1044000"/>
          </a:xfrm>
          <a:prstGeom prst="rect">
            <a:avLst/>
          </a:prstGeom>
        </p:spPr>
      </p:pic>
      <p:pic>
        <p:nvPicPr>
          <p:cNvPr id="29" name="Imagen 11">
            <a:extLst>
              <a:ext uri="{FF2B5EF4-FFF2-40B4-BE49-F238E27FC236}">
                <a16:creationId xmlns:a16="http://schemas.microsoft.com/office/drawing/2014/main" id="{E9DA9439-970F-4D81-B3CB-9940D4906EA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673033" y="5637712"/>
            <a:ext cx="1063043" cy="1040386"/>
          </a:xfrm>
          <a:prstGeom prst="rect">
            <a:avLst/>
          </a:prstGeom>
        </p:spPr>
      </p:pic>
      <p:sp>
        <p:nvSpPr>
          <p:cNvPr id="30" name="Título 6">
            <a:extLst>
              <a:ext uri="{FF2B5EF4-FFF2-40B4-BE49-F238E27FC236}">
                <a16:creationId xmlns:a16="http://schemas.microsoft.com/office/drawing/2014/main" id="{0ED0CD6C-74DA-4A40-9FDE-3264C66ABC17}"/>
              </a:ext>
            </a:extLst>
          </p:cNvPr>
          <p:cNvSpPr txBox="1">
            <a:spLocks/>
          </p:cNvSpPr>
          <p:nvPr userDrawn="1"/>
        </p:nvSpPr>
        <p:spPr>
          <a:xfrm>
            <a:off x="199832" y="761935"/>
            <a:ext cx="661503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chemeClr val="bg1"/>
                </a:solidFill>
                <a:effectLst>
                  <a:outerShdw blurRad="38100" dist="38100" dir="2700000" algn="tl">
                    <a:srgbClr val="000000">
                      <a:alpha val="43137"/>
                    </a:srgbClr>
                  </a:outerShdw>
                </a:effectLst>
                <a:latin typeface="Arial Nova Light" panose="020B0304020202020204" pitchFamily="34" charset="0"/>
                <a:ea typeface="+mj-ea"/>
                <a:cs typeface="+mj-cs"/>
              </a:defRPr>
            </a:lvl1pPr>
          </a:lstStyle>
          <a:p>
            <a:r>
              <a:rPr lang="es-ES" dirty="0"/>
              <a:t>#LaSuperSomosTodos</a:t>
            </a:r>
            <a:endParaRPr lang="es-CO" dirty="0"/>
          </a:p>
        </p:txBody>
      </p:sp>
    </p:spTree>
    <p:extLst>
      <p:ext uri="{BB962C8B-B14F-4D97-AF65-F5344CB8AC3E}">
        <p14:creationId xmlns:p14="http://schemas.microsoft.com/office/powerpoint/2010/main" val="232363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88A1BCE6-49DB-437B-878D-E47B72B9CF90}"/>
              </a:ext>
            </a:extLst>
          </p:cNvPr>
          <p:cNvSpPr/>
          <p:nvPr userDrawn="1"/>
        </p:nvSpPr>
        <p:spPr>
          <a:xfrm>
            <a:off x="11424210" y="6517766"/>
            <a:ext cx="767789" cy="2765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Marcador de número de diapositiva 5">
            <a:extLst>
              <a:ext uri="{FF2B5EF4-FFF2-40B4-BE49-F238E27FC236}">
                <a16:creationId xmlns:a16="http://schemas.microsoft.com/office/drawing/2014/main" id="{297A07FA-A0C7-4C87-8D11-ED58BB1FB5E1}"/>
              </a:ext>
            </a:extLst>
          </p:cNvPr>
          <p:cNvSpPr>
            <a:spLocks noGrp="1"/>
          </p:cNvSpPr>
          <p:nvPr>
            <p:ph type="sldNum" sz="quarter" idx="4"/>
          </p:nvPr>
        </p:nvSpPr>
        <p:spPr>
          <a:xfrm>
            <a:off x="11458935" y="6483041"/>
            <a:ext cx="644932" cy="365125"/>
          </a:xfrm>
          <a:prstGeom prst="rect">
            <a:avLst/>
          </a:prstGeom>
        </p:spPr>
        <p:txBody>
          <a:bodyPr vert="horz" lIns="91440" tIns="45720" rIns="91440" bIns="45720" rtlCol="0" anchor="ctr"/>
          <a:lstStyle>
            <a:lvl1pPr algn="r">
              <a:defRPr sz="1100" b="0">
                <a:solidFill>
                  <a:schemeClr val="tx1">
                    <a:lumMod val="85000"/>
                    <a:lumOff val="15000"/>
                  </a:schemeClr>
                </a:solidFill>
                <a:latin typeface="+mn-lt"/>
              </a:defRPr>
            </a:lvl1pPr>
          </a:lstStyle>
          <a:p>
            <a:fld id="{E98621A4-F840-4FB5-ADAC-B68FE90EA2B3}" type="slidenum">
              <a:rPr lang="es-CO" smtClean="0"/>
              <a:pPr/>
              <a:t>‹Nº›</a:t>
            </a:fld>
            <a:endParaRPr lang="es-CO" dirty="0"/>
          </a:p>
        </p:txBody>
      </p:sp>
      <p:sp>
        <p:nvSpPr>
          <p:cNvPr id="10" name="Marcador de título 1">
            <a:extLst>
              <a:ext uri="{FF2B5EF4-FFF2-40B4-BE49-F238E27FC236}">
                <a16:creationId xmlns:a16="http://schemas.microsoft.com/office/drawing/2014/main" id="{EE5DD7B6-AE01-46DD-8F8B-A6AE31151C33}"/>
              </a:ext>
            </a:extLst>
          </p:cNvPr>
          <p:cNvSpPr>
            <a:spLocks noGrp="1"/>
          </p:cNvSpPr>
          <p:nvPr>
            <p:ph type="title" hasCustomPrompt="1"/>
          </p:nvPr>
        </p:nvSpPr>
        <p:spPr>
          <a:xfrm>
            <a:off x="0" y="163306"/>
            <a:ext cx="12183677" cy="1249409"/>
          </a:xfrm>
          <a:prstGeom prst="rect">
            <a:avLst/>
          </a:prstGeom>
        </p:spPr>
        <p:txBody>
          <a:bodyPr vert="horz" lIns="91440" tIns="45720" rIns="91440" bIns="45720" rtlCol="0" anchor="ctr">
            <a:noAutofit/>
          </a:bodyPr>
          <a:lstStyle>
            <a:lvl1pPr algn="ctr">
              <a:defRPr sz="3200" b="1">
                <a:solidFill>
                  <a:schemeClr val="tx1">
                    <a:lumMod val="75000"/>
                    <a:lumOff val="25000"/>
                  </a:schemeClr>
                </a:solidFill>
                <a:latin typeface="Arial Nova Light" panose="020B0304020202020204" pitchFamily="34" charset="0"/>
              </a:defRPr>
            </a:lvl1pPr>
          </a:lstStyle>
          <a:p>
            <a:r>
              <a:rPr lang="es-ES" dirty="0"/>
              <a:t>Título de la diapositiva</a:t>
            </a:r>
            <a:br>
              <a:rPr lang="es-ES" dirty="0"/>
            </a:br>
            <a:r>
              <a:rPr lang="es-ES" dirty="0"/>
              <a:t>Máximo 2 renglones (32 pt)</a:t>
            </a:r>
            <a:endParaRPr lang="es-CO" dirty="0"/>
          </a:p>
        </p:txBody>
      </p:sp>
      <p:sp>
        <p:nvSpPr>
          <p:cNvPr id="9" name="Rectángulo 8">
            <a:extLst>
              <a:ext uri="{FF2B5EF4-FFF2-40B4-BE49-F238E27FC236}">
                <a16:creationId xmlns:a16="http://schemas.microsoft.com/office/drawing/2014/main" id="{AAB0009F-5027-4B04-8A7D-896FF89E636B}"/>
              </a:ext>
            </a:extLst>
          </p:cNvPr>
          <p:cNvSpPr/>
          <p:nvPr userDrawn="1"/>
        </p:nvSpPr>
        <p:spPr>
          <a:xfrm>
            <a:off x="11412639" y="6517765"/>
            <a:ext cx="92596" cy="2765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Marcador de texto 2">
            <a:extLst>
              <a:ext uri="{FF2B5EF4-FFF2-40B4-BE49-F238E27FC236}">
                <a16:creationId xmlns:a16="http://schemas.microsoft.com/office/drawing/2014/main" id="{844CBB81-A364-4297-8CB4-6C079EEF25A6}"/>
              </a:ext>
            </a:extLst>
          </p:cNvPr>
          <p:cNvSpPr>
            <a:spLocks noGrp="1"/>
          </p:cNvSpPr>
          <p:nvPr>
            <p:ph idx="1" hasCustomPrompt="1"/>
          </p:nvPr>
        </p:nvSpPr>
        <p:spPr>
          <a:xfrm>
            <a:off x="451589" y="1680030"/>
            <a:ext cx="11280496" cy="613194"/>
          </a:xfrm>
          <a:prstGeom prst="rect">
            <a:avLst/>
          </a:prstGeom>
        </p:spPr>
        <p:txBody>
          <a:bodyPr vert="horz" lIns="91440" tIns="45720" rIns="91440" bIns="45720" rtlCol="0">
            <a:normAutofit/>
          </a:bodyPr>
          <a:lstStyle>
            <a:lvl1pPr marL="0" indent="0">
              <a:buNone/>
              <a:defRPr sz="2000">
                <a:solidFill>
                  <a:schemeClr val="tx1">
                    <a:lumMod val="75000"/>
                    <a:lumOff val="25000"/>
                  </a:schemeClr>
                </a:solidFill>
                <a:latin typeface="Helvetica" panose="020B0504020202030204" pitchFamily="34" charset="0"/>
              </a:defRPr>
            </a:lvl1pPr>
            <a:lvl2pPr>
              <a:defRPr sz="2000">
                <a:latin typeface="Helvetica" panose="020B0504020202030204" pitchFamily="34" charset="0"/>
              </a:defRPr>
            </a:lvl2pPr>
            <a:lvl3pPr>
              <a:defRPr sz="1800">
                <a:latin typeface="Helvetica" panose="020B0504020202030204" pitchFamily="34" charset="0"/>
              </a:defRPr>
            </a:lvl3pPr>
            <a:lvl4pPr>
              <a:defRPr sz="1600">
                <a:latin typeface="Helvetica" panose="020B0504020202030204" pitchFamily="34" charset="0"/>
              </a:defRPr>
            </a:lvl4pPr>
            <a:lvl5pPr>
              <a:defRPr sz="1600">
                <a:latin typeface="Helvetica" panose="020B0504020202030204" pitchFamily="34" charset="0"/>
              </a:defRPr>
            </a:lvl5pPr>
          </a:lstStyle>
          <a:p>
            <a:pPr lvl="0"/>
            <a:r>
              <a:rPr lang="es-ES" dirty="0"/>
              <a:t>Editar el estilo de texto del patrón</a:t>
            </a:r>
          </a:p>
        </p:txBody>
      </p:sp>
      <p:pic>
        <p:nvPicPr>
          <p:cNvPr id="11" name="Imagen 10">
            <a:extLst>
              <a:ext uri="{FF2B5EF4-FFF2-40B4-BE49-F238E27FC236}">
                <a16:creationId xmlns:a16="http://schemas.microsoft.com/office/drawing/2014/main" id="{189AA352-578E-4E36-A8BF-2B6590BFBD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20" y="6276183"/>
            <a:ext cx="561976" cy="448258"/>
          </a:xfrm>
          <a:prstGeom prst="rect">
            <a:avLst/>
          </a:prstGeom>
        </p:spPr>
      </p:pic>
    </p:spTree>
    <p:extLst>
      <p:ext uri="{BB962C8B-B14F-4D97-AF65-F5344CB8AC3E}">
        <p14:creationId xmlns:p14="http://schemas.microsoft.com/office/powerpoint/2010/main" val="155704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10" name="Marcador de título 1">
            <a:extLst>
              <a:ext uri="{FF2B5EF4-FFF2-40B4-BE49-F238E27FC236}">
                <a16:creationId xmlns:a16="http://schemas.microsoft.com/office/drawing/2014/main" id="{EE5DD7B6-AE01-46DD-8F8B-A6AE31151C33}"/>
              </a:ext>
            </a:extLst>
          </p:cNvPr>
          <p:cNvSpPr>
            <a:spLocks noGrp="1"/>
          </p:cNvSpPr>
          <p:nvPr>
            <p:ph type="title" hasCustomPrompt="1"/>
          </p:nvPr>
        </p:nvSpPr>
        <p:spPr>
          <a:xfrm>
            <a:off x="490957" y="614026"/>
            <a:ext cx="6786319" cy="1249409"/>
          </a:xfrm>
          <a:prstGeom prst="rect">
            <a:avLst/>
          </a:prstGeom>
        </p:spPr>
        <p:txBody>
          <a:bodyPr vert="horz" lIns="91440" tIns="45720" rIns="91440" bIns="45720" rtlCol="0" anchor="ctr">
            <a:noAutofit/>
          </a:bodyPr>
          <a:lstStyle>
            <a:lvl1pPr algn="l">
              <a:defRPr sz="3200" b="1">
                <a:solidFill>
                  <a:schemeClr val="tx1">
                    <a:lumMod val="75000"/>
                    <a:lumOff val="25000"/>
                  </a:schemeClr>
                </a:solidFill>
                <a:latin typeface="Arial Nova Light" panose="020B0304020202020204" pitchFamily="34" charset="0"/>
              </a:defRPr>
            </a:lvl1pPr>
          </a:lstStyle>
          <a:p>
            <a:r>
              <a:rPr lang="es-ES" dirty="0"/>
              <a:t>Título de la diapositiva</a:t>
            </a:r>
            <a:br>
              <a:rPr lang="es-ES" dirty="0"/>
            </a:br>
            <a:r>
              <a:rPr lang="es-ES" dirty="0"/>
              <a:t>Máximo 2 renglones (32 pt)</a:t>
            </a:r>
            <a:endParaRPr lang="es-CO" dirty="0"/>
          </a:p>
        </p:txBody>
      </p:sp>
      <p:sp>
        <p:nvSpPr>
          <p:cNvPr id="11" name="Marcador de texto 2">
            <a:extLst>
              <a:ext uri="{FF2B5EF4-FFF2-40B4-BE49-F238E27FC236}">
                <a16:creationId xmlns:a16="http://schemas.microsoft.com/office/drawing/2014/main" id="{03338E54-532C-4ABE-A34C-E6020A49F1EE}"/>
              </a:ext>
            </a:extLst>
          </p:cNvPr>
          <p:cNvSpPr>
            <a:spLocks noGrp="1"/>
          </p:cNvSpPr>
          <p:nvPr>
            <p:ph idx="1" hasCustomPrompt="1"/>
          </p:nvPr>
        </p:nvSpPr>
        <p:spPr>
          <a:xfrm>
            <a:off x="490957" y="2117236"/>
            <a:ext cx="6786319" cy="3658525"/>
          </a:xfrm>
          <a:prstGeom prst="rect">
            <a:avLst/>
          </a:prstGeom>
        </p:spPr>
        <p:txBody>
          <a:bodyPr vert="horz" lIns="91440" tIns="45720" rIns="91440" bIns="45720" rtlCol="0">
            <a:normAutofit/>
          </a:bodyPr>
          <a:lstStyle>
            <a:lvl1pPr marL="0" indent="0">
              <a:buNone/>
              <a:defRPr sz="2000">
                <a:solidFill>
                  <a:schemeClr val="tx1">
                    <a:lumMod val="75000"/>
                    <a:lumOff val="25000"/>
                  </a:schemeClr>
                </a:solidFill>
                <a:latin typeface="Helvetica" panose="020B0504020202030204" pitchFamily="34" charset="0"/>
              </a:defRPr>
            </a:lvl1pPr>
            <a:lvl2pPr>
              <a:defRPr sz="2000">
                <a:latin typeface="Helvetica" panose="020B0504020202030204" pitchFamily="34" charset="0"/>
              </a:defRPr>
            </a:lvl2pPr>
            <a:lvl3pPr>
              <a:defRPr sz="1800">
                <a:latin typeface="Helvetica" panose="020B0504020202030204" pitchFamily="34" charset="0"/>
              </a:defRPr>
            </a:lvl3pPr>
            <a:lvl4pPr>
              <a:defRPr sz="1600">
                <a:latin typeface="Helvetica" panose="020B0504020202030204" pitchFamily="34" charset="0"/>
              </a:defRPr>
            </a:lvl4pPr>
            <a:lvl5pPr>
              <a:defRPr sz="1600">
                <a:latin typeface="Helvetica" panose="020B0504020202030204" pitchFamily="34" charset="0"/>
              </a:defRPr>
            </a:lvl5pPr>
          </a:lstStyle>
          <a:p>
            <a:pPr lvl="0"/>
            <a:r>
              <a:rPr lang="es-ES" dirty="0"/>
              <a:t>Editar el estilo de texto del patrón</a:t>
            </a:r>
          </a:p>
        </p:txBody>
      </p:sp>
      <p:sp>
        <p:nvSpPr>
          <p:cNvPr id="15" name="Rectángulo 14">
            <a:extLst>
              <a:ext uri="{FF2B5EF4-FFF2-40B4-BE49-F238E27FC236}">
                <a16:creationId xmlns:a16="http://schemas.microsoft.com/office/drawing/2014/main" id="{7D5B9201-325A-4A64-B9D9-EDACC164BE7C}"/>
              </a:ext>
            </a:extLst>
          </p:cNvPr>
          <p:cNvSpPr/>
          <p:nvPr userDrawn="1"/>
        </p:nvSpPr>
        <p:spPr>
          <a:xfrm>
            <a:off x="11424210" y="6517766"/>
            <a:ext cx="767789" cy="2765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Marcador de número de diapositiva 5">
            <a:extLst>
              <a:ext uri="{FF2B5EF4-FFF2-40B4-BE49-F238E27FC236}">
                <a16:creationId xmlns:a16="http://schemas.microsoft.com/office/drawing/2014/main" id="{C2A4A29F-3082-4CEA-B982-BCBC293B8A68}"/>
              </a:ext>
            </a:extLst>
          </p:cNvPr>
          <p:cNvSpPr>
            <a:spLocks noGrp="1"/>
          </p:cNvSpPr>
          <p:nvPr>
            <p:ph type="sldNum" sz="quarter" idx="4"/>
          </p:nvPr>
        </p:nvSpPr>
        <p:spPr>
          <a:xfrm>
            <a:off x="11458935" y="6483041"/>
            <a:ext cx="644932" cy="365125"/>
          </a:xfrm>
          <a:prstGeom prst="rect">
            <a:avLst/>
          </a:prstGeom>
        </p:spPr>
        <p:txBody>
          <a:bodyPr vert="horz" lIns="91440" tIns="45720" rIns="91440" bIns="45720" rtlCol="0" anchor="ctr"/>
          <a:lstStyle>
            <a:lvl1pPr algn="r">
              <a:defRPr sz="1100" b="0">
                <a:solidFill>
                  <a:schemeClr val="tx1">
                    <a:lumMod val="85000"/>
                    <a:lumOff val="15000"/>
                  </a:schemeClr>
                </a:solidFill>
                <a:latin typeface="+mn-lt"/>
              </a:defRPr>
            </a:lvl1pPr>
          </a:lstStyle>
          <a:p>
            <a:fld id="{E98621A4-F840-4FB5-ADAC-B68FE90EA2B3}" type="slidenum">
              <a:rPr lang="es-CO" smtClean="0"/>
              <a:pPr/>
              <a:t>‹Nº›</a:t>
            </a:fld>
            <a:endParaRPr lang="es-CO" dirty="0"/>
          </a:p>
        </p:txBody>
      </p:sp>
      <p:sp>
        <p:nvSpPr>
          <p:cNvPr id="17" name="Rectángulo 16">
            <a:extLst>
              <a:ext uri="{FF2B5EF4-FFF2-40B4-BE49-F238E27FC236}">
                <a16:creationId xmlns:a16="http://schemas.microsoft.com/office/drawing/2014/main" id="{612F8CD2-B279-404F-88AD-2BB2389A7C03}"/>
              </a:ext>
            </a:extLst>
          </p:cNvPr>
          <p:cNvSpPr/>
          <p:nvPr userDrawn="1"/>
        </p:nvSpPr>
        <p:spPr>
          <a:xfrm>
            <a:off x="11412639" y="6517765"/>
            <a:ext cx="92596" cy="2765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a:extLst>
              <a:ext uri="{FF2B5EF4-FFF2-40B4-BE49-F238E27FC236}">
                <a16:creationId xmlns:a16="http://schemas.microsoft.com/office/drawing/2014/main" id="{C12EB70B-6215-48A7-9EE8-E2CC32FBB4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20" y="6276183"/>
            <a:ext cx="561976" cy="448258"/>
          </a:xfrm>
          <a:prstGeom prst="rect">
            <a:avLst/>
          </a:prstGeom>
        </p:spPr>
      </p:pic>
    </p:spTree>
    <p:extLst>
      <p:ext uri="{BB962C8B-B14F-4D97-AF65-F5344CB8AC3E}">
        <p14:creationId xmlns:p14="http://schemas.microsoft.com/office/powerpoint/2010/main" val="392401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Encabezado de sección">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363F8BC3-FFCA-4B71-8CFD-6711B0A48985}"/>
              </a:ext>
            </a:extLst>
          </p:cNvPr>
          <p:cNvSpPr/>
          <p:nvPr userDrawn="1"/>
        </p:nvSpPr>
        <p:spPr>
          <a:xfrm>
            <a:off x="0" y="6161844"/>
            <a:ext cx="12191999" cy="69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id="{B261DD45-473A-453A-A29D-D46FB976D900}"/>
              </a:ext>
            </a:extLst>
          </p:cNvPr>
          <p:cNvSpPr/>
          <p:nvPr userDrawn="1"/>
        </p:nvSpPr>
        <p:spPr>
          <a:xfrm>
            <a:off x="11424210" y="6517766"/>
            <a:ext cx="767789" cy="2765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Marcador de número de diapositiva 5">
            <a:extLst>
              <a:ext uri="{FF2B5EF4-FFF2-40B4-BE49-F238E27FC236}">
                <a16:creationId xmlns:a16="http://schemas.microsoft.com/office/drawing/2014/main" id="{C6E8DA0B-A37E-414A-9140-FDB7891B1BF7}"/>
              </a:ext>
            </a:extLst>
          </p:cNvPr>
          <p:cNvSpPr>
            <a:spLocks noGrp="1"/>
          </p:cNvSpPr>
          <p:nvPr>
            <p:ph type="sldNum" sz="quarter" idx="4"/>
          </p:nvPr>
        </p:nvSpPr>
        <p:spPr>
          <a:xfrm>
            <a:off x="11458935" y="6483041"/>
            <a:ext cx="644932" cy="365125"/>
          </a:xfrm>
          <a:prstGeom prst="rect">
            <a:avLst/>
          </a:prstGeom>
        </p:spPr>
        <p:txBody>
          <a:bodyPr vert="horz" lIns="91440" tIns="45720" rIns="91440" bIns="45720" rtlCol="0" anchor="ctr"/>
          <a:lstStyle>
            <a:lvl1pPr algn="r">
              <a:defRPr sz="1100" b="0">
                <a:solidFill>
                  <a:schemeClr val="tx1">
                    <a:lumMod val="85000"/>
                    <a:lumOff val="15000"/>
                  </a:schemeClr>
                </a:solidFill>
                <a:latin typeface="+mn-lt"/>
              </a:defRPr>
            </a:lvl1pPr>
          </a:lstStyle>
          <a:p>
            <a:fld id="{E98621A4-F840-4FB5-ADAC-B68FE90EA2B3}" type="slidenum">
              <a:rPr lang="es-CO" smtClean="0"/>
              <a:pPr/>
              <a:t>‹Nº›</a:t>
            </a:fld>
            <a:endParaRPr lang="es-CO" dirty="0"/>
          </a:p>
        </p:txBody>
      </p:sp>
      <p:sp>
        <p:nvSpPr>
          <p:cNvPr id="22" name="Rectángulo 21">
            <a:extLst>
              <a:ext uri="{FF2B5EF4-FFF2-40B4-BE49-F238E27FC236}">
                <a16:creationId xmlns:a16="http://schemas.microsoft.com/office/drawing/2014/main" id="{3E5BF81F-B39A-4112-935A-EA0CE1D88A0F}"/>
              </a:ext>
            </a:extLst>
          </p:cNvPr>
          <p:cNvSpPr/>
          <p:nvPr userDrawn="1"/>
        </p:nvSpPr>
        <p:spPr>
          <a:xfrm>
            <a:off x="11412639" y="6517765"/>
            <a:ext cx="92596" cy="2765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3" name="Imagen 22">
            <a:extLst>
              <a:ext uri="{FF2B5EF4-FFF2-40B4-BE49-F238E27FC236}">
                <a16:creationId xmlns:a16="http://schemas.microsoft.com/office/drawing/2014/main" id="{B021E9B9-37B1-4DC8-9372-96117782DB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20" y="6276183"/>
            <a:ext cx="561976" cy="448258"/>
          </a:xfrm>
          <a:prstGeom prst="rect">
            <a:avLst/>
          </a:prstGeom>
        </p:spPr>
      </p:pic>
      <p:pic>
        <p:nvPicPr>
          <p:cNvPr id="24" name="Imagen 23" descr="Imagen que contiene reloj&#10;&#10;Descripción generada automáticamente">
            <a:extLst>
              <a:ext uri="{FF2B5EF4-FFF2-40B4-BE49-F238E27FC236}">
                <a16:creationId xmlns:a16="http://schemas.microsoft.com/office/drawing/2014/main" id="{47A71AB2-BEA7-4D6F-B7F1-9BCF25E7ACFC}"/>
              </a:ext>
            </a:extLst>
          </p:cNvPr>
          <p:cNvPicPr>
            <a:picLocks noChangeAspect="1"/>
          </p:cNvPicPr>
          <p:nvPr userDrawn="1"/>
        </p:nvPicPr>
        <p:blipFill rotWithShape="1">
          <a:blip r:embed="rId3"/>
          <a:srcRect l="17258" r="19940"/>
          <a:stretch/>
        </p:blipFill>
        <p:spPr>
          <a:xfrm>
            <a:off x="-335236" y="2679884"/>
            <a:ext cx="6133826" cy="1526026"/>
          </a:xfrm>
          <a:prstGeom prst="rect">
            <a:avLst/>
          </a:prstGeom>
        </p:spPr>
      </p:pic>
      <p:pic>
        <p:nvPicPr>
          <p:cNvPr id="25" name="Imagen 24" descr="Imagen que contiene computadora&#10;&#10;Descripción generada automáticamente">
            <a:extLst>
              <a:ext uri="{FF2B5EF4-FFF2-40B4-BE49-F238E27FC236}">
                <a16:creationId xmlns:a16="http://schemas.microsoft.com/office/drawing/2014/main" id="{E359EA26-22E8-496B-B5F6-3F4F3DEC7A0A}"/>
              </a:ext>
            </a:extLst>
          </p:cNvPr>
          <p:cNvPicPr>
            <a:picLocks noChangeAspect="1"/>
          </p:cNvPicPr>
          <p:nvPr userDrawn="1"/>
        </p:nvPicPr>
        <p:blipFill rotWithShape="1">
          <a:blip r:embed="rId4"/>
          <a:srcRect l="17709" r="19490"/>
          <a:stretch/>
        </p:blipFill>
        <p:spPr>
          <a:xfrm>
            <a:off x="-292262" y="1298759"/>
            <a:ext cx="6133826" cy="1526026"/>
          </a:xfrm>
          <a:prstGeom prst="rect">
            <a:avLst/>
          </a:prstGeom>
        </p:spPr>
      </p:pic>
      <p:pic>
        <p:nvPicPr>
          <p:cNvPr id="30" name="Imagen 29">
            <a:extLst>
              <a:ext uri="{FF2B5EF4-FFF2-40B4-BE49-F238E27FC236}">
                <a16:creationId xmlns:a16="http://schemas.microsoft.com/office/drawing/2014/main" id="{37F29167-83C2-418E-A632-B57537E519FD}"/>
              </a:ext>
            </a:extLst>
          </p:cNvPr>
          <p:cNvPicPr>
            <a:picLocks noChangeAspect="1"/>
          </p:cNvPicPr>
          <p:nvPr userDrawn="1"/>
        </p:nvPicPr>
        <p:blipFill rotWithShape="1">
          <a:blip r:embed="rId5"/>
          <a:srcRect l="20656" r="20612"/>
          <a:stretch/>
        </p:blipFill>
        <p:spPr>
          <a:xfrm>
            <a:off x="-13912" y="-35658"/>
            <a:ext cx="5736302" cy="1523704"/>
          </a:xfrm>
          <a:prstGeom prst="rect">
            <a:avLst/>
          </a:prstGeom>
        </p:spPr>
      </p:pic>
      <p:sp>
        <p:nvSpPr>
          <p:cNvPr id="31" name="Rectángulo 30">
            <a:extLst>
              <a:ext uri="{FF2B5EF4-FFF2-40B4-BE49-F238E27FC236}">
                <a16:creationId xmlns:a16="http://schemas.microsoft.com/office/drawing/2014/main" id="{02A43B2F-D2B6-42BB-922C-51FC4E6FF1AB}"/>
              </a:ext>
            </a:extLst>
          </p:cNvPr>
          <p:cNvSpPr/>
          <p:nvPr userDrawn="1"/>
        </p:nvSpPr>
        <p:spPr>
          <a:xfrm>
            <a:off x="5342210" y="4099834"/>
            <a:ext cx="6360471" cy="1138773"/>
          </a:xfrm>
          <a:prstGeom prst="rect">
            <a:avLst/>
          </a:prstGeom>
          <a:noFill/>
        </p:spPr>
        <p:txBody>
          <a:bodyPr wrap="square">
            <a:spAutoFit/>
          </a:bodyPr>
          <a:lstStyle/>
          <a:p>
            <a:pPr algn="r"/>
            <a:r>
              <a:rPr lang="es-ES" sz="3400" b="1" dirty="0">
                <a:solidFill>
                  <a:schemeClr val="tx1"/>
                </a:solidFill>
                <a:effectLst/>
                <a:latin typeface="Helvetica" panose="020B0504020202030204" pitchFamily="34" charset="0"/>
              </a:rPr>
              <a:t>Síganos en nuestras redes sociales usando</a:t>
            </a:r>
          </a:p>
        </p:txBody>
      </p:sp>
      <p:grpSp>
        <p:nvGrpSpPr>
          <p:cNvPr id="32" name="Grupo 31">
            <a:extLst>
              <a:ext uri="{FF2B5EF4-FFF2-40B4-BE49-F238E27FC236}">
                <a16:creationId xmlns:a16="http://schemas.microsoft.com/office/drawing/2014/main" id="{BA0F6399-3859-43AA-9DB5-06A6FD026DE4}"/>
              </a:ext>
            </a:extLst>
          </p:cNvPr>
          <p:cNvGrpSpPr/>
          <p:nvPr userDrawn="1"/>
        </p:nvGrpSpPr>
        <p:grpSpPr>
          <a:xfrm>
            <a:off x="7384474" y="-1004701"/>
            <a:ext cx="5014884" cy="5014977"/>
            <a:chOff x="2437618" y="847411"/>
            <a:chExt cx="5354615" cy="5354714"/>
          </a:xfrm>
        </p:grpSpPr>
        <p:sp>
          <p:nvSpPr>
            <p:cNvPr id="33" name="Rectángulo 32">
              <a:extLst>
                <a:ext uri="{FF2B5EF4-FFF2-40B4-BE49-F238E27FC236}">
                  <a16:creationId xmlns:a16="http://schemas.microsoft.com/office/drawing/2014/main" id="{F2E615F6-6B6D-4FEB-9C7D-C423C88F80D3}"/>
                </a:ext>
              </a:extLst>
            </p:cNvPr>
            <p:cNvSpPr/>
            <p:nvPr userDrawn="1"/>
          </p:nvSpPr>
          <p:spPr>
            <a:xfrm rot="18914658">
              <a:off x="3705876" y="1672946"/>
              <a:ext cx="3778217" cy="3794491"/>
            </a:xfrm>
            <a:prstGeom prst="rect">
              <a:avLst/>
            </a:prstGeom>
            <a:solidFill>
              <a:srgbClr val="D3AC3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4" name="Imagen 33">
              <a:extLst>
                <a:ext uri="{FF2B5EF4-FFF2-40B4-BE49-F238E27FC236}">
                  <a16:creationId xmlns:a16="http://schemas.microsoft.com/office/drawing/2014/main" id="{F143295C-EB0E-4CC6-98CF-06E34143C8E8}"/>
                </a:ext>
              </a:extLst>
            </p:cNvPr>
            <p:cNvPicPr>
              <a:picLocks noChangeAspect="1"/>
            </p:cNvPicPr>
            <p:nvPr userDrawn="1"/>
          </p:nvPicPr>
          <p:blipFill rotWithShape="1">
            <a:blip r:embed="rId6" cstate="email">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a:stretch/>
          </p:blipFill>
          <p:spPr>
            <a:xfrm>
              <a:off x="2437618" y="847411"/>
              <a:ext cx="5354615" cy="5354714"/>
            </a:xfrm>
            <a:custGeom>
              <a:avLst/>
              <a:gdLst>
                <a:gd name="connsiteX0" fmla="*/ 2682970 w 5354615"/>
                <a:gd name="connsiteY0" fmla="*/ 0 h 5354714"/>
                <a:gd name="connsiteX1" fmla="*/ 5354615 w 5354615"/>
                <a:gd name="connsiteY1" fmla="*/ 2694526 h 5354714"/>
                <a:gd name="connsiteX2" fmla="*/ 2671646 w 5354615"/>
                <a:gd name="connsiteY2" fmla="*/ 5354714 h 5354714"/>
                <a:gd name="connsiteX3" fmla="*/ 0 w 5354615"/>
                <a:gd name="connsiteY3" fmla="*/ 2660187 h 5354714"/>
              </a:gdLst>
              <a:ahLst/>
              <a:cxnLst>
                <a:cxn ang="0">
                  <a:pos x="connsiteX0" y="connsiteY0"/>
                </a:cxn>
                <a:cxn ang="0">
                  <a:pos x="connsiteX1" y="connsiteY1"/>
                </a:cxn>
                <a:cxn ang="0">
                  <a:pos x="connsiteX2" y="connsiteY2"/>
                </a:cxn>
                <a:cxn ang="0">
                  <a:pos x="connsiteX3" y="connsiteY3"/>
                </a:cxn>
              </a:cxnLst>
              <a:rect l="l" t="t" r="r" b="b"/>
              <a:pathLst>
                <a:path w="5354615" h="5354714">
                  <a:moveTo>
                    <a:pt x="2682970" y="0"/>
                  </a:moveTo>
                  <a:lnTo>
                    <a:pt x="5354615" y="2694526"/>
                  </a:lnTo>
                  <a:lnTo>
                    <a:pt x="2671646" y="5354714"/>
                  </a:lnTo>
                  <a:lnTo>
                    <a:pt x="0" y="2660187"/>
                  </a:lnTo>
                  <a:close/>
                </a:path>
              </a:pathLst>
            </a:custGeom>
          </p:spPr>
        </p:pic>
      </p:grpSp>
      <p:sp>
        <p:nvSpPr>
          <p:cNvPr id="35" name="Rectángulo 34">
            <a:extLst>
              <a:ext uri="{FF2B5EF4-FFF2-40B4-BE49-F238E27FC236}">
                <a16:creationId xmlns:a16="http://schemas.microsoft.com/office/drawing/2014/main" id="{6A5ED862-E431-4978-8BC2-18081958D16B}"/>
              </a:ext>
            </a:extLst>
          </p:cNvPr>
          <p:cNvSpPr/>
          <p:nvPr userDrawn="1"/>
        </p:nvSpPr>
        <p:spPr>
          <a:xfrm>
            <a:off x="420273" y="5176673"/>
            <a:ext cx="11416769" cy="923330"/>
          </a:xfrm>
          <a:prstGeom prst="rect">
            <a:avLst/>
          </a:prstGeom>
        </p:spPr>
        <p:txBody>
          <a:bodyPr wrap="square">
            <a:spAutoFit/>
          </a:bodyPr>
          <a:lstStyle/>
          <a:p>
            <a:pPr algn="r"/>
            <a:r>
              <a:rPr lang="es-ES" sz="5400" b="1" dirty="0">
                <a:solidFill>
                  <a:srgbClr val="013B88"/>
                </a:solidFill>
                <a:effectLst/>
                <a:latin typeface="Helvetica" panose="020B0504020202030204" pitchFamily="34" charset="0"/>
              </a:rPr>
              <a:t>#</a:t>
            </a:r>
            <a:r>
              <a:rPr lang="es-ES" sz="5400" b="1" dirty="0" err="1">
                <a:solidFill>
                  <a:srgbClr val="013B88"/>
                </a:solidFill>
                <a:effectLst/>
                <a:latin typeface="Helvetica" panose="020B0504020202030204" pitchFamily="34" charset="0"/>
              </a:rPr>
              <a:t>PregúnteleAlaSuperfinanciera</a:t>
            </a:r>
            <a:endParaRPr lang="es-CO" sz="5400" b="1" dirty="0">
              <a:solidFill>
                <a:srgbClr val="013B88"/>
              </a:solidFill>
              <a:effectLst/>
              <a:latin typeface="Helvetica" panose="020B0504020202030204" pitchFamily="34" charset="0"/>
            </a:endParaRPr>
          </a:p>
        </p:txBody>
      </p:sp>
    </p:spTree>
    <p:extLst>
      <p:ext uri="{BB962C8B-B14F-4D97-AF65-F5344CB8AC3E}">
        <p14:creationId xmlns:p14="http://schemas.microsoft.com/office/powerpoint/2010/main" val="89808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10" name="Marcador de título 1">
            <a:extLst>
              <a:ext uri="{FF2B5EF4-FFF2-40B4-BE49-F238E27FC236}">
                <a16:creationId xmlns:a16="http://schemas.microsoft.com/office/drawing/2014/main" id="{EE5DD7B6-AE01-46DD-8F8B-A6AE31151C33}"/>
              </a:ext>
            </a:extLst>
          </p:cNvPr>
          <p:cNvSpPr>
            <a:spLocks noGrp="1"/>
          </p:cNvSpPr>
          <p:nvPr>
            <p:ph type="title" hasCustomPrompt="1"/>
          </p:nvPr>
        </p:nvSpPr>
        <p:spPr>
          <a:xfrm>
            <a:off x="5884759" y="696155"/>
            <a:ext cx="5858980" cy="1249409"/>
          </a:xfrm>
          <a:prstGeom prst="rect">
            <a:avLst/>
          </a:prstGeom>
        </p:spPr>
        <p:txBody>
          <a:bodyPr vert="horz" lIns="91440" tIns="45720" rIns="91440" bIns="45720" rtlCol="0" anchor="ctr">
            <a:noAutofit/>
          </a:bodyPr>
          <a:lstStyle>
            <a:lvl1pPr algn="l">
              <a:defRPr sz="3200" b="1">
                <a:solidFill>
                  <a:schemeClr val="tx1">
                    <a:lumMod val="75000"/>
                    <a:lumOff val="25000"/>
                  </a:schemeClr>
                </a:solidFill>
                <a:latin typeface="Arial Nova Light" panose="020B0304020202020204" pitchFamily="34" charset="0"/>
              </a:defRPr>
            </a:lvl1pPr>
          </a:lstStyle>
          <a:p>
            <a:r>
              <a:rPr lang="es-ES" dirty="0"/>
              <a:t>Título de la diapositiva</a:t>
            </a:r>
            <a:br>
              <a:rPr lang="es-ES" dirty="0"/>
            </a:br>
            <a:r>
              <a:rPr lang="es-ES" dirty="0"/>
              <a:t>Máximo 2 renglones (32 pt)</a:t>
            </a:r>
            <a:endParaRPr lang="es-CO" dirty="0"/>
          </a:p>
        </p:txBody>
      </p:sp>
      <p:sp>
        <p:nvSpPr>
          <p:cNvPr id="11" name="Marcador de texto 2">
            <a:extLst>
              <a:ext uri="{FF2B5EF4-FFF2-40B4-BE49-F238E27FC236}">
                <a16:creationId xmlns:a16="http://schemas.microsoft.com/office/drawing/2014/main" id="{03338E54-532C-4ABE-A34C-E6020A49F1EE}"/>
              </a:ext>
            </a:extLst>
          </p:cNvPr>
          <p:cNvSpPr>
            <a:spLocks noGrp="1"/>
          </p:cNvSpPr>
          <p:nvPr>
            <p:ph idx="1" hasCustomPrompt="1"/>
          </p:nvPr>
        </p:nvSpPr>
        <p:spPr>
          <a:xfrm>
            <a:off x="5884759" y="2268815"/>
            <a:ext cx="5858980" cy="3368057"/>
          </a:xfrm>
          <a:prstGeom prst="rect">
            <a:avLst/>
          </a:prstGeom>
        </p:spPr>
        <p:txBody>
          <a:bodyPr vert="horz" lIns="91440" tIns="45720" rIns="91440" bIns="45720" rtlCol="0">
            <a:normAutofit/>
          </a:bodyPr>
          <a:lstStyle>
            <a:lvl1pPr marL="0" indent="0">
              <a:buNone/>
              <a:defRPr sz="2000">
                <a:solidFill>
                  <a:schemeClr val="tx1">
                    <a:lumMod val="75000"/>
                    <a:lumOff val="25000"/>
                  </a:schemeClr>
                </a:solidFill>
                <a:latin typeface="Helvetica" panose="020B0504020202030204" pitchFamily="34" charset="0"/>
              </a:defRPr>
            </a:lvl1pPr>
            <a:lvl2pPr>
              <a:defRPr sz="2000">
                <a:latin typeface="Helvetica" panose="020B0504020202030204" pitchFamily="34" charset="0"/>
              </a:defRPr>
            </a:lvl2pPr>
            <a:lvl3pPr>
              <a:defRPr sz="1800">
                <a:latin typeface="Helvetica" panose="020B0504020202030204" pitchFamily="34" charset="0"/>
              </a:defRPr>
            </a:lvl3pPr>
            <a:lvl4pPr>
              <a:defRPr sz="1600">
                <a:latin typeface="Helvetica" panose="020B0504020202030204" pitchFamily="34" charset="0"/>
              </a:defRPr>
            </a:lvl4pPr>
            <a:lvl5pPr>
              <a:defRPr sz="1600">
                <a:latin typeface="Helvetica" panose="020B0504020202030204" pitchFamily="34" charset="0"/>
              </a:defRPr>
            </a:lvl5pPr>
          </a:lstStyle>
          <a:p>
            <a:pPr lvl="0"/>
            <a:r>
              <a:rPr lang="es-ES" dirty="0"/>
              <a:t>Editar el estilo de texto del patrón</a:t>
            </a:r>
          </a:p>
        </p:txBody>
      </p:sp>
      <p:sp>
        <p:nvSpPr>
          <p:cNvPr id="22" name="Rectángulo 21">
            <a:extLst>
              <a:ext uri="{FF2B5EF4-FFF2-40B4-BE49-F238E27FC236}">
                <a16:creationId xmlns:a16="http://schemas.microsoft.com/office/drawing/2014/main" id="{1D7E6681-7A8F-4594-9B56-F770FE20A7DE}"/>
              </a:ext>
            </a:extLst>
          </p:cNvPr>
          <p:cNvSpPr/>
          <p:nvPr userDrawn="1"/>
        </p:nvSpPr>
        <p:spPr>
          <a:xfrm>
            <a:off x="11424210" y="6517766"/>
            <a:ext cx="767789" cy="2765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Marcador de número de diapositiva 5">
            <a:extLst>
              <a:ext uri="{FF2B5EF4-FFF2-40B4-BE49-F238E27FC236}">
                <a16:creationId xmlns:a16="http://schemas.microsoft.com/office/drawing/2014/main" id="{ADFE941B-53F1-423D-95E7-22F9EBD9617B}"/>
              </a:ext>
            </a:extLst>
          </p:cNvPr>
          <p:cNvSpPr>
            <a:spLocks noGrp="1"/>
          </p:cNvSpPr>
          <p:nvPr>
            <p:ph type="sldNum" sz="quarter" idx="4"/>
          </p:nvPr>
        </p:nvSpPr>
        <p:spPr>
          <a:xfrm>
            <a:off x="11458935" y="6483041"/>
            <a:ext cx="644932" cy="365125"/>
          </a:xfrm>
          <a:prstGeom prst="rect">
            <a:avLst/>
          </a:prstGeom>
        </p:spPr>
        <p:txBody>
          <a:bodyPr vert="horz" lIns="91440" tIns="45720" rIns="91440" bIns="45720" rtlCol="0" anchor="ctr"/>
          <a:lstStyle>
            <a:lvl1pPr algn="r">
              <a:defRPr sz="1100" b="0">
                <a:solidFill>
                  <a:schemeClr val="tx1">
                    <a:lumMod val="85000"/>
                    <a:lumOff val="15000"/>
                  </a:schemeClr>
                </a:solidFill>
                <a:latin typeface="+mn-lt"/>
              </a:defRPr>
            </a:lvl1pPr>
          </a:lstStyle>
          <a:p>
            <a:fld id="{E98621A4-F840-4FB5-ADAC-B68FE90EA2B3}" type="slidenum">
              <a:rPr lang="es-CO" smtClean="0"/>
              <a:pPr/>
              <a:t>‹Nº›</a:t>
            </a:fld>
            <a:endParaRPr lang="es-CO" dirty="0"/>
          </a:p>
        </p:txBody>
      </p:sp>
      <p:sp>
        <p:nvSpPr>
          <p:cNvPr id="24" name="Rectángulo 23">
            <a:extLst>
              <a:ext uri="{FF2B5EF4-FFF2-40B4-BE49-F238E27FC236}">
                <a16:creationId xmlns:a16="http://schemas.microsoft.com/office/drawing/2014/main" id="{16AA090C-8D60-464D-B7A0-3B16EE02A1D5}"/>
              </a:ext>
            </a:extLst>
          </p:cNvPr>
          <p:cNvSpPr/>
          <p:nvPr userDrawn="1"/>
        </p:nvSpPr>
        <p:spPr>
          <a:xfrm>
            <a:off x="11412639" y="6517765"/>
            <a:ext cx="92596" cy="2765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a:extLst>
              <a:ext uri="{FF2B5EF4-FFF2-40B4-BE49-F238E27FC236}">
                <a16:creationId xmlns:a16="http://schemas.microsoft.com/office/drawing/2014/main" id="{126160B6-FD15-4DBF-8A7B-08696FAB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20" y="6276183"/>
            <a:ext cx="561976" cy="448258"/>
          </a:xfrm>
          <a:prstGeom prst="rect">
            <a:avLst/>
          </a:prstGeom>
        </p:spPr>
      </p:pic>
    </p:spTree>
    <p:extLst>
      <p:ext uri="{BB962C8B-B14F-4D97-AF65-F5344CB8AC3E}">
        <p14:creationId xmlns:p14="http://schemas.microsoft.com/office/powerpoint/2010/main" val="124555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sp>
        <p:nvSpPr>
          <p:cNvPr id="10" name="Marcador de título 1">
            <a:extLst>
              <a:ext uri="{FF2B5EF4-FFF2-40B4-BE49-F238E27FC236}">
                <a16:creationId xmlns:a16="http://schemas.microsoft.com/office/drawing/2014/main" id="{EE5DD7B6-AE01-46DD-8F8B-A6AE31151C33}"/>
              </a:ext>
            </a:extLst>
          </p:cNvPr>
          <p:cNvSpPr>
            <a:spLocks noGrp="1"/>
          </p:cNvSpPr>
          <p:nvPr>
            <p:ph type="title" hasCustomPrompt="1"/>
          </p:nvPr>
        </p:nvSpPr>
        <p:spPr>
          <a:xfrm>
            <a:off x="5884759" y="696155"/>
            <a:ext cx="5858980" cy="1249409"/>
          </a:xfrm>
          <a:prstGeom prst="rect">
            <a:avLst/>
          </a:prstGeom>
        </p:spPr>
        <p:txBody>
          <a:bodyPr vert="horz" lIns="91440" tIns="45720" rIns="91440" bIns="45720" rtlCol="0" anchor="ctr">
            <a:noAutofit/>
          </a:bodyPr>
          <a:lstStyle>
            <a:lvl1pPr algn="l">
              <a:defRPr sz="3200" b="1">
                <a:solidFill>
                  <a:schemeClr val="tx1">
                    <a:lumMod val="75000"/>
                    <a:lumOff val="25000"/>
                  </a:schemeClr>
                </a:solidFill>
                <a:latin typeface="Arial Nova Light" panose="020B0304020202020204" pitchFamily="34" charset="0"/>
              </a:defRPr>
            </a:lvl1pPr>
          </a:lstStyle>
          <a:p>
            <a:r>
              <a:rPr lang="es-ES" dirty="0"/>
              <a:t>Título de la diapositiva</a:t>
            </a:r>
            <a:br>
              <a:rPr lang="es-ES" dirty="0"/>
            </a:br>
            <a:r>
              <a:rPr lang="es-ES" dirty="0"/>
              <a:t>Máximo 2 renglones (32 pt)</a:t>
            </a:r>
            <a:endParaRPr lang="es-CO" dirty="0"/>
          </a:p>
        </p:txBody>
      </p:sp>
      <p:sp>
        <p:nvSpPr>
          <p:cNvPr id="11" name="Marcador de texto 2">
            <a:extLst>
              <a:ext uri="{FF2B5EF4-FFF2-40B4-BE49-F238E27FC236}">
                <a16:creationId xmlns:a16="http://schemas.microsoft.com/office/drawing/2014/main" id="{03338E54-532C-4ABE-A34C-E6020A49F1EE}"/>
              </a:ext>
            </a:extLst>
          </p:cNvPr>
          <p:cNvSpPr>
            <a:spLocks noGrp="1"/>
          </p:cNvSpPr>
          <p:nvPr>
            <p:ph idx="1" hasCustomPrompt="1"/>
          </p:nvPr>
        </p:nvSpPr>
        <p:spPr>
          <a:xfrm>
            <a:off x="5884759" y="2268815"/>
            <a:ext cx="5858980" cy="3368057"/>
          </a:xfrm>
          <a:prstGeom prst="rect">
            <a:avLst/>
          </a:prstGeom>
        </p:spPr>
        <p:txBody>
          <a:bodyPr vert="horz" lIns="91440" tIns="45720" rIns="91440" bIns="45720" rtlCol="0">
            <a:normAutofit/>
          </a:bodyPr>
          <a:lstStyle>
            <a:lvl1pPr marL="0" indent="0">
              <a:buNone/>
              <a:defRPr sz="2000">
                <a:solidFill>
                  <a:schemeClr val="tx1">
                    <a:lumMod val="75000"/>
                    <a:lumOff val="25000"/>
                  </a:schemeClr>
                </a:solidFill>
                <a:latin typeface="Helvetica" panose="020B0504020202030204" pitchFamily="34" charset="0"/>
              </a:defRPr>
            </a:lvl1pPr>
            <a:lvl2pPr>
              <a:defRPr sz="2000">
                <a:latin typeface="Helvetica" panose="020B0504020202030204" pitchFamily="34" charset="0"/>
              </a:defRPr>
            </a:lvl2pPr>
            <a:lvl3pPr>
              <a:defRPr sz="1800">
                <a:latin typeface="Helvetica" panose="020B0504020202030204" pitchFamily="34" charset="0"/>
              </a:defRPr>
            </a:lvl3pPr>
            <a:lvl4pPr>
              <a:defRPr sz="1600">
                <a:latin typeface="Helvetica" panose="020B0504020202030204" pitchFamily="34" charset="0"/>
              </a:defRPr>
            </a:lvl4pPr>
            <a:lvl5pPr>
              <a:defRPr sz="1600">
                <a:latin typeface="Helvetica" panose="020B0504020202030204" pitchFamily="34" charset="0"/>
              </a:defRPr>
            </a:lvl5pPr>
          </a:lstStyle>
          <a:p>
            <a:pPr lvl="0"/>
            <a:r>
              <a:rPr lang="es-ES" dirty="0"/>
              <a:t>Editar el estilo de texto del patrón</a:t>
            </a:r>
          </a:p>
        </p:txBody>
      </p:sp>
      <p:sp>
        <p:nvSpPr>
          <p:cNvPr id="20" name="Rectángulo 19">
            <a:extLst>
              <a:ext uri="{FF2B5EF4-FFF2-40B4-BE49-F238E27FC236}">
                <a16:creationId xmlns:a16="http://schemas.microsoft.com/office/drawing/2014/main" id="{4ED82A1F-E76C-4399-B625-1E4E053DED35}"/>
              </a:ext>
            </a:extLst>
          </p:cNvPr>
          <p:cNvSpPr/>
          <p:nvPr userDrawn="1"/>
        </p:nvSpPr>
        <p:spPr>
          <a:xfrm>
            <a:off x="11424210" y="6517766"/>
            <a:ext cx="767789" cy="2765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Marcador de número de diapositiva 5">
            <a:extLst>
              <a:ext uri="{FF2B5EF4-FFF2-40B4-BE49-F238E27FC236}">
                <a16:creationId xmlns:a16="http://schemas.microsoft.com/office/drawing/2014/main" id="{FC79EF27-CB1A-47D8-8BD4-7C9C551E8464}"/>
              </a:ext>
            </a:extLst>
          </p:cNvPr>
          <p:cNvSpPr>
            <a:spLocks noGrp="1"/>
          </p:cNvSpPr>
          <p:nvPr>
            <p:ph type="sldNum" sz="quarter" idx="4"/>
          </p:nvPr>
        </p:nvSpPr>
        <p:spPr>
          <a:xfrm>
            <a:off x="11458935" y="6483041"/>
            <a:ext cx="644932" cy="365125"/>
          </a:xfrm>
          <a:prstGeom prst="rect">
            <a:avLst/>
          </a:prstGeom>
        </p:spPr>
        <p:txBody>
          <a:bodyPr vert="horz" lIns="91440" tIns="45720" rIns="91440" bIns="45720" rtlCol="0" anchor="ctr"/>
          <a:lstStyle>
            <a:lvl1pPr algn="r">
              <a:defRPr sz="1100" b="0">
                <a:solidFill>
                  <a:schemeClr val="tx1">
                    <a:lumMod val="85000"/>
                    <a:lumOff val="15000"/>
                  </a:schemeClr>
                </a:solidFill>
                <a:latin typeface="+mn-lt"/>
              </a:defRPr>
            </a:lvl1pPr>
          </a:lstStyle>
          <a:p>
            <a:fld id="{E98621A4-F840-4FB5-ADAC-B68FE90EA2B3}" type="slidenum">
              <a:rPr lang="es-CO" smtClean="0"/>
              <a:pPr/>
              <a:t>‹Nº›</a:t>
            </a:fld>
            <a:endParaRPr lang="es-CO" dirty="0"/>
          </a:p>
        </p:txBody>
      </p:sp>
      <p:sp>
        <p:nvSpPr>
          <p:cNvPr id="22" name="Rectángulo 21">
            <a:extLst>
              <a:ext uri="{FF2B5EF4-FFF2-40B4-BE49-F238E27FC236}">
                <a16:creationId xmlns:a16="http://schemas.microsoft.com/office/drawing/2014/main" id="{7B95A8A3-3673-47A2-9499-2D242EC7FA39}"/>
              </a:ext>
            </a:extLst>
          </p:cNvPr>
          <p:cNvSpPr/>
          <p:nvPr userDrawn="1"/>
        </p:nvSpPr>
        <p:spPr>
          <a:xfrm>
            <a:off x="11412639" y="6517765"/>
            <a:ext cx="92596" cy="2765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a:extLst>
              <a:ext uri="{FF2B5EF4-FFF2-40B4-BE49-F238E27FC236}">
                <a16:creationId xmlns:a16="http://schemas.microsoft.com/office/drawing/2014/main" id="{4C0AD1B5-1DF3-4C6F-A73A-478632226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20" y="6276183"/>
            <a:ext cx="561976" cy="448258"/>
          </a:xfrm>
          <a:prstGeom prst="rect">
            <a:avLst/>
          </a:prstGeom>
        </p:spPr>
      </p:pic>
    </p:spTree>
    <p:extLst>
      <p:ext uri="{BB962C8B-B14F-4D97-AF65-F5344CB8AC3E}">
        <p14:creationId xmlns:p14="http://schemas.microsoft.com/office/powerpoint/2010/main" val="415479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10" name="Marcador de título 1">
            <a:extLst>
              <a:ext uri="{FF2B5EF4-FFF2-40B4-BE49-F238E27FC236}">
                <a16:creationId xmlns:a16="http://schemas.microsoft.com/office/drawing/2014/main" id="{EE5DD7B6-AE01-46DD-8F8B-A6AE31151C33}"/>
              </a:ext>
            </a:extLst>
          </p:cNvPr>
          <p:cNvSpPr>
            <a:spLocks noGrp="1"/>
          </p:cNvSpPr>
          <p:nvPr>
            <p:ph type="title" hasCustomPrompt="1"/>
          </p:nvPr>
        </p:nvSpPr>
        <p:spPr>
          <a:xfrm>
            <a:off x="5884759" y="696155"/>
            <a:ext cx="5858980" cy="1249409"/>
          </a:xfrm>
          <a:prstGeom prst="rect">
            <a:avLst/>
          </a:prstGeom>
        </p:spPr>
        <p:txBody>
          <a:bodyPr vert="horz" lIns="91440" tIns="45720" rIns="91440" bIns="45720" rtlCol="0" anchor="ctr">
            <a:noAutofit/>
          </a:bodyPr>
          <a:lstStyle>
            <a:lvl1pPr algn="l">
              <a:defRPr sz="3200" b="1">
                <a:solidFill>
                  <a:schemeClr val="tx1">
                    <a:lumMod val="75000"/>
                    <a:lumOff val="25000"/>
                  </a:schemeClr>
                </a:solidFill>
                <a:latin typeface="Arial Nova Light" panose="020B0304020202020204" pitchFamily="34" charset="0"/>
              </a:defRPr>
            </a:lvl1pPr>
          </a:lstStyle>
          <a:p>
            <a:r>
              <a:rPr lang="es-ES" dirty="0"/>
              <a:t>Título de la diapositiva</a:t>
            </a:r>
            <a:br>
              <a:rPr lang="es-ES" dirty="0"/>
            </a:br>
            <a:r>
              <a:rPr lang="es-ES" dirty="0"/>
              <a:t>Máximo 2 renglones (32 pt)</a:t>
            </a:r>
            <a:endParaRPr lang="es-CO" dirty="0"/>
          </a:p>
        </p:txBody>
      </p:sp>
      <p:sp>
        <p:nvSpPr>
          <p:cNvPr id="11" name="Marcador de texto 2">
            <a:extLst>
              <a:ext uri="{FF2B5EF4-FFF2-40B4-BE49-F238E27FC236}">
                <a16:creationId xmlns:a16="http://schemas.microsoft.com/office/drawing/2014/main" id="{03338E54-532C-4ABE-A34C-E6020A49F1EE}"/>
              </a:ext>
            </a:extLst>
          </p:cNvPr>
          <p:cNvSpPr>
            <a:spLocks noGrp="1"/>
          </p:cNvSpPr>
          <p:nvPr>
            <p:ph idx="1" hasCustomPrompt="1"/>
          </p:nvPr>
        </p:nvSpPr>
        <p:spPr>
          <a:xfrm>
            <a:off x="5884759" y="2268815"/>
            <a:ext cx="5858980" cy="3368057"/>
          </a:xfrm>
          <a:prstGeom prst="rect">
            <a:avLst/>
          </a:prstGeom>
        </p:spPr>
        <p:txBody>
          <a:bodyPr vert="horz" lIns="91440" tIns="45720" rIns="91440" bIns="45720" rtlCol="0">
            <a:normAutofit/>
          </a:bodyPr>
          <a:lstStyle>
            <a:lvl1pPr marL="0" indent="0">
              <a:buNone/>
              <a:defRPr sz="2000">
                <a:solidFill>
                  <a:schemeClr val="tx1">
                    <a:lumMod val="75000"/>
                    <a:lumOff val="25000"/>
                  </a:schemeClr>
                </a:solidFill>
                <a:latin typeface="Helvetica" panose="020B0504020202030204" pitchFamily="34" charset="0"/>
              </a:defRPr>
            </a:lvl1pPr>
            <a:lvl2pPr>
              <a:defRPr sz="2000">
                <a:latin typeface="Helvetica" panose="020B0504020202030204" pitchFamily="34" charset="0"/>
              </a:defRPr>
            </a:lvl2pPr>
            <a:lvl3pPr>
              <a:defRPr sz="1800">
                <a:latin typeface="Helvetica" panose="020B0504020202030204" pitchFamily="34" charset="0"/>
              </a:defRPr>
            </a:lvl3pPr>
            <a:lvl4pPr>
              <a:defRPr sz="1600">
                <a:latin typeface="Helvetica" panose="020B0504020202030204" pitchFamily="34" charset="0"/>
              </a:defRPr>
            </a:lvl4pPr>
            <a:lvl5pPr>
              <a:defRPr sz="1600">
                <a:latin typeface="Helvetica" panose="020B0504020202030204" pitchFamily="34" charset="0"/>
              </a:defRPr>
            </a:lvl5pPr>
          </a:lstStyle>
          <a:p>
            <a:pPr lvl="0"/>
            <a:r>
              <a:rPr lang="es-ES" dirty="0"/>
              <a:t>Editar el estilo de texto del patrón</a:t>
            </a:r>
          </a:p>
        </p:txBody>
      </p:sp>
      <p:sp>
        <p:nvSpPr>
          <p:cNvPr id="20" name="Rectángulo 19">
            <a:extLst>
              <a:ext uri="{FF2B5EF4-FFF2-40B4-BE49-F238E27FC236}">
                <a16:creationId xmlns:a16="http://schemas.microsoft.com/office/drawing/2014/main" id="{59AD5DAB-E0D9-4C3E-9E68-AAE161DE4C8A}"/>
              </a:ext>
            </a:extLst>
          </p:cNvPr>
          <p:cNvSpPr/>
          <p:nvPr userDrawn="1"/>
        </p:nvSpPr>
        <p:spPr>
          <a:xfrm>
            <a:off x="11424210" y="6517766"/>
            <a:ext cx="767789" cy="2765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Marcador de número de diapositiva 5">
            <a:extLst>
              <a:ext uri="{FF2B5EF4-FFF2-40B4-BE49-F238E27FC236}">
                <a16:creationId xmlns:a16="http://schemas.microsoft.com/office/drawing/2014/main" id="{60D3943B-EBD4-47C0-BF24-47312E3327E3}"/>
              </a:ext>
            </a:extLst>
          </p:cNvPr>
          <p:cNvSpPr>
            <a:spLocks noGrp="1"/>
          </p:cNvSpPr>
          <p:nvPr>
            <p:ph type="sldNum" sz="quarter" idx="4"/>
          </p:nvPr>
        </p:nvSpPr>
        <p:spPr>
          <a:xfrm>
            <a:off x="11458935" y="6483041"/>
            <a:ext cx="644932" cy="365125"/>
          </a:xfrm>
          <a:prstGeom prst="rect">
            <a:avLst/>
          </a:prstGeom>
        </p:spPr>
        <p:txBody>
          <a:bodyPr vert="horz" lIns="91440" tIns="45720" rIns="91440" bIns="45720" rtlCol="0" anchor="ctr"/>
          <a:lstStyle>
            <a:lvl1pPr algn="r">
              <a:defRPr sz="1100" b="0">
                <a:solidFill>
                  <a:schemeClr val="tx1">
                    <a:lumMod val="85000"/>
                    <a:lumOff val="15000"/>
                  </a:schemeClr>
                </a:solidFill>
                <a:latin typeface="+mn-lt"/>
              </a:defRPr>
            </a:lvl1pPr>
          </a:lstStyle>
          <a:p>
            <a:fld id="{E98621A4-F840-4FB5-ADAC-B68FE90EA2B3}" type="slidenum">
              <a:rPr lang="es-CO" smtClean="0"/>
              <a:pPr/>
              <a:t>‹Nº›</a:t>
            </a:fld>
            <a:endParaRPr lang="es-CO" dirty="0"/>
          </a:p>
        </p:txBody>
      </p:sp>
      <p:sp>
        <p:nvSpPr>
          <p:cNvPr id="22" name="Rectángulo 21">
            <a:extLst>
              <a:ext uri="{FF2B5EF4-FFF2-40B4-BE49-F238E27FC236}">
                <a16:creationId xmlns:a16="http://schemas.microsoft.com/office/drawing/2014/main" id="{0243A71F-0C8B-4BBF-B421-F08A9BA8D834}"/>
              </a:ext>
            </a:extLst>
          </p:cNvPr>
          <p:cNvSpPr/>
          <p:nvPr userDrawn="1"/>
        </p:nvSpPr>
        <p:spPr>
          <a:xfrm>
            <a:off x="11412639" y="6517765"/>
            <a:ext cx="92596" cy="2765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a:extLst>
              <a:ext uri="{FF2B5EF4-FFF2-40B4-BE49-F238E27FC236}">
                <a16:creationId xmlns:a16="http://schemas.microsoft.com/office/drawing/2014/main" id="{40F5B4DA-832B-4E3D-9880-EB57BE747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20" y="6276183"/>
            <a:ext cx="561976" cy="448258"/>
          </a:xfrm>
          <a:prstGeom prst="rect">
            <a:avLst/>
          </a:prstGeom>
        </p:spPr>
      </p:pic>
    </p:spTree>
    <p:extLst>
      <p:ext uri="{BB962C8B-B14F-4D97-AF65-F5344CB8AC3E}">
        <p14:creationId xmlns:p14="http://schemas.microsoft.com/office/powerpoint/2010/main" val="23174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solidFill>
          <a:srgbClr val="F8F6F8"/>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6E778545-A066-4836-BD5E-9BB1C7C0ABDF}"/>
              </a:ext>
            </a:extLst>
          </p:cNvPr>
          <p:cNvSpPr/>
          <p:nvPr userDrawn="1"/>
        </p:nvSpPr>
        <p:spPr>
          <a:xfrm>
            <a:off x="0" y="6161844"/>
            <a:ext cx="12191999" cy="69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40BBCE57-7935-4FCD-BFE0-208E08824A40}"/>
              </a:ext>
            </a:extLst>
          </p:cNvPr>
          <p:cNvSpPr/>
          <p:nvPr userDrawn="1"/>
        </p:nvSpPr>
        <p:spPr>
          <a:xfrm>
            <a:off x="11424210" y="6517766"/>
            <a:ext cx="767789" cy="2765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Marcador de número de diapositiva 5">
            <a:extLst>
              <a:ext uri="{FF2B5EF4-FFF2-40B4-BE49-F238E27FC236}">
                <a16:creationId xmlns:a16="http://schemas.microsoft.com/office/drawing/2014/main" id="{EDE8EC72-DD4F-4458-977B-EB1A57F06DC2}"/>
              </a:ext>
            </a:extLst>
          </p:cNvPr>
          <p:cNvSpPr>
            <a:spLocks noGrp="1"/>
          </p:cNvSpPr>
          <p:nvPr>
            <p:ph type="sldNum" sz="quarter" idx="4"/>
          </p:nvPr>
        </p:nvSpPr>
        <p:spPr>
          <a:xfrm>
            <a:off x="11458935" y="6483041"/>
            <a:ext cx="644932" cy="365125"/>
          </a:xfrm>
          <a:prstGeom prst="rect">
            <a:avLst/>
          </a:prstGeom>
        </p:spPr>
        <p:txBody>
          <a:bodyPr vert="horz" lIns="91440" tIns="45720" rIns="91440" bIns="45720" rtlCol="0" anchor="ctr"/>
          <a:lstStyle>
            <a:lvl1pPr algn="r">
              <a:defRPr sz="1100" b="0">
                <a:solidFill>
                  <a:schemeClr val="tx1">
                    <a:lumMod val="85000"/>
                    <a:lumOff val="15000"/>
                  </a:schemeClr>
                </a:solidFill>
                <a:latin typeface="+mn-lt"/>
              </a:defRPr>
            </a:lvl1pPr>
          </a:lstStyle>
          <a:p>
            <a:fld id="{E98621A4-F840-4FB5-ADAC-B68FE90EA2B3}" type="slidenum">
              <a:rPr lang="es-CO" smtClean="0"/>
              <a:pPr/>
              <a:t>‹Nº›</a:t>
            </a:fld>
            <a:endParaRPr lang="es-CO" dirty="0"/>
          </a:p>
        </p:txBody>
      </p:sp>
      <p:sp>
        <p:nvSpPr>
          <p:cNvPr id="17" name="Rectángulo 16">
            <a:extLst>
              <a:ext uri="{FF2B5EF4-FFF2-40B4-BE49-F238E27FC236}">
                <a16:creationId xmlns:a16="http://schemas.microsoft.com/office/drawing/2014/main" id="{CFA89E19-F3DB-43C4-80F1-7B322AEB9F43}"/>
              </a:ext>
            </a:extLst>
          </p:cNvPr>
          <p:cNvSpPr/>
          <p:nvPr userDrawn="1"/>
        </p:nvSpPr>
        <p:spPr>
          <a:xfrm>
            <a:off x="11412639" y="6517765"/>
            <a:ext cx="92596" cy="2765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Marcador de título 1">
            <a:extLst>
              <a:ext uri="{FF2B5EF4-FFF2-40B4-BE49-F238E27FC236}">
                <a16:creationId xmlns:a16="http://schemas.microsoft.com/office/drawing/2014/main" id="{F73EC8E2-A581-431D-8B4B-B8AA81A1657D}"/>
              </a:ext>
            </a:extLst>
          </p:cNvPr>
          <p:cNvSpPr>
            <a:spLocks noGrp="1"/>
          </p:cNvSpPr>
          <p:nvPr>
            <p:ph type="title" hasCustomPrompt="1"/>
          </p:nvPr>
        </p:nvSpPr>
        <p:spPr>
          <a:xfrm>
            <a:off x="636484" y="696155"/>
            <a:ext cx="7440716" cy="1249409"/>
          </a:xfrm>
          <a:prstGeom prst="rect">
            <a:avLst/>
          </a:prstGeom>
        </p:spPr>
        <p:txBody>
          <a:bodyPr vert="horz" lIns="91440" tIns="45720" rIns="91440" bIns="45720" rtlCol="0" anchor="ctr">
            <a:noAutofit/>
          </a:bodyPr>
          <a:lstStyle>
            <a:lvl1pPr algn="l">
              <a:defRPr sz="3200" b="1">
                <a:solidFill>
                  <a:srgbClr val="02168A"/>
                </a:solidFill>
                <a:latin typeface="Arial Nova" panose="020B0504020202020204" pitchFamily="34" charset="0"/>
              </a:defRPr>
            </a:lvl1pPr>
          </a:lstStyle>
          <a:p>
            <a:r>
              <a:rPr lang="es-ES" dirty="0"/>
              <a:t>Título de la diapositiva</a:t>
            </a:r>
            <a:br>
              <a:rPr lang="es-ES" dirty="0"/>
            </a:br>
            <a:r>
              <a:rPr lang="es-ES" dirty="0"/>
              <a:t>Máximo 2 renglones (32 pt)</a:t>
            </a:r>
            <a:endParaRPr lang="es-CO" dirty="0"/>
          </a:p>
        </p:txBody>
      </p:sp>
      <p:sp>
        <p:nvSpPr>
          <p:cNvPr id="20" name="Marcador de texto 2">
            <a:extLst>
              <a:ext uri="{FF2B5EF4-FFF2-40B4-BE49-F238E27FC236}">
                <a16:creationId xmlns:a16="http://schemas.microsoft.com/office/drawing/2014/main" id="{11F34682-952A-4DA5-8442-87BAAF3C279D}"/>
              </a:ext>
            </a:extLst>
          </p:cNvPr>
          <p:cNvSpPr>
            <a:spLocks noGrp="1"/>
          </p:cNvSpPr>
          <p:nvPr>
            <p:ph idx="1" hasCustomPrompt="1"/>
          </p:nvPr>
        </p:nvSpPr>
        <p:spPr>
          <a:xfrm>
            <a:off x="636484" y="1963104"/>
            <a:ext cx="7440716" cy="3368057"/>
          </a:xfrm>
          <a:prstGeom prst="rect">
            <a:avLst/>
          </a:prstGeom>
        </p:spPr>
        <p:txBody>
          <a:bodyPr vert="horz" lIns="91440" tIns="45720" rIns="91440" bIns="45720" rtlCol="0">
            <a:normAutofit/>
          </a:bodyPr>
          <a:lstStyle>
            <a:lvl1pPr marL="0" indent="0">
              <a:buNone/>
              <a:defRPr sz="3200" b="1">
                <a:solidFill>
                  <a:srgbClr val="2EB7FF"/>
                </a:solidFill>
                <a:latin typeface="Arial Nova" panose="020B0504020202020204" pitchFamily="34" charset="0"/>
              </a:defRPr>
            </a:lvl1pPr>
            <a:lvl2pPr>
              <a:defRPr sz="2000">
                <a:latin typeface="Helvetica" panose="020B0504020202030204" pitchFamily="34" charset="0"/>
              </a:defRPr>
            </a:lvl2pPr>
            <a:lvl3pPr>
              <a:defRPr sz="1800">
                <a:latin typeface="Helvetica" panose="020B0504020202030204" pitchFamily="34" charset="0"/>
              </a:defRPr>
            </a:lvl3pPr>
            <a:lvl4pPr>
              <a:defRPr sz="1600">
                <a:latin typeface="Helvetica" panose="020B0504020202030204" pitchFamily="34" charset="0"/>
              </a:defRPr>
            </a:lvl4pPr>
            <a:lvl5pPr>
              <a:defRPr sz="1600">
                <a:latin typeface="Helvetica" panose="020B0504020202030204" pitchFamily="34" charset="0"/>
              </a:defRPr>
            </a:lvl5pPr>
          </a:lstStyle>
          <a:p>
            <a:pPr lvl="0"/>
            <a:r>
              <a:rPr lang="es-ES" dirty="0"/>
              <a:t>Editar el estilo de texto del patrón</a:t>
            </a:r>
          </a:p>
        </p:txBody>
      </p:sp>
      <p:pic>
        <p:nvPicPr>
          <p:cNvPr id="21" name="Imagen 20">
            <a:extLst>
              <a:ext uri="{FF2B5EF4-FFF2-40B4-BE49-F238E27FC236}">
                <a16:creationId xmlns:a16="http://schemas.microsoft.com/office/drawing/2014/main" id="{2BDCD564-1DC8-479A-831A-6C9F44649B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20" y="6276183"/>
            <a:ext cx="561976" cy="448258"/>
          </a:xfrm>
          <a:prstGeom prst="rect">
            <a:avLst/>
          </a:prstGeom>
        </p:spPr>
      </p:pic>
    </p:spTree>
    <p:extLst>
      <p:ext uri="{BB962C8B-B14F-4D97-AF65-F5344CB8AC3E}">
        <p14:creationId xmlns:p14="http://schemas.microsoft.com/office/powerpoint/2010/main" val="237494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iapositiva de título">
    <p:bg>
      <p:bgPr>
        <a:solidFill>
          <a:srgbClr val="013B88"/>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9AD05FB-90C2-4F1E-BDCE-F1FFC7DA4E87}"/>
              </a:ext>
            </a:extLst>
          </p:cNvPr>
          <p:cNvSpPr/>
          <p:nvPr userDrawn="1"/>
        </p:nvSpPr>
        <p:spPr>
          <a:xfrm>
            <a:off x="0" y="6161844"/>
            <a:ext cx="12191999" cy="69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40BBCE57-7935-4FCD-BFE0-208E08824A40}"/>
              </a:ext>
            </a:extLst>
          </p:cNvPr>
          <p:cNvSpPr/>
          <p:nvPr userDrawn="1"/>
        </p:nvSpPr>
        <p:spPr>
          <a:xfrm>
            <a:off x="11424210" y="6517766"/>
            <a:ext cx="767789" cy="2765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Marcador de número de diapositiva 5">
            <a:extLst>
              <a:ext uri="{FF2B5EF4-FFF2-40B4-BE49-F238E27FC236}">
                <a16:creationId xmlns:a16="http://schemas.microsoft.com/office/drawing/2014/main" id="{EDE8EC72-DD4F-4458-977B-EB1A57F06DC2}"/>
              </a:ext>
            </a:extLst>
          </p:cNvPr>
          <p:cNvSpPr>
            <a:spLocks noGrp="1"/>
          </p:cNvSpPr>
          <p:nvPr>
            <p:ph type="sldNum" sz="quarter" idx="4"/>
          </p:nvPr>
        </p:nvSpPr>
        <p:spPr>
          <a:xfrm>
            <a:off x="11458935" y="6483041"/>
            <a:ext cx="644932" cy="365125"/>
          </a:xfrm>
          <a:prstGeom prst="rect">
            <a:avLst/>
          </a:prstGeom>
        </p:spPr>
        <p:txBody>
          <a:bodyPr vert="horz" lIns="91440" tIns="45720" rIns="91440" bIns="45720" rtlCol="0" anchor="ctr"/>
          <a:lstStyle>
            <a:lvl1pPr algn="r">
              <a:defRPr sz="1100" b="0">
                <a:solidFill>
                  <a:schemeClr val="tx1">
                    <a:lumMod val="85000"/>
                    <a:lumOff val="15000"/>
                  </a:schemeClr>
                </a:solidFill>
                <a:latin typeface="+mn-lt"/>
              </a:defRPr>
            </a:lvl1pPr>
          </a:lstStyle>
          <a:p>
            <a:fld id="{E98621A4-F840-4FB5-ADAC-B68FE90EA2B3}" type="slidenum">
              <a:rPr lang="es-CO" smtClean="0"/>
              <a:pPr/>
              <a:t>‹Nº›</a:t>
            </a:fld>
            <a:endParaRPr lang="es-CO" dirty="0"/>
          </a:p>
        </p:txBody>
      </p:sp>
      <p:sp>
        <p:nvSpPr>
          <p:cNvPr id="17" name="Rectángulo 16">
            <a:extLst>
              <a:ext uri="{FF2B5EF4-FFF2-40B4-BE49-F238E27FC236}">
                <a16:creationId xmlns:a16="http://schemas.microsoft.com/office/drawing/2014/main" id="{CFA89E19-F3DB-43C4-80F1-7B322AEB9F43}"/>
              </a:ext>
            </a:extLst>
          </p:cNvPr>
          <p:cNvSpPr/>
          <p:nvPr userDrawn="1"/>
        </p:nvSpPr>
        <p:spPr>
          <a:xfrm>
            <a:off x="11412639" y="6517765"/>
            <a:ext cx="92596" cy="2765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Marcador de título 1">
            <a:extLst>
              <a:ext uri="{FF2B5EF4-FFF2-40B4-BE49-F238E27FC236}">
                <a16:creationId xmlns:a16="http://schemas.microsoft.com/office/drawing/2014/main" id="{F73EC8E2-A581-431D-8B4B-B8AA81A1657D}"/>
              </a:ext>
            </a:extLst>
          </p:cNvPr>
          <p:cNvSpPr>
            <a:spLocks noGrp="1"/>
          </p:cNvSpPr>
          <p:nvPr>
            <p:ph type="title" hasCustomPrompt="1"/>
          </p:nvPr>
        </p:nvSpPr>
        <p:spPr>
          <a:xfrm>
            <a:off x="636484" y="696155"/>
            <a:ext cx="7440716" cy="1249409"/>
          </a:xfrm>
          <a:prstGeom prst="rect">
            <a:avLst/>
          </a:prstGeom>
        </p:spPr>
        <p:txBody>
          <a:bodyPr vert="horz" lIns="91440" tIns="45720" rIns="91440" bIns="45720" rtlCol="0" anchor="ctr">
            <a:noAutofit/>
          </a:bodyPr>
          <a:lstStyle>
            <a:lvl1pPr algn="l">
              <a:defRPr sz="3200" b="1">
                <a:solidFill>
                  <a:schemeClr val="bg1"/>
                </a:solidFill>
                <a:latin typeface="Arial Nova" panose="020B0504020202020204" pitchFamily="34" charset="0"/>
              </a:defRPr>
            </a:lvl1pPr>
          </a:lstStyle>
          <a:p>
            <a:r>
              <a:rPr lang="es-ES" dirty="0"/>
              <a:t>Título de la diapositiva</a:t>
            </a:r>
            <a:br>
              <a:rPr lang="es-ES" dirty="0"/>
            </a:br>
            <a:r>
              <a:rPr lang="es-ES" dirty="0"/>
              <a:t>Máximo 2 renglones (32 pt)</a:t>
            </a:r>
            <a:endParaRPr lang="es-CO" dirty="0"/>
          </a:p>
        </p:txBody>
      </p:sp>
      <p:sp>
        <p:nvSpPr>
          <p:cNvPr id="20" name="Marcador de texto 2">
            <a:extLst>
              <a:ext uri="{FF2B5EF4-FFF2-40B4-BE49-F238E27FC236}">
                <a16:creationId xmlns:a16="http://schemas.microsoft.com/office/drawing/2014/main" id="{11F34682-952A-4DA5-8442-87BAAF3C279D}"/>
              </a:ext>
            </a:extLst>
          </p:cNvPr>
          <p:cNvSpPr>
            <a:spLocks noGrp="1"/>
          </p:cNvSpPr>
          <p:nvPr>
            <p:ph idx="1" hasCustomPrompt="1"/>
          </p:nvPr>
        </p:nvSpPr>
        <p:spPr>
          <a:xfrm>
            <a:off x="636484" y="1963104"/>
            <a:ext cx="7440716" cy="3368057"/>
          </a:xfrm>
          <a:prstGeom prst="rect">
            <a:avLst/>
          </a:prstGeom>
        </p:spPr>
        <p:txBody>
          <a:bodyPr vert="horz" lIns="91440" tIns="45720" rIns="91440" bIns="45720" rtlCol="0">
            <a:normAutofit/>
          </a:bodyPr>
          <a:lstStyle>
            <a:lvl1pPr marL="0" indent="0">
              <a:buNone/>
              <a:defRPr sz="3200" b="1">
                <a:solidFill>
                  <a:srgbClr val="FFAD02"/>
                </a:solidFill>
                <a:latin typeface="Arial Nova" panose="020B0504020202020204" pitchFamily="34" charset="0"/>
              </a:defRPr>
            </a:lvl1pPr>
            <a:lvl2pPr>
              <a:defRPr sz="2000">
                <a:latin typeface="Helvetica" panose="020B0504020202030204" pitchFamily="34" charset="0"/>
              </a:defRPr>
            </a:lvl2pPr>
            <a:lvl3pPr>
              <a:defRPr sz="1800">
                <a:latin typeface="Helvetica" panose="020B0504020202030204" pitchFamily="34" charset="0"/>
              </a:defRPr>
            </a:lvl3pPr>
            <a:lvl4pPr>
              <a:defRPr sz="1600">
                <a:latin typeface="Helvetica" panose="020B0504020202030204" pitchFamily="34" charset="0"/>
              </a:defRPr>
            </a:lvl4pPr>
            <a:lvl5pPr>
              <a:defRPr sz="1600">
                <a:latin typeface="Helvetica" panose="020B0504020202030204" pitchFamily="34" charset="0"/>
              </a:defRPr>
            </a:lvl5pPr>
          </a:lstStyle>
          <a:p>
            <a:pPr lvl="0"/>
            <a:r>
              <a:rPr lang="es-ES" dirty="0"/>
              <a:t>Editar el estilo de texto del patrón</a:t>
            </a:r>
          </a:p>
        </p:txBody>
      </p:sp>
      <p:pic>
        <p:nvPicPr>
          <p:cNvPr id="10" name="Imagen 9">
            <a:extLst>
              <a:ext uri="{FF2B5EF4-FFF2-40B4-BE49-F238E27FC236}">
                <a16:creationId xmlns:a16="http://schemas.microsoft.com/office/drawing/2014/main" id="{454AB5DD-6DFC-428E-9F70-8FA074C62D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20" y="6276183"/>
            <a:ext cx="561976" cy="448258"/>
          </a:xfrm>
          <a:prstGeom prst="rect">
            <a:avLst/>
          </a:prstGeom>
        </p:spPr>
      </p:pic>
    </p:spTree>
    <p:extLst>
      <p:ext uri="{BB962C8B-B14F-4D97-AF65-F5344CB8AC3E}">
        <p14:creationId xmlns:p14="http://schemas.microsoft.com/office/powerpoint/2010/main" val="416718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621A4-F840-4FB5-ADAC-B68FE90EA2B3}" type="slidenum">
              <a:rPr lang="es-CO" smtClean="0"/>
              <a:pPr/>
              <a:t>‹Nº›</a:t>
            </a:fld>
            <a:endParaRPr lang="es-CO" dirty="0"/>
          </a:p>
        </p:txBody>
      </p:sp>
    </p:spTree>
    <p:extLst>
      <p:ext uri="{BB962C8B-B14F-4D97-AF65-F5344CB8AC3E}">
        <p14:creationId xmlns:p14="http://schemas.microsoft.com/office/powerpoint/2010/main" val="1303502169"/>
      </p:ext>
    </p:extLst>
  </p:cSld>
  <p:clrMap bg1="lt1" tx1="dk1" bg2="lt2" tx2="dk2" accent1="accent1" accent2="accent2" accent3="accent3" accent4="accent4" accent5="accent5" accent6="accent6" hlink="hlink" folHlink="folHlink"/>
  <p:sldLayoutIdLst>
    <p:sldLayoutId id="2147493529" r:id="rId1"/>
    <p:sldLayoutId id="2147493487" r:id="rId2"/>
    <p:sldLayoutId id="2147493524" r:id="rId3"/>
    <p:sldLayoutId id="2147493538" r:id="rId4"/>
    <p:sldLayoutId id="2147493525" r:id="rId5"/>
    <p:sldLayoutId id="2147493527" r:id="rId6"/>
    <p:sldLayoutId id="2147493526" r:id="rId7"/>
    <p:sldLayoutId id="2147493532" r:id="rId8"/>
    <p:sldLayoutId id="2147493533" r:id="rId9"/>
    <p:sldLayoutId id="2147493534" r:id="rId10"/>
    <p:sldLayoutId id="2147493535" r:id="rId11"/>
    <p:sldLayoutId id="214749352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4.svg"/><Relationship Id="rId3" Type="http://schemas.openxmlformats.org/officeDocument/2006/relationships/image" Target="../media/image22.pn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png"/><Relationship Id="rId11" Type="http://schemas.microsoft.com/office/2007/relationships/hdphoto" Target="../media/hdphoto3.wdp"/><Relationship Id="rId5" Type="http://schemas.openxmlformats.org/officeDocument/2006/relationships/image" Target="../media/image50.svg"/><Relationship Id="rId10" Type="http://schemas.openxmlformats.org/officeDocument/2006/relationships/image" Target="../media/image21.png"/><Relationship Id="rId4" Type="http://schemas.openxmlformats.org/officeDocument/2006/relationships/image" Target="../media/image49.png"/><Relationship Id="rId9" Type="http://schemas.openxmlformats.org/officeDocument/2006/relationships/image" Target="../media/image56.svg"/><Relationship Id="rId14" Type="http://schemas.openxmlformats.org/officeDocument/2006/relationships/hyperlink" Target="https://www.superfinanciera.gov.co/publicacion/1010380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slides/_rels/slide1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1.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7.png"/><Relationship Id="rId5" Type="http://schemas.openxmlformats.org/officeDocument/2006/relationships/diagramColors" Target="../diagrams/colors1.xml"/><Relationship Id="rId10" Type="http://schemas.openxmlformats.org/officeDocument/2006/relationships/image" Target="../media/image16.svg"/><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96.png"/><Relationship Id="rId2" Type="http://schemas.openxmlformats.org/officeDocument/2006/relationships/image" Target="../media/image86.png"/><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9.sv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8.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www.superfinanciera.gov.co/" TargetMode="External"/><Relationship Id="rId1" Type="http://schemas.openxmlformats.org/officeDocument/2006/relationships/slideLayout" Target="../slideLayouts/slideLayout3.xml"/><Relationship Id="rId5" Type="http://schemas.openxmlformats.org/officeDocument/2006/relationships/hyperlink" Target="https://www.superfinanciera.gov.co/publicacion/10103761" TargetMode="External"/><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103.jpeg"/><Relationship Id="rId7" Type="http://schemas.openxmlformats.org/officeDocument/2006/relationships/image" Target="../media/image107.jpg"/><Relationship Id="rId2" Type="http://schemas.openxmlformats.org/officeDocument/2006/relationships/image" Target="../media/image102.jpeg"/><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9.png"/><Relationship Id="rId7" Type="http://schemas.microsoft.com/office/2007/relationships/hdphoto" Target="../media/hdphoto3.wdp"/><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5.tiff"/><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25.tiff"/><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svg"/><Relationship Id="rId5" Type="http://schemas.microsoft.com/office/2007/relationships/hdphoto" Target="../media/hdphoto3.wdp"/><Relationship Id="rId10" Type="http://schemas.openxmlformats.org/officeDocument/2006/relationships/image" Target="../media/image51.png"/><Relationship Id="rId4" Type="http://schemas.openxmlformats.org/officeDocument/2006/relationships/image" Target="../media/image21.png"/><Relationship Id="rId9"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B2577-AC00-45C3-A055-9C5778F095FA}"/>
              </a:ext>
            </a:extLst>
          </p:cNvPr>
          <p:cNvSpPr>
            <a:spLocks noGrp="1"/>
          </p:cNvSpPr>
          <p:nvPr>
            <p:ph type="title"/>
          </p:nvPr>
        </p:nvSpPr>
        <p:spPr>
          <a:xfrm>
            <a:off x="235879" y="1799836"/>
            <a:ext cx="6660222" cy="2276864"/>
          </a:xfrm>
        </p:spPr>
        <p:txBody>
          <a:bodyPr/>
          <a:lstStyle/>
          <a:p>
            <a:r>
              <a:rPr lang="es-ES" dirty="0"/>
              <a:t>Estrategia para la adopción </a:t>
            </a:r>
            <a:r>
              <a:rPr lang="es-ES"/>
              <a:t>y seguimiento de </a:t>
            </a:r>
            <a:r>
              <a:rPr lang="es-ES" dirty="0"/>
              <a:t>medidas en la coyuntura</a:t>
            </a:r>
            <a:endParaRPr lang="es-CO" dirty="0"/>
          </a:p>
        </p:txBody>
      </p:sp>
      <p:sp>
        <p:nvSpPr>
          <p:cNvPr id="3" name="Marcador de texto 2">
            <a:extLst>
              <a:ext uri="{FF2B5EF4-FFF2-40B4-BE49-F238E27FC236}">
                <a16:creationId xmlns:a16="http://schemas.microsoft.com/office/drawing/2014/main" id="{7A0D11DF-CFA4-461C-B918-779DB6FF80AD}"/>
              </a:ext>
            </a:extLst>
          </p:cNvPr>
          <p:cNvSpPr>
            <a:spLocks noGrp="1"/>
          </p:cNvSpPr>
          <p:nvPr>
            <p:ph type="body" sz="quarter" idx="13"/>
          </p:nvPr>
        </p:nvSpPr>
        <p:spPr/>
        <p:txBody>
          <a:bodyPr/>
          <a:lstStyle/>
          <a:p>
            <a:r>
              <a:rPr lang="es-CO" dirty="0"/>
              <a:t>Jorge Castaño Gutiérrez</a:t>
            </a:r>
          </a:p>
        </p:txBody>
      </p:sp>
      <p:sp>
        <p:nvSpPr>
          <p:cNvPr id="4" name="Marcador de texto 3">
            <a:extLst>
              <a:ext uri="{FF2B5EF4-FFF2-40B4-BE49-F238E27FC236}">
                <a16:creationId xmlns:a16="http://schemas.microsoft.com/office/drawing/2014/main" id="{2ABE8B79-B957-4500-A125-B565C04B86B7}"/>
              </a:ext>
            </a:extLst>
          </p:cNvPr>
          <p:cNvSpPr>
            <a:spLocks noGrp="1"/>
          </p:cNvSpPr>
          <p:nvPr>
            <p:ph type="body" sz="quarter" idx="24"/>
          </p:nvPr>
        </p:nvSpPr>
        <p:spPr/>
        <p:txBody>
          <a:bodyPr/>
          <a:lstStyle/>
          <a:p>
            <a:r>
              <a:rPr lang="es-CO" dirty="0"/>
              <a:t>Superintendente Financiero</a:t>
            </a:r>
          </a:p>
        </p:txBody>
      </p:sp>
      <p:sp>
        <p:nvSpPr>
          <p:cNvPr id="6" name="Marcador de texto 5">
            <a:extLst>
              <a:ext uri="{FF2B5EF4-FFF2-40B4-BE49-F238E27FC236}">
                <a16:creationId xmlns:a16="http://schemas.microsoft.com/office/drawing/2014/main" id="{3A7FF7A0-3AD2-4D5D-AADE-A5CDE2E6C023}"/>
              </a:ext>
            </a:extLst>
          </p:cNvPr>
          <p:cNvSpPr>
            <a:spLocks noGrp="1"/>
          </p:cNvSpPr>
          <p:nvPr>
            <p:ph type="body" sz="quarter" idx="26"/>
          </p:nvPr>
        </p:nvSpPr>
        <p:spPr/>
        <p:txBody>
          <a:bodyPr/>
          <a:lstStyle/>
          <a:p>
            <a:r>
              <a:rPr lang="es-CO" dirty="0"/>
              <a:t>Bogotá, Abril 20 de 2020</a:t>
            </a:r>
          </a:p>
        </p:txBody>
      </p:sp>
    </p:spTree>
    <p:extLst>
      <p:ext uri="{BB962C8B-B14F-4D97-AF65-F5344CB8AC3E}">
        <p14:creationId xmlns:p14="http://schemas.microsoft.com/office/powerpoint/2010/main" val="82721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077918B-5F02-4C23-9862-DC0137E583E4}"/>
              </a:ext>
            </a:extLst>
          </p:cNvPr>
          <p:cNvSpPr txBox="1"/>
          <p:nvPr/>
        </p:nvSpPr>
        <p:spPr>
          <a:xfrm>
            <a:off x="216995" y="79425"/>
            <a:ext cx="11698047" cy="584775"/>
          </a:xfrm>
          <a:prstGeom prst="rect">
            <a:avLst/>
          </a:prstGeom>
          <a:noFill/>
        </p:spPr>
        <p:txBody>
          <a:bodyPr wrap="square" rtlCol="0">
            <a:spAutoFit/>
          </a:bodyPr>
          <a:lstStyle/>
          <a:p>
            <a:pPr defTabSz="914400">
              <a:defRPr/>
            </a:pPr>
            <a:r>
              <a:rPr lang="es-ES" sz="3200" dirty="0">
                <a:solidFill>
                  <a:srgbClr val="2EB7FF"/>
                </a:solidFill>
                <a:latin typeface="Arial Nova" panose="020B0504020202020204" pitchFamily="34" charset="0"/>
                <a:ea typeface="+mj-ea"/>
                <a:cs typeface="+mj-cs"/>
              </a:rPr>
              <a:t>Seguimiento a las medidas:</a:t>
            </a:r>
            <a:r>
              <a:rPr lang="es-ES" sz="3200" b="1" dirty="0">
                <a:solidFill>
                  <a:srgbClr val="2EB7FF"/>
                </a:solidFill>
                <a:latin typeface="Arial Nova" panose="020B0504020202020204" pitchFamily="34" charset="0"/>
                <a:ea typeface="+mj-ea"/>
                <a:cs typeface="+mj-cs"/>
              </a:rPr>
              <a:t> </a:t>
            </a:r>
            <a:r>
              <a:rPr lang="es-ES" sz="3200" dirty="0">
                <a:solidFill>
                  <a:schemeClr val="tx1">
                    <a:lumMod val="75000"/>
                    <a:lumOff val="25000"/>
                  </a:schemeClr>
                </a:solidFill>
                <a:latin typeface="Arial Nova" panose="020B0504020202020204" pitchFamily="34" charset="0"/>
                <a:ea typeface="+mj-ea"/>
                <a:cs typeface="+mj-cs"/>
              </a:rPr>
              <a:t>Nuevos créditos</a:t>
            </a:r>
            <a:endParaRPr lang="es-CO" sz="3200" dirty="0">
              <a:solidFill>
                <a:schemeClr val="tx1">
                  <a:lumMod val="65000"/>
                  <a:lumOff val="35000"/>
                </a:schemeClr>
              </a:solidFill>
              <a:latin typeface="Arial Nova" panose="020B0504020202020204" pitchFamily="34" charset="0"/>
              <a:ea typeface="+mj-ea"/>
              <a:cs typeface="+mj-cs"/>
            </a:endParaRPr>
          </a:p>
        </p:txBody>
      </p:sp>
      <p:sp>
        <p:nvSpPr>
          <p:cNvPr id="5" name="Marcador de número de diapositiva 4">
            <a:extLst>
              <a:ext uri="{FF2B5EF4-FFF2-40B4-BE49-F238E27FC236}">
                <a16:creationId xmlns:a16="http://schemas.microsoft.com/office/drawing/2014/main" id="{429E52C9-D919-4831-96AE-0FF6AFAF5087}"/>
              </a:ext>
            </a:extLst>
          </p:cNvPr>
          <p:cNvSpPr>
            <a:spLocks noGrp="1"/>
          </p:cNvSpPr>
          <p:nvPr>
            <p:ph type="sldNum" sz="quarter" idx="4"/>
          </p:nvPr>
        </p:nvSpPr>
        <p:spPr>
          <a:xfrm>
            <a:off x="11458935" y="6483041"/>
            <a:ext cx="644932" cy="365125"/>
          </a:xfrm>
        </p:spPr>
        <p:txBody>
          <a:bodyPr/>
          <a:lstStyle/>
          <a:p>
            <a:fld id="{E98621A4-F840-4FB5-ADAC-B68FE90EA2B3}" type="slidenum">
              <a:rPr lang="es-CO" smtClean="0">
                <a:latin typeface="Arial Nova" panose="020B0504020202020204" pitchFamily="34" charset="0"/>
              </a:rPr>
              <a:pPr/>
              <a:t>10</a:t>
            </a:fld>
            <a:endParaRPr lang="es-CO" dirty="0">
              <a:latin typeface="Arial Nova" panose="020B0504020202020204" pitchFamily="34" charset="0"/>
            </a:endParaRPr>
          </a:p>
        </p:txBody>
      </p:sp>
      <p:sp>
        <p:nvSpPr>
          <p:cNvPr id="2" name="Rectángulo 1">
            <a:extLst>
              <a:ext uri="{FF2B5EF4-FFF2-40B4-BE49-F238E27FC236}">
                <a16:creationId xmlns:a16="http://schemas.microsoft.com/office/drawing/2014/main" id="{CBCEB037-7A94-4E6F-839B-6CEBAB724C18}"/>
              </a:ext>
            </a:extLst>
          </p:cNvPr>
          <p:cNvSpPr/>
          <p:nvPr/>
        </p:nvSpPr>
        <p:spPr>
          <a:xfrm>
            <a:off x="305867" y="816922"/>
            <a:ext cx="11520302" cy="707886"/>
          </a:xfrm>
          <a:prstGeom prst="rect">
            <a:avLst/>
          </a:prstGeom>
        </p:spPr>
        <p:txBody>
          <a:bodyPr wrap="square">
            <a:spAutoFit/>
          </a:bodyPr>
          <a:lstStyle/>
          <a:p>
            <a:pPr algn="just">
              <a:buClr>
                <a:schemeClr val="tx1">
                  <a:lumMod val="85000"/>
                  <a:lumOff val="15000"/>
                </a:schemeClr>
              </a:buClr>
              <a:defRPr/>
            </a:pPr>
            <a:r>
              <a:rPr lang="es-ES" sz="2000" dirty="0">
                <a:solidFill>
                  <a:schemeClr val="tx1">
                    <a:lumMod val="75000"/>
                    <a:lumOff val="25000"/>
                  </a:schemeClr>
                </a:solidFill>
                <a:latin typeface="Arial Nova" panose="020B0504020202020204" pitchFamily="34" charset="0"/>
              </a:rPr>
              <a:t>Desde el 04 al 10 de abril se han desembolsado </a:t>
            </a:r>
            <a:r>
              <a:rPr lang="es-ES" sz="2000" b="1" dirty="0">
                <a:solidFill>
                  <a:schemeClr val="tx1">
                    <a:lumMod val="75000"/>
                    <a:lumOff val="25000"/>
                  </a:schemeClr>
                </a:solidFill>
                <a:latin typeface="Arial Nova" panose="020B0504020202020204" pitchFamily="34" charset="0"/>
              </a:rPr>
              <a:t>3.026.757 créditos </a:t>
            </a:r>
            <a:r>
              <a:rPr lang="es-ES" sz="2000" dirty="0">
                <a:solidFill>
                  <a:schemeClr val="tx1">
                    <a:lumMod val="75000"/>
                    <a:lumOff val="25000"/>
                  </a:schemeClr>
                </a:solidFill>
                <a:latin typeface="Arial Nova" panose="020B0504020202020204" pitchFamily="34" charset="0"/>
              </a:rPr>
              <a:t>(personas naturales y jurídicas) por un monto de cartera de </a:t>
            </a:r>
            <a:r>
              <a:rPr lang="es-ES" sz="2000" b="1" dirty="0">
                <a:solidFill>
                  <a:schemeClr val="tx1">
                    <a:lumMod val="75000"/>
                    <a:lumOff val="25000"/>
                  </a:schemeClr>
                </a:solidFill>
                <a:latin typeface="Arial Nova" panose="020B0504020202020204" pitchFamily="34" charset="0"/>
              </a:rPr>
              <a:t>$4,37 billones</a:t>
            </a:r>
            <a:r>
              <a:rPr lang="es-ES" sz="2000" dirty="0">
                <a:solidFill>
                  <a:schemeClr val="tx1">
                    <a:lumMod val="75000"/>
                    <a:lumOff val="25000"/>
                  </a:schemeClr>
                </a:solidFill>
                <a:latin typeface="Arial Nova" panose="020B0504020202020204" pitchFamily="34" charset="0"/>
              </a:rPr>
              <a:t>, tal como se desagrega a continuación</a:t>
            </a:r>
            <a:r>
              <a:rPr lang="es-CO" sz="2000" dirty="0">
                <a:solidFill>
                  <a:schemeClr val="tx1">
                    <a:lumMod val="75000"/>
                    <a:lumOff val="25000"/>
                  </a:schemeClr>
                </a:solidFill>
                <a:latin typeface="Arial Nova" panose="020B0504020202020204" pitchFamily="34" charset="0"/>
              </a:rPr>
              <a:t>:</a:t>
            </a:r>
          </a:p>
        </p:txBody>
      </p:sp>
      <p:sp>
        <p:nvSpPr>
          <p:cNvPr id="11" name="Rectángulo 10">
            <a:extLst>
              <a:ext uri="{FF2B5EF4-FFF2-40B4-BE49-F238E27FC236}">
                <a16:creationId xmlns:a16="http://schemas.microsoft.com/office/drawing/2014/main" id="{BBFD42F9-FBEF-4687-8BFD-E22E4D1DAD39}"/>
              </a:ext>
            </a:extLst>
          </p:cNvPr>
          <p:cNvSpPr/>
          <p:nvPr/>
        </p:nvSpPr>
        <p:spPr>
          <a:xfrm>
            <a:off x="966867" y="6101467"/>
            <a:ext cx="10062437" cy="677108"/>
          </a:xfrm>
          <a:prstGeom prst="rect">
            <a:avLst/>
          </a:prstGeom>
        </p:spPr>
        <p:txBody>
          <a:bodyPr wrap="square">
            <a:spAutoFit/>
          </a:bodyPr>
          <a:lstStyle/>
          <a:p>
            <a:pPr>
              <a:buClr>
                <a:schemeClr val="tx1">
                  <a:lumMod val="85000"/>
                  <a:lumOff val="15000"/>
                </a:schemeClr>
              </a:buClr>
              <a:defRPr/>
            </a:pPr>
            <a:r>
              <a:rPr lang="es-CO" sz="1100" dirty="0">
                <a:solidFill>
                  <a:schemeClr val="tx1">
                    <a:lumMod val="75000"/>
                    <a:lumOff val="25000"/>
                  </a:schemeClr>
                </a:solidFill>
                <a:latin typeface="Arial Nova" panose="020B0504020202020204" pitchFamily="34" charset="0"/>
              </a:rPr>
              <a:t>*  Incluye créditos ordinarios, preferenciales, tesorería, </a:t>
            </a:r>
            <a:r>
              <a:rPr lang="es-CO" sz="1100">
                <a:solidFill>
                  <a:schemeClr val="tx1">
                    <a:lumMod val="75000"/>
                    <a:lumOff val="25000"/>
                  </a:schemeClr>
                </a:solidFill>
                <a:latin typeface="Arial Nova" panose="020B0504020202020204" pitchFamily="34" charset="0"/>
              </a:rPr>
              <a:t>construcción Vis y </a:t>
            </a:r>
            <a:r>
              <a:rPr lang="es-CO" sz="1100" dirty="0">
                <a:solidFill>
                  <a:schemeClr val="tx1">
                    <a:lumMod val="75000"/>
                    <a:lumOff val="25000"/>
                  </a:schemeClr>
                </a:solidFill>
                <a:latin typeface="Arial Nova" panose="020B0504020202020204" pitchFamily="34" charset="0"/>
              </a:rPr>
              <a:t>No Vis, sobregiros y tarjeta de crédito empresarial. </a:t>
            </a:r>
          </a:p>
          <a:p>
            <a:pPr>
              <a:buClr>
                <a:schemeClr val="tx1">
                  <a:lumMod val="85000"/>
                  <a:lumOff val="15000"/>
                </a:schemeClr>
              </a:buClr>
              <a:defRPr/>
            </a:pPr>
            <a:r>
              <a:rPr lang="es-CO" sz="1100" dirty="0">
                <a:solidFill>
                  <a:schemeClr val="tx1">
                    <a:lumMod val="75000"/>
                    <a:lumOff val="25000"/>
                  </a:schemeClr>
                </a:solidFill>
                <a:latin typeface="Arial Nova" panose="020B0504020202020204" pitchFamily="34" charset="0"/>
              </a:rPr>
              <a:t>** Incluye créditos de consumo de bajo monto.</a:t>
            </a:r>
          </a:p>
          <a:p>
            <a:pPr>
              <a:buClr>
                <a:schemeClr val="tx1">
                  <a:lumMod val="85000"/>
                  <a:lumOff val="15000"/>
                </a:schemeClr>
              </a:buClr>
              <a:defRPr/>
            </a:pPr>
            <a:r>
              <a:rPr lang="es-CO" sz="1100" dirty="0">
                <a:solidFill>
                  <a:schemeClr val="tx1">
                    <a:lumMod val="75000"/>
                    <a:lumOff val="25000"/>
                  </a:schemeClr>
                </a:solidFill>
                <a:latin typeface="Arial Nova" panose="020B0504020202020204" pitchFamily="34" charset="0"/>
              </a:rPr>
              <a:t>Balance al 10 de abril de 2020 . Fecha procesamiento: 15 de abril de 2020. Fuente SFC  formato 88</a:t>
            </a:r>
            <a:r>
              <a:rPr lang="es-CO" sz="1600" dirty="0">
                <a:solidFill>
                  <a:schemeClr val="tx1">
                    <a:lumMod val="75000"/>
                    <a:lumOff val="25000"/>
                  </a:schemeClr>
                </a:solidFill>
                <a:latin typeface="Arial Nova" panose="020B0504020202020204" pitchFamily="34" charset="0"/>
              </a:rPr>
              <a:t>. </a:t>
            </a:r>
            <a:r>
              <a:rPr lang="es-CO" sz="1100" dirty="0">
                <a:solidFill>
                  <a:schemeClr val="tx1">
                    <a:lumMod val="75000"/>
                    <a:lumOff val="25000"/>
                  </a:schemeClr>
                </a:solidFill>
                <a:latin typeface="Arial Nova" panose="020B0504020202020204" pitchFamily="34" charset="0"/>
              </a:rPr>
              <a:t>(b=billones, m= millones)</a:t>
            </a:r>
          </a:p>
        </p:txBody>
      </p:sp>
      <p:grpSp>
        <p:nvGrpSpPr>
          <p:cNvPr id="3" name="Grupo 2">
            <a:extLst>
              <a:ext uri="{FF2B5EF4-FFF2-40B4-BE49-F238E27FC236}">
                <a16:creationId xmlns:a16="http://schemas.microsoft.com/office/drawing/2014/main" id="{FCC6FF62-39CE-4C7C-B66F-8696D0468379}"/>
              </a:ext>
            </a:extLst>
          </p:cNvPr>
          <p:cNvGrpSpPr/>
          <p:nvPr/>
        </p:nvGrpSpPr>
        <p:grpSpPr>
          <a:xfrm>
            <a:off x="421355" y="2261586"/>
            <a:ext cx="5239630" cy="610424"/>
            <a:chOff x="757805" y="5194681"/>
            <a:chExt cx="5239630" cy="610424"/>
          </a:xfrm>
        </p:grpSpPr>
        <p:pic>
          <p:nvPicPr>
            <p:cNvPr id="16" name="Imagen 15">
              <a:extLst>
                <a:ext uri="{FF2B5EF4-FFF2-40B4-BE49-F238E27FC236}">
                  <a16:creationId xmlns:a16="http://schemas.microsoft.com/office/drawing/2014/main" id="{C0277DDB-DBDC-4BBC-B5F6-912F39E93BAC}"/>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7805" y="5207505"/>
              <a:ext cx="584775" cy="584775"/>
            </a:xfrm>
            <a:prstGeom prst="rect">
              <a:avLst/>
            </a:prstGeom>
          </p:spPr>
        </p:pic>
        <p:sp>
          <p:nvSpPr>
            <p:cNvPr id="22" name="6 CuadroTexto">
              <a:extLst>
                <a:ext uri="{FF2B5EF4-FFF2-40B4-BE49-F238E27FC236}">
                  <a16:creationId xmlns:a16="http://schemas.microsoft.com/office/drawing/2014/main" id="{A808AD56-5754-40EF-95B6-176F56CD1CD7}"/>
                </a:ext>
              </a:extLst>
            </p:cNvPr>
            <p:cNvSpPr txBox="1">
              <a:spLocks noChangeArrowheads="1"/>
            </p:cNvSpPr>
            <p:nvPr/>
          </p:nvSpPr>
          <p:spPr bwMode="auto">
            <a:xfrm>
              <a:off x="1425902" y="5194681"/>
              <a:ext cx="4571533" cy="610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Microempresas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321 desembolsos</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Monto de estos desembolsos: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$3,146m</a:t>
              </a:r>
            </a:p>
          </p:txBody>
        </p:sp>
      </p:grpSp>
      <p:grpSp>
        <p:nvGrpSpPr>
          <p:cNvPr id="8" name="Grupo 7">
            <a:extLst>
              <a:ext uri="{FF2B5EF4-FFF2-40B4-BE49-F238E27FC236}">
                <a16:creationId xmlns:a16="http://schemas.microsoft.com/office/drawing/2014/main" id="{EE855991-F7D4-4232-ADB0-B39D1539CC24}"/>
              </a:ext>
            </a:extLst>
          </p:cNvPr>
          <p:cNvGrpSpPr/>
          <p:nvPr/>
        </p:nvGrpSpPr>
        <p:grpSpPr>
          <a:xfrm>
            <a:off x="305867" y="3065676"/>
            <a:ext cx="5390019" cy="818486"/>
            <a:chOff x="141496" y="2621615"/>
            <a:chExt cx="5390019" cy="818486"/>
          </a:xfrm>
        </p:grpSpPr>
        <p:pic>
          <p:nvPicPr>
            <p:cNvPr id="31" name="Gráfico 30" descr="Fábrica">
              <a:extLst>
                <a:ext uri="{FF2B5EF4-FFF2-40B4-BE49-F238E27FC236}">
                  <a16:creationId xmlns:a16="http://schemas.microsoft.com/office/drawing/2014/main" id="{E1A0B3F3-74E1-49C8-BC2A-547D3758E0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496" y="2621615"/>
              <a:ext cx="818486" cy="818486"/>
            </a:xfrm>
            <a:prstGeom prst="rect">
              <a:avLst/>
            </a:prstGeom>
          </p:spPr>
        </p:pic>
        <p:sp>
          <p:nvSpPr>
            <p:cNvPr id="20" name="6 CuadroTexto">
              <a:extLst>
                <a:ext uri="{FF2B5EF4-FFF2-40B4-BE49-F238E27FC236}">
                  <a16:creationId xmlns:a16="http://schemas.microsoft.com/office/drawing/2014/main" id="{EA2255E1-701D-4B54-9509-22C31B3A3877}"/>
                </a:ext>
              </a:extLst>
            </p:cNvPr>
            <p:cNvSpPr txBox="1">
              <a:spLocks noChangeArrowheads="1"/>
            </p:cNvSpPr>
            <p:nvPr/>
          </p:nvSpPr>
          <p:spPr bwMode="auto">
            <a:xfrm>
              <a:off x="959982" y="2737563"/>
              <a:ext cx="4571533" cy="610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Empresas(*)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339,494 desembolsos</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Monto de estos desembolsos: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$3.64b</a:t>
              </a:r>
            </a:p>
          </p:txBody>
        </p:sp>
      </p:grpSp>
      <p:grpSp>
        <p:nvGrpSpPr>
          <p:cNvPr id="6" name="Grupo 5">
            <a:extLst>
              <a:ext uri="{FF2B5EF4-FFF2-40B4-BE49-F238E27FC236}">
                <a16:creationId xmlns:a16="http://schemas.microsoft.com/office/drawing/2014/main" id="{DB403F9B-F435-4DF8-ABFA-740384FD093C}"/>
              </a:ext>
            </a:extLst>
          </p:cNvPr>
          <p:cNvGrpSpPr/>
          <p:nvPr/>
        </p:nvGrpSpPr>
        <p:grpSpPr>
          <a:xfrm>
            <a:off x="5567961" y="3136151"/>
            <a:ext cx="6597023" cy="856645"/>
            <a:chOff x="5703666" y="5010463"/>
            <a:chExt cx="6171560" cy="856645"/>
          </a:xfrm>
        </p:grpSpPr>
        <p:pic>
          <p:nvPicPr>
            <p:cNvPr id="43" name="Gráfico 42" descr="Bolsa para la compra">
              <a:extLst>
                <a:ext uri="{FF2B5EF4-FFF2-40B4-BE49-F238E27FC236}">
                  <a16:creationId xmlns:a16="http://schemas.microsoft.com/office/drawing/2014/main" id="{BA3A5714-59DD-4664-B65D-6D9744326C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3666" y="5050568"/>
              <a:ext cx="710711" cy="594746"/>
            </a:xfrm>
            <a:prstGeom prst="rect">
              <a:avLst/>
            </a:prstGeom>
          </p:spPr>
        </p:pic>
        <p:sp>
          <p:nvSpPr>
            <p:cNvPr id="45" name="6 CuadroTexto">
              <a:extLst>
                <a:ext uri="{FF2B5EF4-FFF2-40B4-BE49-F238E27FC236}">
                  <a16:creationId xmlns:a16="http://schemas.microsoft.com/office/drawing/2014/main" id="{9027F96D-6CF9-4D79-9236-882C6C2C2FF3}"/>
                </a:ext>
              </a:extLst>
            </p:cNvPr>
            <p:cNvSpPr txBox="1">
              <a:spLocks noChangeArrowheads="1"/>
            </p:cNvSpPr>
            <p:nvPr/>
          </p:nvSpPr>
          <p:spPr bwMode="auto">
            <a:xfrm>
              <a:off x="6414377" y="5010463"/>
              <a:ext cx="5460849" cy="856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Personas (Otros consumos) (**)</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29,924 desembolsos</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Monto de estos desembolsos: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$229,153m</a:t>
              </a:r>
            </a:p>
          </p:txBody>
        </p:sp>
      </p:grpSp>
      <p:grpSp>
        <p:nvGrpSpPr>
          <p:cNvPr id="4" name="Grupo 3">
            <a:extLst>
              <a:ext uri="{FF2B5EF4-FFF2-40B4-BE49-F238E27FC236}">
                <a16:creationId xmlns:a16="http://schemas.microsoft.com/office/drawing/2014/main" id="{3B907399-B664-48E9-BB4D-22E8D7600D4C}"/>
              </a:ext>
            </a:extLst>
          </p:cNvPr>
          <p:cNvGrpSpPr/>
          <p:nvPr/>
        </p:nvGrpSpPr>
        <p:grpSpPr>
          <a:xfrm>
            <a:off x="5740812" y="2194250"/>
            <a:ext cx="6331361" cy="638303"/>
            <a:chOff x="256984" y="3702391"/>
            <a:chExt cx="6331361" cy="638303"/>
          </a:xfrm>
        </p:grpSpPr>
        <p:sp>
          <p:nvSpPr>
            <p:cNvPr id="25" name="6 CuadroTexto">
              <a:extLst>
                <a:ext uri="{FF2B5EF4-FFF2-40B4-BE49-F238E27FC236}">
                  <a16:creationId xmlns:a16="http://schemas.microsoft.com/office/drawing/2014/main" id="{C1DADB57-854E-47F4-9F3E-DF0463E33606}"/>
                </a:ext>
              </a:extLst>
            </p:cNvPr>
            <p:cNvSpPr txBox="1">
              <a:spLocks noChangeArrowheads="1"/>
            </p:cNvSpPr>
            <p:nvPr/>
          </p:nvSpPr>
          <p:spPr bwMode="auto">
            <a:xfrm>
              <a:off x="928743" y="3702391"/>
              <a:ext cx="5659602" cy="610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Personas (Tarjeta de crédito)</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cs typeface="Arial" panose="020B0604020202020204" pitchFamily="34" charset="0"/>
                </a:rPr>
                <a:t>2,656,564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desembolsos</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Monto de estos desembolsos: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$454,999m</a:t>
              </a:r>
            </a:p>
          </p:txBody>
        </p:sp>
        <p:pic>
          <p:nvPicPr>
            <p:cNvPr id="32" name="Gráfico 31" descr="Tarjeta de crédito">
              <a:extLst>
                <a:ext uri="{FF2B5EF4-FFF2-40B4-BE49-F238E27FC236}">
                  <a16:creationId xmlns:a16="http://schemas.microsoft.com/office/drawing/2014/main" id="{CED2F472-9108-45D5-AA19-6E86C4F277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6984" y="3745949"/>
              <a:ext cx="594745" cy="594745"/>
            </a:xfrm>
            <a:prstGeom prst="rect">
              <a:avLst/>
            </a:prstGeom>
          </p:spPr>
        </p:pic>
      </p:grpSp>
      <p:grpSp>
        <p:nvGrpSpPr>
          <p:cNvPr id="24" name="Grupo 23">
            <a:extLst>
              <a:ext uri="{FF2B5EF4-FFF2-40B4-BE49-F238E27FC236}">
                <a16:creationId xmlns:a16="http://schemas.microsoft.com/office/drawing/2014/main" id="{595A29C6-BECA-42B8-91DF-AFD1BCD4DC33}"/>
              </a:ext>
            </a:extLst>
          </p:cNvPr>
          <p:cNvGrpSpPr/>
          <p:nvPr/>
        </p:nvGrpSpPr>
        <p:grpSpPr>
          <a:xfrm>
            <a:off x="324903" y="4166904"/>
            <a:ext cx="5415909" cy="904319"/>
            <a:chOff x="903419" y="2871378"/>
            <a:chExt cx="5479277" cy="750325"/>
          </a:xfrm>
        </p:grpSpPr>
        <p:pic>
          <p:nvPicPr>
            <p:cNvPr id="26" name="Gráfico 52" descr="Casa">
              <a:extLst>
                <a:ext uri="{FF2B5EF4-FFF2-40B4-BE49-F238E27FC236}">
                  <a16:creationId xmlns:a16="http://schemas.microsoft.com/office/drawing/2014/main" id="{1E81073D-ADDC-4C49-97B8-F4B5B4394AD2}"/>
                </a:ext>
              </a:extLst>
            </p:cNvPr>
            <p:cNvPicPr>
              <a:picLocks noChangeAspect="1"/>
            </p:cNvPicPr>
            <p:nvPr/>
          </p:nvPicPr>
          <p:blipFill>
            <a:blip r:embed="rId10" cstate="screen">
              <a:duotone>
                <a:schemeClr val="accent6">
                  <a:shade val="45000"/>
                  <a:satMod val="135000"/>
                </a:schemeClr>
                <a:prstClr val="white"/>
              </a:duotone>
              <a:extLst>
                <a:ext uri="{BEBA8EAE-BF5A-486C-A8C5-ECC9F3942E4B}">
                  <a14:imgProps xmlns:a14="http://schemas.microsoft.com/office/drawing/2010/main">
                    <a14:imgLayer r:embed="rId11">
                      <a14:imgEffect>
                        <a14:artisticMarker/>
                      </a14:imgEffect>
                      <a14:imgEffect>
                        <a14:colorTemperature colorTemp="115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03419" y="2871378"/>
              <a:ext cx="750324" cy="750325"/>
            </a:xfrm>
            <a:prstGeom prst="rect">
              <a:avLst/>
            </a:prstGeom>
          </p:spPr>
        </p:pic>
        <p:sp>
          <p:nvSpPr>
            <p:cNvPr id="27" name="6 CuadroTexto">
              <a:extLst>
                <a:ext uri="{FF2B5EF4-FFF2-40B4-BE49-F238E27FC236}">
                  <a16:creationId xmlns:a16="http://schemas.microsoft.com/office/drawing/2014/main" id="{742B1085-6C02-4724-95AE-E7CB0C0D5D04}"/>
                </a:ext>
              </a:extLst>
            </p:cNvPr>
            <p:cNvSpPr txBox="1">
              <a:spLocks noChangeArrowheads="1"/>
            </p:cNvSpPr>
            <p:nvPr/>
          </p:nvSpPr>
          <p:spPr bwMode="auto">
            <a:xfrm>
              <a:off x="1811163" y="2904800"/>
              <a:ext cx="4571533" cy="506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Hogares (VIS)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281 desembolsos</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Monto de estos desembolsos: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$16,178m</a:t>
              </a:r>
            </a:p>
          </p:txBody>
        </p:sp>
      </p:grpSp>
      <p:grpSp>
        <p:nvGrpSpPr>
          <p:cNvPr id="28" name="Grupo 27">
            <a:extLst>
              <a:ext uri="{FF2B5EF4-FFF2-40B4-BE49-F238E27FC236}">
                <a16:creationId xmlns:a16="http://schemas.microsoft.com/office/drawing/2014/main" id="{48CB40E0-A80D-4CD7-A392-F580E5D362B3}"/>
              </a:ext>
            </a:extLst>
          </p:cNvPr>
          <p:cNvGrpSpPr/>
          <p:nvPr/>
        </p:nvGrpSpPr>
        <p:grpSpPr>
          <a:xfrm>
            <a:off x="5792491" y="4062301"/>
            <a:ext cx="5294251" cy="843597"/>
            <a:chOff x="6621288" y="5543676"/>
            <a:chExt cx="5294251" cy="671039"/>
          </a:xfrm>
        </p:grpSpPr>
        <p:sp>
          <p:nvSpPr>
            <p:cNvPr id="29" name="6 CuadroTexto">
              <a:extLst>
                <a:ext uri="{FF2B5EF4-FFF2-40B4-BE49-F238E27FC236}">
                  <a16:creationId xmlns:a16="http://schemas.microsoft.com/office/drawing/2014/main" id="{BF119908-C1D7-4B2B-BC5A-D2627AC246DF}"/>
                </a:ext>
              </a:extLst>
            </p:cNvPr>
            <p:cNvSpPr txBox="1">
              <a:spLocks noChangeArrowheads="1"/>
            </p:cNvSpPr>
            <p:nvPr/>
          </p:nvSpPr>
          <p:spPr bwMode="auto">
            <a:xfrm>
              <a:off x="7344006" y="5663655"/>
              <a:ext cx="4571533" cy="48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Hogares (No VIS)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173 desembolsos</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Monto de estos desembolsos: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$27,947m</a:t>
              </a:r>
            </a:p>
          </p:txBody>
        </p:sp>
        <p:pic>
          <p:nvPicPr>
            <p:cNvPr id="30" name="Gráfico 29" descr="Ciudad">
              <a:extLst>
                <a:ext uri="{FF2B5EF4-FFF2-40B4-BE49-F238E27FC236}">
                  <a16:creationId xmlns:a16="http://schemas.microsoft.com/office/drawing/2014/main" id="{F2D82F7D-EE49-4409-A731-1316E929CC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21288" y="5543676"/>
              <a:ext cx="671039" cy="671039"/>
            </a:xfrm>
            <a:prstGeom prst="rect">
              <a:avLst/>
            </a:prstGeom>
          </p:spPr>
        </p:pic>
      </p:grpSp>
      <p:sp>
        <p:nvSpPr>
          <p:cNvPr id="33" name="Rectángulo 32">
            <a:extLst>
              <a:ext uri="{FF2B5EF4-FFF2-40B4-BE49-F238E27FC236}">
                <a16:creationId xmlns:a16="http://schemas.microsoft.com/office/drawing/2014/main" id="{A0294F3A-D1DB-42D1-B1E1-95A3E3616EA7}"/>
              </a:ext>
            </a:extLst>
          </p:cNvPr>
          <p:cNvSpPr/>
          <p:nvPr/>
        </p:nvSpPr>
        <p:spPr>
          <a:xfrm>
            <a:off x="7682176" y="5305650"/>
            <a:ext cx="4509824" cy="307777"/>
          </a:xfrm>
          <a:prstGeom prst="rect">
            <a:avLst/>
          </a:prstGeom>
        </p:spPr>
        <p:txBody>
          <a:bodyPr wrap="none">
            <a:spAutoFit/>
          </a:bodyPr>
          <a:lstStyle/>
          <a:p>
            <a:r>
              <a:rPr lang="es-CO" sz="1400" dirty="0">
                <a:hlinkClick r:id="rId14"/>
              </a:rPr>
              <a:t>https://www.superfinanciera.gov.co/publicacion/10103801</a:t>
            </a:r>
            <a:endParaRPr lang="es-CO" sz="1400" dirty="0"/>
          </a:p>
        </p:txBody>
      </p:sp>
    </p:spTree>
    <p:extLst>
      <p:ext uri="{BB962C8B-B14F-4D97-AF65-F5344CB8AC3E}">
        <p14:creationId xmlns:p14="http://schemas.microsoft.com/office/powerpoint/2010/main" val="3350540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1226B2F-8924-4F8E-9B76-02DA90DFC97E}"/>
              </a:ext>
            </a:extLst>
          </p:cNvPr>
          <p:cNvSpPr>
            <a:spLocks noGrp="1"/>
          </p:cNvSpPr>
          <p:nvPr>
            <p:ph type="sldNum" sz="quarter" idx="4"/>
          </p:nvPr>
        </p:nvSpPr>
        <p:spPr/>
        <p:txBody>
          <a:bodyPr/>
          <a:lstStyle/>
          <a:p>
            <a:fld id="{E98621A4-F840-4FB5-ADAC-B68FE90EA2B3}" type="slidenum">
              <a:rPr lang="es-CO" smtClean="0"/>
              <a:pPr/>
              <a:t>11</a:t>
            </a:fld>
            <a:endParaRPr lang="es-CO" dirty="0"/>
          </a:p>
        </p:txBody>
      </p:sp>
      <p:pic>
        <p:nvPicPr>
          <p:cNvPr id="1026" name="Picture 2" descr="Fondo Nacional de Garantías - Garantizamos el acceso al crédito">
            <a:extLst>
              <a:ext uri="{FF2B5EF4-FFF2-40B4-BE49-F238E27FC236}">
                <a16:creationId xmlns:a16="http://schemas.microsoft.com/office/drawing/2014/main" id="{930B5C36-A613-445B-9200-F127AA99D6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11" b="24676"/>
          <a:stretch/>
        </p:blipFill>
        <p:spPr bwMode="auto">
          <a:xfrm>
            <a:off x="1033561" y="1783306"/>
            <a:ext cx="2034580" cy="1066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ncoldex">
            <a:extLst>
              <a:ext uri="{FF2B5EF4-FFF2-40B4-BE49-F238E27FC236}">
                <a16:creationId xmlns:a16="http://schemas.microsoft.com/office/drawing/2014/main" id="{1D35245E-DBDC-444B-A0E2-18064C73B8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79" b="25841"/>
          <a:stretch/>
        </p:blipFill>
        <p:spPr bwMode="auto">
          <a:xfrm>
            <a:off x="3889224" y="1745324"/>
            <a:ext cx="2006015" cy="11249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5BB916C-1555-4F57-AAD9-0D73240B88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0006"/>
          <a:stretch/>
        </p:blipFill>
        <p:spPr bwMode="auto">
          <a:xfrm>
            <a:off x="6860757" y="1575956"/>
            <a:ext cx="1918711" cy="124940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07A88C5E-6ECC-4D77-8A48-386FE226022D}"/>
              </a:ext>
            </a:extLst>
          </p:cNvPr>
          <p:cNvPicPr>
            <a:picLocks noChangeAspect="1"/>
          </p:cNvPicPr>
          <p:nvPr/>
        </p:nvPicPr>
        <p:blipFill rotWithShape="1">
          <a:blip r:embed="rId5"/>
          <a:srcRect t="8144" b="12958"/>
          <a:stretch/>
        </p:blipFill>
        <p:spPr>
          <a:xfrm>
            <a:off x="9449555" y="1848504"/>
            <a:ext cx="2228059" cy="768445"/>
          </a:xfrm>
          <a:prstGeom prst="rect">
            <a:avLst/>
          </a:prstGeom>
        </p:spPr>
      </p:pic>
      <p:sp>
        <p:nvSpPr>
          <p:cNvPr id="11" name="1 Marcador de contenido">
            <a:extLst>
              <a:ext uri="{FF2B5EF4-FFF2-40B4-BE49-F238E27FC236}">
                <a16:creationId xmlns:a16="http://schemas.microsoft.com/office/drawing/2014/main" id="{C4CE5A0B-8A91-4D0B-9DEC-22A2CC4BC4BC}"/>
              </a:ext>
            </a:extLst>
          </p:cNvPr>
          <p:cNvSpPr txBox="1">
            <a:spLocks/>
          </p:cNvSpPr>
          <p:nvPr/>
        </p:nvSpPr>
        <p:spPr>
          <a:xfrm>
            <a:off x="416707" y="3198262"/>
            <a:ext cx="2768146" cy="33388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0" indent="-285750" algn="just">
              <a:buClr>
                <a:srgbClr val="00B0F0"/>
              </a:buClr>
              <a:buFont typeface="Wingdings" panose="05000000000000000000" pitchFamily="2" charset="2"/>
              <a:buChar char="§"/>
              <a:defRPr/>
            </a:pPr>
            <a:r>
              <a:rPr lang="es-CO" sz="1600" dirty="0">
                <a:solidFill>
                  <a:schemeClr val="tx1">
                    <a:lumMod val="75000"/>
                    <a:lumOff val="25000"/>
                  </a:schemeClr>
                </a:solidFill>
                <a:latin typeface="Arial Nova" panose="020B0504020202020204" pitchFamily="34" charset="0"/>
              </a:rPr>
              <a:t>7 líneas de garantías con coberturas entre el 70% y 90% de los créditos para </a:t>
            </a:r>
            <a:r>
              <a:rPr lang="es-CO" sz="1600" b="1" dirty="0">
                <a:solidFill>
                  <a:srgbClr val="00B0F0"/>
                </a:solidFill>
                <a:latin typeface="Arial Nova" panose="020B0504020202020204" pitchFamily="34" charset="0"/>
              </a:rPr>
              <a:t>apalancar operaciones hasta por $10b</a:t>
            </a:r>
            <a:r>
              <a:rPr lang="es-CO" sz="1600" dirty="0">
                <a:solidFill>
                  <a:schemeClr val="tx1">
                    <a:lumMod val="75000"/>
                    <a:lumOff val="25000"/>
                  </a:schemeClr>
                </a:solidFill>
                <a:latin typeface="Arial Nova" panose="020B0504020202020204" pitchFamily="34" charset="0"/>
              </a:rPr>
              <a:t>. </a:t>
            </a:r>
          </a:p>
          <a:p>
            <a:pPr marL="285750" lvl="0" indent="-285750" algn="just">
              <a:buClr>
                <a:srgbClr val="00B0F0"/>
              </a:buClr>
              <a:buFont typeface="Wingdings" panose="05000000000000000000" pitchFamily="2" charset="2"/>
              <a:buChar char="§"/>
              <a:defRPr/>
            </a:pPr>
            <a:endParaRPr lang="es-CO" sz="900" dirty="0">
              <a:solidFill>
                <a:schemeClr val="tx1">
                  <a:lumMod val="75000"/>
                  <a:lumOff val="25000"/>
                </a:schemeClr>
              </a:solidFill>
              <a:latin typeface="Arial Nova" panose="020B0504020202020204" pitchFamily="34" charset="0"/>
            </a:endParaRPr>
          </a:p>
          <a:p>
            <a:pPr marL="285750" lvl="0" indent="-285750" algn="just">
              <a:buClr>
                <a:srgbClr val="00B0F0"/>
              </a:buClr>
              <a:buFont typeface="Wingdings" panose="05000000000000000000" pitchFamily="2" charset="2"/>
              <a:buChar char="§"/>
              <a:defRPr/>
            </a:pPr>
            <a:r>
              <a:rPr lang="es-CO" sz="1600" dirty="0">
                <a:solidFill>
                  <a:schemeClr val="tx1">
                    <a:lumMod val="75000"/>
                    <a:lumOff val="25000"/>
                  </a:schemeClr>
                </a:solidFill>
                <a:latin typeface="Arial Nova" panose="020B0504020202020204" pitchFamily="34" charset="0"/>
              </a:rPr>
              <a:t>A 17 de abril, la entidad informó que se han emitido </a:t>
            </a:r>
            <a:r>
              <a:rPr lang="es-CO" sz="1600" b="1" dirty="0">
                <a:solidFill>
                  <a:srgbClr val="00B0F0"/>
                </a:solidFill>
                <a:latin typeface="Arial Nova" panose="020B0504020202020204" pitchFamily="34" charset="0"/>
              </a:rPr>
              <a:t>9 garantías por $1.930 millones</a:t>
            </a:r>
            <a:r>
              <a:rPr lang="es-CO" sz="1600" dirty="0">
                <a:solidFill>
                  <a:schemeClr val="tx1">
                    <a:lumMod val="75000"/>
                    <a:lumOff val="25000"/>
                  </a:schemeClr>
                </a:solidFill>
                <a:latin typeface="Arial Nova" panose="020B0504020202020204" pitchFamily="34" charset="0"/>
              </a:rPr>
              <a:t>.</a:t>
            </a:r>
          </a:p>
          <a:p>
            <a:pPr marL="285750" lvl="0" indent="-285750" algn="just">
              <a:buClr>
                <a:srgbClr val="00B0F0"/>
              </a:buClr>
              <a:buFont typeface="Wingdings" panose="05000000000000000000" pitchFamily="2" charset="2"/>
              <a:buChar char="§"/>
              <a:defRPr/>
            </a:pPr>
            <a:endParaRPr lang="es-CO" sz="800" dirty="0">
              <a:solidFill>
                <a:schemeClr val="tx1">
                  <a:lumMod val="75000"/>
                  <a:lumOff val="25000"/>
                </a:schemeClr>
              </a:solidFill>
              <a:latin typeface="Arial Nova" panose="020B0504020202020204" pitchFamily="34" charset="0"/>
            </a:endParaRPr>
          </a:p>
        </p:txBody>
      </p:sp>
      <p:sp>
        <p:nvSpPr>
          <p:cNvPr id="12" name="1 Marcador de contenido">
            <a:extLst>
              <a:ext uri="{FF2B5EF4-FFF2-40B4-BE49-F238E27FC236}">
                <a16:creationId xmlns:a16="http://schemas.microsoft.com/office/drawing/2014/main" id="{BA14791A-0752-480F-ABDD-B3AEDFC5F425}"/>
              </a:ext>
            </a:extLst>
          </p:cNvPr>
          <p:cNvSpPr txBox="1">
            <a:spLocks/>
          </p:cNvSpPr>
          <p:nvPr/>
        </p:nvSpPr>
        <p:spPr>
          <a:xfrm>
            <a:off x="3492141" y="3207507"/>
            <a:ext cx="2768146" cy="2940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0" indent="-285750" algn="just">
              <a:buClr>
                <a:srgbClr val="00B0F0"/>
              </a:buClr>
              <a:buFont typeface="Wingdings" panose="05000000000000000000" pitchFamily="2" charset="2"/>
              <a:buChar char="§"/>
              <a:defRPr/>
            </a:pPr>
            <a:r>
              <a:rPr lang="es-CO" sz="1600" dirty="0">
                <a:solidFill>
                  <a:schemeClr val="tx1">
                    <a:lumMod val="75000"/>
                    <a:lumOff val="25000"/>
                  </a:schemeClr>
                </a:solidFill>
                <a:latin typeface="Arial Nova" panose="020B0504020202020204" pitchFamily="34" charset="0"/>
              </a:rPr>
              <a:t>2 líneas Colombia Responde con recursos </a:t>
            </a:r>
            <a:r>
              <a:rPr lang="es-CO" sz="1600" b="1" dirty="0">
                <a:solidFill>
                  <a:schemeClr val="tx1">
                    <a:lumMod val="50000"/>
                    <a:lumOff val="50000"/>
                  </a:schemeClr>
                </a:solidFill>
                <a:latin typeface="Arial Nova" panose="020B0504020202020204" pitchFamily="34" charset="0"/>
              </a:rPr>
              <a:t>por $500.000 millones</a:t>
            </a:r>
            <a:r>
              <a:rPr lang="es-CO" sz="1600" dirty="0">
                <a:solidFill>
                  <a:schemeClr val="tx1">
                    <a:lumMod val="75000"/>
                    <a:lumOff val="25000"/>
                  </a:schemeClr>
                </a:solidFill>
                <a:latin typeface="Arial Nova" panose="020B0504020202020204" pitchFamily="34" charset="0"/>
              </a:rPr>
              <a:t>. </a:t>
            </a:r>
          </a:p>
          <a:p>
            <a:pPr marL="285750" lvl="0" indent="-285750" algn="just">
              <a:buClr>
                <a:srgbClr val="00B0F0"/>
              </a:buClr>
              <a:buFont typeface="Wingdings" panose="05000000000000000000" pitchFamily="2" charset="2"/>
              <a:buChar char="§"/>
              <a:defRPr/>
            </a:pPr>
            <a:endParaRPr lang="es-CO" sz="900" dirty="0">
              <a:solidFill>
                <a:schemeClr val="tx1">
                  <a:lumMod val="75000"/>
                  <a:lumOff val="25000"/>
                </a:schemeClr>
              </a:solidFill>
              <a:latin typeface="Arial Nova" panose="020B0504020202020204" pitchFamily="34" charset="0"/>
            </a:endParaRPr>
          </a:p>
          <a:p>
            <a:pPr marL="285750" lvl="0" indent="-285750" algn="just">
              <a:buClr>
                <a:srgbClr val="00B0F0"/>
              </a:buClr>
              <a:buFont typeface="Wingdings" panose="05000000000000000000" pitchFamily="2" charset="2"/>
              <a:buChar char="§"/>
              <a:defRPr/>
            </a:pPr>
            <a:r>
              <a:rPr lang="es-CO" sz="1600" dirty="0">
                <a:solidFill>
                  <a:schemeClr val="tx1">
                    <a:lumMod val="75000"/>
                    <a:lumOff val="25000"/>
                  </a:schemeClr>
                </a:solidFill>
                <a:latin typeface="Arial Nova" panose="020B0504020202020204" pitchFamily="34" charset="0"/>
              </a:rPr>
              <a:t>A 17 de abril, la entidad informó que se han efectuado </a:t>
            </a:r>
            <a:r>
              <a:rPr lang="es-CO" sz="1600" b="1" dirty="0">
                <a:solidFill>
                  <a:schemeClr val="tx1">
                    <a:lumMod val="50000"/>
                    <a:lumOff val="50000"/>
                  </a:schemeClr>
                </a:solidFill>
                <a:latin typeface="Arial Nova" panose="020B0504020202020204" pitchFamily="34" charset="0"/>
              </a:rPr>
              <a:t>589 operaciones</a:t>
            </a:r>
            <a:r>
              <a:rPr lang="es-CO" sz="1600" dirty="0">
                <a:solidFill>
                  <a:schemeClr val="tx1">
                    <a:lumMod val="75000"/>
                    <a:lumOff val="25000"/>
                  </a:schemeClr>
                </a:solidFill>
                <a:latin typeface="Arial Nova" panose="020B0504020202020204" pitchFamily="34" charset="0"/>
              </a:rPr>
              <a:t> de crédito por valor de </a:t>
            </a:r>
            <a:r>
              <a:rPr lang="es-CO" sz="1600" b="1" dirty="0">
                <a:solidFill>
                  <a:schemeClr val="tx1">
                    <a:lumMod val="50000"/>
                    <a:lumOff val="50000"/>
                  </a:schemeClr>
                </a:solidFill>
                <a:latin typeface="Arial Nova" panose="020B0504020202020204" pitchFamily="34" charset="0"/>
              </a:rPr>
              <a:t>$422.202 millones</a:t>
            </a:r>
            <a:r>
              <a:rPr lang="es-CO" sz="1600" dirty="0">
                <a:solidFill>
                  <a:schemeClr val="tx1">
                    <a:lumMod val="75000"/>
                    <a:lumOff val="25000"/>
                  </a:schemeClr>
                </a:solidFill>
                <a:latin typeface="Arial Nova" panose="020B0504020202020204" pitchFamily="34" charset="0"/>
              </a:rPr>
              <a:t>.</a:t>
            </a:r>
          </a:p>
        </p:txBody>
      </p:sp>
      <p:sp>
        <p:nvSpPr>
          <p:cNvPr id="13" name="1 Marcador de contenido">
            <a:extLst>
              <a:ext uri="{FF2B5EF4-FFF2-40B4-BE49-F238E27FC236}">
                <a16:creationId xmlns:a16="http://schemas.microsoft.com/office/drawing/2014/main" id="{C2E880CE-587F-4834-89D4-E2E96E09B51F}"/>
              </a:ext>
            </a:extLst>
          </p:cNvPr>
          <p:cNvSpPr txBox="1">
            <a:spLocks/>
          </p:cNvSpPr>
          <p:nvPr/>
        </p:nvSpPr>
        <p:spPr>
          <a:xfrm>
            <a:off x="6438670" y="3172993"/>
            <a:ext cx="2768146" cy="2940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0" indent="-285750" algn="just">
              <a:buClr>
                <a:srgbClr val="00B0F0"/>
              </a:buClr>
              <a:buFont typeface="Wingdings" panose="05000000000000000000" pitchFamily="2" charset="2"/>
              <a:buChar char="§"/>
              <a:defRPr/>
            </a:pPr>
            <a:r>
              <a:rPr lang="es-CO" sz="1600" dirty="0">
                <a:solidFill>
                  <a:schemeClr val="tx1">
                    <a:lumMod val="75000"/>
                    <a:lumOff val="25000"/>
                  </a:schemeClr>
                </a:solidFill>
                <a:latin typeface="Arial Nova" panose="020B0504020202020204" pitchFamily="34" charset="0"/>
              </a:rPr>
              <a:t>A través de la línea Colombia Agro Produce, se cuenta con </a:t>
            </a:r>
            <a:r>
              <a:rPr lang="es-CO" sz="1600" b="1" dirty="0">
                <a:solidFill>
                  <a:srgbClr val="00B0F0"/>
                </a:solidFill>
                <a:latin typeface="Arial Nova" panose="020B0504020202020204" pitchFamily="34" charset="0"/>
              </a:rPr>
              <a:t>$50.000 millones para subsidios de tasa de interés</a:t>
            </a:r>
            <a:r>
              <a:rPr lang="es-CO" sz="1600" dirty="0">
                <a:solidFill>
                  <a:schemeClr val="tx1">
                    <a:lumMod val="75000"/>
                    <a:lumOff val="25000"/>
                  </a:schemeClr>
                </a:solidFill>
                <a:latin typeface="Arial Nova" panose="020B0504020202020204" pitchFamily="34" charset="0"/>
              </a:rPr>
              <a:t>. </a:t>
            </a:r>
          </a:p>
          <a:p>
            <a:pPr marL="285750" lvl="0" indent="-285750" algn="just">
              <a:buClr>
                <a:srgbClr val="00B0F0"/>
              </a:buClr>
              <a:buFont typeface="Wingdings" panose="05000000000000000000" pitchFamily="2" charset="2"/>
              <a:buChar char="§"/>
              <a:defRPr/>
            </a:pPr>
            <a:endParaRPr lang="es-CO" sz="900" dirty="0">
              <a:solidFill>
                <a:schemeClr val="tx1">
                  <a:lumMod val="75000"/>
                  <a:lumOff val="25000"/>
                </a:schemeClr>
              </a:solidFill>
              <a:latin typeface="Arial Nova" panose="020B0504020202020204" pitchFamily="34" charset="0"/>
            </a:endParaRPr>
          </a:p>
          <a:p>
            <a:pPr marL="285750" lvl="0" indent="-285750" algn="just">
              <a:buClr>
                <a:srgbClr val="00B0F0"/>
              </a:buClr>
              <a:buFont typeface="Wingdings" panose="05000000000000000000" pitchFamily="2" charset="2"/>
              <a:buChar char="§"/>
              <a:defRPr/>
            </a:pPr>
            <a:r>
              <a:rPr lang="es-CO" sz="1600" dirty="0">
                <a:solidFill>
                  <a:schemeClr val="tx1">
                    <a:lumMod val="75000"/>
                    <a:lumOff val="25000"/>
                  </a:schemeClr>
                </a:solidFill>
                <a:latin typeface="Arial Nova" panose="020B0504020202020204" pitchFamily="34" charset="0"/>
              </a:rPr>
              <a:t>A 17 de abril, la entidad informó que se han efectuado </a:t>
            </a:r>
            <a:r>
              <a:rPr lang="es-CO" sz="1600" b="1" dirty="0">
                <a:solidFill>
                  <a:srgbClr val="00B0F0"/>
                </a:solidFill>
                <a:latin typeface="Arial Nova" panose="020B0504020202020204" pitchFamily="34" charset="0"/>
              </a:rPr>
              <a:t>1.172 operaciones</a:t>
            </a:r>
            <a:r>
              <a:rPr lang="es-CO" sz="1600" dirty="0">
                <a:solidFill>
                  <a:schemeClr val="tx1">
                    <a:lumMod val="75000"/>
                    <a:lumOff val="25000"/>
                  </a:schemeClr>
                </a:solidFill>
                <a:latin typeface="Arial Nova" panose="020B0504020202020204" pitchFamily="34" charset="0"/>
              </a:rPr>
              <a:t> de crédito con subsidios por </a:t>
            </a:r>
            <a:r>
              <a:rPr lang="es-CO" sz="1600" b="1" dirty="0">
                <a:solidFill>
                  <a:srgbClr val="00B0F0"/>
                </a:solidFill>
                <a:latin typeface="Arial Nova" panose="020B0504020202020204" pitchFamily="34" charset="0"/>
              </a:rPr>
              <a:t>$10.794 millones</a:t>
            </a:r>
            <a:endParaRPr lang="es-CO" sz="1600" dirty="0">
              <a:solidFill>
                <a:schemeClr val="tx1">
                  <a:lumMod val="75000"/>
                  <a:lumOff val="25000"/>
                </a:schemeClr>
              </a:solidFill>
              <a:latin typeface="Arial Nova" panose="020B0504020202020204" pitchFamily="34" charset="0"/>
            </a:endParaRPr>
          </a:p>
        </p:txBody>
      </p:sp>
      <p:sp>
        <p:nvSpPr>
          <p:cNvPr id="14" name="1 Marcador de contenido">
            <a:extLst>
              <a:ext uri="{FF2B5EF4-FFF2-40B4-BE49-F238E27FC236}">
                <a16:creationId xmlns:a16="http://schemas.microsoft.com/office/drawing/2014/main" id="{8CF9AE45-C888-4E6B-A185-78E195AA30FF}"/>
              </a:ext>
            </a:extLst>
          </p:cNvPr>
          <p:cNvSpPr txBox="1">
            <a:spLocks/>
          </p:cNvSpPr>
          <p:nvPr/>
        </p:nvSpPr>
        <p:spPr>
          <a:xfrm>
            <a:off x="9335721" y="3207507"/>
            <a:ext cx="2768146" cy="2940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0" indent="-285750" algn="just">
              <a:buClr>
                <a:srgbClr val="00B0F0"/>
              </a:buClr>
              <a:buFont typeface="Wingdings" panose="05000000000000000000" pitchFamily="2" charset="2"/>
              <a:buChar char="§"/>
              <a:defRPr/>
            </a:pPr>
            <a:r>
              <a:rPr lang="es-CO" sz="1600" dirty="0">
                <a:solidFill>
                  <a:schemeClr val="tx1">
                    <a:lumMod val="75000"/>
                    <a:lumOff val="25000"/>
                  </a:schemeClr>
                </a:solidFill>
                <a:latin typeface="Arial Nova" panose="020B0504020202020204" pitchFamily="34" charset="0"/>
              </a:rPr>
              <a:t>Dispone de dos líneas una para capital de trabajo y otra de inversión con </a:t>
            </a:r>
            <a:r>
              <a:rPr lang="es-CO" sz="1600" b="1" dirty="0">
                <a:solidFill>
                  <a:schemeClr val="tx1">
                    <a:lumMod val="50000"/>
                    <a:lumOff val="50000"/>
                  </a:schemeClr>
                </a:solidFill>
                <a:latin typeface="Arial Nova" panose="020B0504020202020204" pitchFamily="34" charset="0"/>
              </a:rPr>
              <a:t>recursos por $713.000 millones</a:t>
            </a:r>
            <a:r>
              <a:rPr lang="es-CO" sz="1600" dirty="0">
                <a:solidFill>
                  <a:schemeClr val="tx1">
                    <a:lumMod val="75000"/>
                    <a:lumOff val="25000"/>
                  </a:schemeClr>
                </a:solidFill>
                <a:latin typeface="Arial Nova" panose="020B0504020202020204" pitchFamily="34" charset="0"/>
              </a:rPr>
              <a:t>. </a:t>
            </a:r>
          </a:p>
          <a:p>
            <a:pPr marL="285750" lvl="0" indent="-285750" algn="just">
              <a:buClr>
                <a:srgbClr val="00B0F0"/>
              </a:buClr>
              <a:buFont typeface="Wingdings" panose="05000000000000000000" pitchFamily="2" charset="2"/>
              <a:buChar char="§"/>
              <a:defRPr/>
            </a:pPr>
            <a:endParaRPr lang="es-CO" sz="900" dirty="0">
              <a:solidFill>
                <a:schemeClr val="tx1">
                  <a:lumMod val="75000"/>
                  <a:lumOff val="25000"/>
                </a:schemeClr>
              </a:solidFill>
              <a:latin typeface="Arial Nova" panose="020B0504020202020204" pitchFamily="34" charset="0"/>
            </a:endParaRPr>
          </a:p>
          <a:p>
            <a:pPr marL="285750" lvl="0" indent="-285750" algn="just">
              <a:buClr>
                <a:srgbClr val="00B0F0"/>
              </a:buClr>
              <a:buFont typeface="Wingdings" panose="05000000000000000000" pitchFamily="2" charset="2"/>
              <a:buChar char="§"/>
              <a:defRPr/>
            </a:pPr>
            <a:r>
              <a:rPr lang="es-CO" sz="1600" dirty="0">
                <a:solidFill>
                  <a:schemeClr val="tx1">
                    <a:lumMod val="75000"/>
                    <a:lumOff val="25000"/>
                  </a:schemeClr>
                </a:solidFill>
                <a:latin typeface="Arial Nova" panose="020B0504020202020204" pitchFamily="34" charset="0"/>
              </a:rPr>
              <a:t>La reglamentación se expidió el 15 de abril, con lo que se esperan los primeros créditos a partir del 20 de abril. </a:t>
            </a:r>
          </a:p>
        </p:txBody>
      </p:sp>
      <p:sp>
        <p:nvSpPr>
          <p:cNvPr id="17" name="CuadroTexto 16">
            <a:extLst>
              <a:ext uri="{FF2B5EF4-FFF2-40B4-BE49-F238E27FC236}">
                <a16:creationId xmlns:a16="http://schemas.microsoft.com/office/drawing/2014/main" id="{4B5EF2E7-8D6E-4EBC-956A-87F419BFA437}"/>
              </a:ext>
            </a:extLst>
          </p:cNvPr>
          <p:cNvSpPr txBox="1"/>
          <p:nvPr/>
        </p:nvSpPr>
        <p:spPr>
          <a:xfrm>
            <a:off x="246976" y="75838"/>
            <a:ext cx="11698047" cy="1384995"/>
          </a:xfrm>
          <a:prstGeom prst="rect">
            <a:avLst/>
          </a:prstGeom>
          <a:noFill/>
        </p:spPr>
        <p:txBody>
          <a:bodyPr wrap="square" rtlCol="0">
            <a:spAutoFit/>
          </a:bodyPr>
          <a:lstStyle/>
          <a:p>
            <a:pPr defTabSz="914400">
              <a:defRPr/>
            </a:pPr>
            <a:r>
              <a:rPr lang="es-ES" sz="2800" dirty="0">
                <a:solidFill>
                  <a:srgbClr val="2EB7FF"/>
                </a:solidFill>
                <a:latin typeface="Arial Nova" panose="020B0504020202020204" pitchFamily="34" charset="0"/>
                <a:ea typeface="+mj-ea"/>
                <a:cs typeface="+mj-cs"/>
              </a:rPr>
              <a:t>Seguimiento a los sistemas de administración de riesgos de las entidades de redescuento y el FNG, con entidades vigiladas y no vigiladas:</a:t>
            </a:r>
            <a:endParaRPr lang="es-CO" sz="2800" dirty="0">
              <a:solidFill>
                <a:schemeClr val="tx1">
                  <a:lumMod val="65000"/>
                  <a:lumOff val="35000"/>
                </a:schemeClr>
              </a:solidFill>
              <a:latin typeface="Arial Nova" panose="020B0504020202020204" pitchFamily="34" charset="0"/>
              <a:ea typeface="+mj-ea"/>
              <a:cs typeface="+mj-cs"/>
            </a:endParaRPr>
          </a:p>
        </p:txBody>
      </p:sp>
    </p:spTree>
    <p:extLst>
      <p:ext uri="{BB962C8B-B14F-4D97-AF65-F5344CB8AC3E}">
        <p14:creationId xmlns:p14="http://schemas.microsoft.com/office/powerpoint/2010/main" val="372699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077918B-5F02-4C23-9862-DC0137E583E4}"/>
              </a:ext>
            </a:extLst>
          </p:cNvPr>
          <p:cNvSpPr txBox="1"/>
          <p:nvPr/>
        </p:nvSpPr>
        <p:spPr>
          <a:xfrm>
            <a:off x="216995" y="152267"/>
            <a:ext cx="11975005" cy="1015663"/>
          </a:xfrm>
          <a:prstGeom prst="rect">
            <a:avLst/>
          </a:prstGeom>
          <a:noFill/>
        </p:spPr>
        <p:txBody>
          <a:bodyPr wrap="square" rtlCol="0">
            <a:spAutoFit/>
          </a:bodyPr>
          <a:lstStyle/>
          <a:p>
            <a:pPr defTabSz="914400">
              <a:defRPr/>
            </a:pPr>
            <a:r>
              <a:rPr lang="es-ES" sz="3200" dirty="0">
                <a:solidFill>
                  <a:srgbClr val="2EB7FF"/>
                </a:solidFill>
                <a:latin typeface="Arial Nova" panose="020B0504020202020204" pitchFamily="34" charset="0"/>
                <a:ea typeface="+mj-ea"/>
                <a:cs typeface="+mj-cs"/>
              </a:rPr>
              <a:t>Supervisión de riesgo de crédito:</a:t>
            </a:r>
            <a:r>
              <a:rPr lang="es-ES" sz="3200" b="1" dirty="0">
                <a:solidFill>
                  <a:srgbClr val="2EB7FF"/>
                </a:solidFill>
                <a:latin typeface="Arial Nova" panose="020B0504020202020204" pitchFamily="34" charset="0"/>
                <a:ea typeface="+mj-ea"/>
                <a:cs typeface="+mj-cs"/>
              </a:rPr>
              <a:t> </a:t>
            </a:r>
            <a:r>
              <a:rPr lang="es-ES" sz="2800" dirty="0">
                <a:solidFill>
                  <a:schemeClr val="tx1">
                    <a:lumMod val="75000"/>
                    <a:lumOff val="25000"/>
                  </a:schemeClr>
                </a:solidFill>
                <a:latin typeface="Arial Nova" panose="020B0504020202020204" pitchFamily="34" charset="0"/>
                <a:ea typeface="+mj-ea"/>
                <a:cs typeface="+mj-cs"/>
              </a:rPr>
              <a:t>con recursos de redescuento y garantías FNG</a:t>
            </a:r>
            <a:endParaRPr lang="es-CO" sz="2800" dirty="0">
              <a:solidFill>
                <a:schemeClr val="tx1">
                  <a:lumMod val="75000"/>
                  <a:lumOff val="25000"/>
                </a:schemeClr>
              </a:solidFill>
              <a:latin typeface="Arial Nova" panose="020B0504020202020204" pitchFamily="34" charset="0"/>
              <a:ea typeface="+mj-ea"/>
              <a:cs typeface="+mj-cs"/>
            </a:endParaRPr>
          </a:p>
        </p:txBody>
      </p:sp>
      <p:sp>
        <p:nvSpPr>
          <p:cNvPr id="5" name="Marcador de número de diapositiva 4">
            <a:extLst>
              <a:ext uri="{FF2B5EF4-FFF2-40B4-BE49-F238E27FC236}">
                <a16:creationId xmlns:a16="http://schemas.microsoft.com/office/drawing/2014/main" id="{429E52C9-D919-4831-96AE-0FF6AFAF5087}"/>
              </a:ext>
            </a:extLst>
          </p:cNvPr>
          <p:cNvSpPr>
            <a:spLocks noGrp="1"/>
          </p:cNvSpPr>
          <p:nvPr>
            <p:ph type="sldNum" sz="quarter" idx="4"/>
          </p:nvPr>
        </p:nvSpPr>
        <p:spPr>
          <a:xfrm>
            <a:off x="11458935" y="6483041"/>
            <a:ext cx="644932" cy="365125"/>
          </a:xfrm>
        </p:spPr>
        <p:txBody>
          <a:bodyPr/>
          <a:lstStyle/>
          <a:p>
            <a:fld id="{E98621A4-F840-4FB5-ADAC-B68FE90EA2B3}" type="slidenum">
              <a:rPr lang="es-CO" smtClean="0">
                <a:latin typeface="Arial Nova" panose="020B0504020202020204" pitchFamily="34" charset="0"/>
              </a:rPr>
              <a:pPr/>
              <a:t>12</a:t>
            </a:fld>
            <a:endParaRPr lang="es-CO" dirty="0">
              <a:latin typeface="Arial Nova" panose="020B0504020202020204" pitchFamily="34" charset="0"/>
            </a:endParaRPr>
          </a:p>
        </p:txBody>
      </p:sp>
      <p:sp>
        <p:nvSpPr>
          <p:cNvPr id="2" name="CuadroTexto 1"/>
          <p:cNvSpPr txBox="1"/>
          <p:nvPr/>
        </p:nvSpPr>
        <p:spPr>
          <a:xfrm>
            <a:off x="317241" y="942912"/>
            <a:ext cx="5540351" cy="5478423"/>
          </a:xfrm>
          <a:prstGeom prst="rect">
            <a:avLst/>
          </a:prstGeom>
          <a:noFill/>
        </p:spPr>
        <p:txBody>
          <a:bodyPr wrap="square" rtlCol="0">
            <a:spAutoFit/>
          </a:bodyPr>
          <a:lstStyle/>
          <a:p>
            <a:endParaRPr lang="es-MX" dirty="0">
              <a:latin typeface="Arial Nova" panose="020B0504020202020204"/>
            </a:endParaRPr>
          </a:p>
          <a:p>
            <a:pPr algn="ctr"/>
            <a:r>
              <a:rPr lang="es-MX" sz="2000" b="1" dirty="0">
                <a:solidFill>
                  <a:schemeClr val="accent2"/>
                </a:solidFill>
                <a:latin typeface="Arial Nova" panose="020B0504020202020204"/>
              </a:rPr>
              <a:t>Cumplimiento de condiciones de las líneas</a:t>
            </a:r>
          </a:p>
          <a:p>
            <a:pPr algn="ctr"/>
            <a:r>
              <a:rPr lang="es-MX" sz="2000" b="1" dirty="0">
                <a:solidFill>
                  <a:schemeClr val="accent2"/>
                </a:solidFill>
                <a:latin typeface="Arial Nova" panose="020B0504020202020204"/>
              </a:rPr>
              <a:t>Por entidades de redescuento y FNG</a:t>
            </a:r>
          </a:p>
          <a:p>
            <a:endParaRPr lang="es-MX" dirty="0">
              <a:latin typeface="Arial Nova" panose="020B0504020202020204"/>
            </a:endParaRPr>
          </a:p>
          <a:p>
            <a:pPr marL="285750" indent="-285750" algn="just">
              <a:buClr>
                <a:srgbClr val="00B0F0"/>
              </a:buClr>
              <a:buFont typeface="Wingdings" panose="05000000000000000000" pitchFamily="2" charset="2"/>
              <a:buChar char="§"/>
            </a:pPr>
            <a:r>
              <a:rPr lang="es-MX" dirty="0">
                <a:latin typeface="Arial Nova" panose="020B0504020202020204"/>
              </a:rPr>
              <a:t>Requerimiento de reportes semanales/mensuales sobre número de operaciones y montos.</a:t>
            </a:r>
          </a:p>
          <a:p>
            <a:pPr marL="285750" indent="-285750" algn="just">
              <a:buClr>
                <a:srgbClr val="00B0F0"/>
              </a:buClr>
              <a:buFont typeface="Wingdings" panose="05000000000000000000" pitchFamily="2" charset="2"/>
              <a:buChar char="§"/>
            </a:pPr>
            <a:endParaRPr lang="es-MX" sz="1000" dirty="0">
              <a:latin typeface="Arial Nova" panose="020B0504020202020204"/>
            </a:endParaRPr>
          </a:p>
          <a:p>
            <a:pPr marL="285750" indent="-285750" algn="just">
              <a:buClr>
                <a:srgbClr val="00B0F0"/>
              </a:buClr>
              <a:buFont typeface="Wingdings" panose="05000000000000000000" pitchFamily="2" charset="2"/>
              <a:buChar char="§"/>
            </a:pPr>
            <a:r>
              <a:rPr lang="es-MX" dirty="0">
                <a:latin typeface="Arial Nova" panose="020B0504020202020204"/>
              </a:rPr>
              <a:t>Monitoreo de alertas frente a condiciones definidas en aspectos como: tipo de beneficiarios y destino de recursos.</a:t>
            </a:r>
          </a:p>
          <a:p>
            <a:pPr marL="285750" indent="-285750" algn="just">
              <a:buClr>
                <a:srgbClr val="00B0F0"/>
              </a:buClr>
              <a:buFont typeface="Wingdings" panose="05000000000000000000" pitchFamily="2" charset="2"/>
              <a:buChar char="§"/>
            </a:pPr>
            <a:endParaRPr lang="es-MX" sz="1000" dirty="0">
              <a:latin typeface="Arial Nova" panose="020B0504020202020204"/>
            </a:endParaRPr>
          </a:p>
          <a:p>
            <a:pPr marL="285750" indent="-285750" algn="just">
              <a:buClr>
                <a:srgbClr val="00B0F0"/>
              </a:buClr>
              <a:buFont typeface="Wingdings" panose="05000000000000000000" pitchFamily="2" charset="2"/>
              <a:buChar char="§"/>
            </a:pPr>
            <a:r>
              <a:rPr lang="es-MX" dirty="0">
                <a:latin typeface="Arial Nova" panose="020B0504020202020204"/>
              </a:rPr>
              <a:t>Seguimiento a cupos de contraparte (a  intermediarios) y uso de las líneas definidas para la coyuntura.</a:t>
            </a:r>
          </a:p>
          <a:p>
            <a:pPr marL="285750" indent="-285750" algn="just">
              <a:buClr>
                <a:srgbClr val="00B0F0"/>
              </a:buClr>
              <a:buFont typeface="Wingdings" panose="05000000000000000000" pitchFamily="2" charset="2"/>
              <a:buChar char="§"/>
            </a:pPr>
            <a:endParaRPr lang="es-MX" sz="1000" dirty="0">
              <a:latin typeface="Arial Nova" panose="020B0504020202020204"/>
            </a:endParaRPr>
          </a:p>
          <a:p>
            <a:pPr marL="285750" indent="-285750" algn="just">
              <a:buClr>
                <a:srgbClr val="00B0F0"/>
              </a:buClr>
              <a:buFont typeface="Wingdings" panose="05000000000000000000" pitchFamily="2" charset="2"/>
              <a:buChar char="§"/>
            </a:pPr>
            <a:r>
              <a:rPr lang="es-MX" dirty="0">
                <a:latin typeface="Arial Nova" panose="020B0504020202020204"/>
              </a:rPr>
              <a:t>Requerir divulgación y control claros de cupos y disponibilidad de recursos en las líneas.  </a:t>
            </a:r>
          </a:p>
          <a:p>
            <a:pPr marL="285750" indent="-285750" algn="just">
              <a:buClr>
                <a:srgbClr val="00B0F0"/>
              </a:buClr>
              <a:buFont typeface="Wingdings" panose="05000000000000000000" pitchFamily="2" charset="2"/>
              <a:buChar char="§"/>
            </a:pPr>
            <a:endParaRPr lang="es-MX" sz="1000" dirty="0">
              <a:latin typeface="Arial Nova" panose="020B0504020202020204"/>
            </a:endParaRPr>
          </a:p>
          <a:p>
            <a:pPr marL="285750" indent="-285750" algn="just">
              <a:buClr>
                <a:srgbClr val="00B0F0"/>
              </a:buClr>
              <a:buFont typeface="Wingdings" panose="05000000000000000000" pitchFamily="2" charset="2"/>
              <a:buChar char="§"/>
            </a:pPr>
            <a:r>
              <a:rPr lang="es-MX" dirty="0">
                <a:latin typeface="Arial Nova" panose="020B0504020202020204"/>
              </a:rPr>
              <a:t>Verificación de controles y gestión con relación a los recursos de las líneas.  </a:t>
            </a:r>
          </a:p>
          <a:p>
            <a:endParaRPr lang="es-MX" dirty="0">
              <a:latin typeface="Arial Nova" panose="020B0504020202020204"/>
            </a:endParaRPr>
          </a:p>
        </p:txBody>
      </p:sp>
      <p:sp>
        <p:nvSpPr>
          <p:cNvPr id="10" name="CuadroTexto 9"/>
          <p:cNvSpPr txBox="1"/>
          <p:nvPr/>
        </p:nvSpPr>
        <p:spPr>
          <a:xfrm>
            <a:off x="6179976" y="1666201"/>
            <a:ext cx="5449077" cy="4585871"/>
          </a:xfrm>
          <a:prstGeom prst="rect">
            <a:avLst/>
          </a:prstGeom>
          <a:noFill/>
        </p:spPr>
        <p:txBody>
          <a:bodyPr wrap="square" rtlCol="0">
            <a:spAutoFit/>
          </a:bodyPr>
          <a:lstStyle/>
          <a:p>
            <a:endParaRPr lang="es-MX" b="1" dirty="0">
              <a:latin typeface="Arial Nova" panose="020B0504020202020204"/>
            </a:endParaRPr>
          </a:p>
          <a:p>
            <a:pPr algn="ctr"/>
            <a:r>
              <a:rPr lang="es-MX" sz="2000" b="1" dirty="0">
                <a:solidFill>
                  <a:schemeClr val="tx1">
                    <a:lumMod val="50000"/>
                    <a:lumOff val="50000"/>
                  </a:schemeClr>
                </a:solidFill>
                <a:latin typeface="Arial Nova" panose="020B0504020202020204"/>
              </a:rPr>
              <a:t>Cumplimiento a reglamentación de las línea por parte de los intermediarios</a:t>
            </a:r>
          </a:p>
          <a:p>
            <a:endParaRPr lang="es-MX" b="1" dirty="0">
              <a:latin typeface="Arial Nova" panose="020B0504020202020204"/>
            </a:endParaRPr>
          </a:p>
          <a:p>
            <a:pPr marL="285750" indent="-285750" algn="just">
              <a:buClr>
                <a:schemeClr val="tx1">
                  <a:lumMod val="50000"/>
                  <a:lumOff val="50000"/>
                </a:schemeClr>
              </a:buClr>
              <a:buFont typeface="Wingdings" panose="05000000000000000000" pitchFamily="2" charset="2"/>
              <a:buChar char="§"/>
            </a:pPr>
            <a:r>
              <a:rPr lang="es-MX" dirty="0">
                <a:latin typeface="Arial Nova" panose="020B0504020202020204"/>
              </a:rPr>
              <a:t>Validación de ajustes en procesos de originación y criterios de gestión de riesgos en el otorgamiento de crédito a través de estas líneas.</a:t>
            </a:r>
          </a:p>
          <a:p>
            <a:pPr marL="285750" indent="-285750" algn="just">
              <a:buClr>
                <a:schemeClr val="tx1">
                  <a:lumMod val="50000"/>
                  <a:lumOff val="50000"/>
                </a:schemeClr>
              </a:buClr>
              <a:buFont typeface="Wingdings" panose="05000000000000000000" pitchFamily="2" charset="2"/>
              <a:buChar char="§"/>
            </a:pPr>
            <a:endParaRPr lang="es-MX" dirty="0">
              <a:latin typeface="Arial Nova" panose="020B0504020202020204"/>
            </a:endParaRPr>
          </a:p>
          <a:p>
            <a:pPr marL="285750" indent="-285750" algn="just">
              <a:buClr>
                <a:schemeClr val="tx1">
                  <a:lumMod val="50000"/>
                  <a:lumOff val="50000"/>
                </a:schemeClr>
              </a:buClr>
              <a:buFont typeface="Wingdings" panose="05000000000000000000" pitchFamily="2" charset="2"/>
              <a:buChar char="§"/>
            </a:pPr>
            <a:r>
              <a:rPr lang="es-MX" dirty="0">
                <a:latin typeface="Arial Nova" panose="020B0504020202020204"/>
              </a:rPr>
              <a:t>Comunicación y seguimiento permanente para identificar posibles cuellos de botella (operativos, de gestión de riesgos, de implementación u otros) y buscar soluciones para agilizar la irrigación de estos créditos, en el marco de apetito de riesgos de cada intermediario.</a:t>
            </a:r>
          </a:p>
          <a:p>
            <a:pPr marL="285750" indent="-285750">
              <a:buFontTx/>
              <a:buChar char="-"/>
            </a:pPr>
            <a:endParaRPr lang="es-MX" b="1" dirty="0">
              <a:latin typeface="Arial Nova" panose="020B0504020202020204"/>
            </a:endParaRPr>
          </a:p>
          <a:p>
            <a:endParaRPr lang="es-MX" b="1" dirty="0">
              <a:latin typeface="Arial Nova" panose="020B0504020202020204"/>
            </a:endParaRPr>
          </a:p>
        </p:txBody>
      </p:sp>
    </p:spTree>
    <p:extLst>
      <p:ext uri="{BB962C8B-B14F-4D97-AF65-F5344CB8AC3E}">
        <p14:creationId xmlns:p14="http://schemas.microsoft.com/office/powerpoint/2010/main" val="51294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66"/>
          <p:cNvSpPr txBox="1">
            <a:spLocks/>
          </p:cNvSpPr>
          <p:nvPr/>
        </p:nvSpPr>
        <p:spPr>
          <a:xfrm>
            <a:off x="7325927" y="4642837"/>
            <a:ext cx="3157487" cy="130563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ts val="800"/>
              </a:spcBef>
              <a:buClr>
                <a:schemeClr val="dk1"/>
              </a:buClr>
              <a:buSzPts val="1100"/>
            </a:pPr>
            <a:endParaRPr lang="es-ES" sz="1933" dirty="0">
              <a:solidFill>
                <a:srgbClr val="2D4F93"/>
              </a:solidFill>
              <a:latin typeface="Arial" panose="020B0604020202020204" pitchFamily="34" charset="0"/>
              <a:ea typeface="Roboto" panose="02000000000000000000" pitchFamily="2" charset="0"/>
              <a:cs typeface="Arial" panose="020B0604020202020204" pitchFamily="34" charset="0"/>
            </a:endParaRPr>
          </a:p>
        </p:txBody>
      </p:sp>
      <p:sp>
        <p:nvSpPr>
          <p:cNvPr id="3" name="Título 2">
            <a:extLst>
              <a:ext uri="{FF2B5EF4-FFF2-40B4-BE49-F238E27FC236}">
                <a16:creationId xmlns:a16="http://schemas.microsoft.com/office/drawing/2014/main" id="{0F67A665-E455-419E-B56C-9A88F5563D36}"/>
              </a:ext>
            </a:extLst>
          </p:cNvPr>
          <p:cNvSpPr>
            <a:spLocks noGrp="1"/>
          </p:cNvSpPr>
          <p:nvPr>
            <p:ph type="title"/>
          </p:nvPr>
        </p:nvSpPr>
        <p:spPr>
          <a:xfrm>
            <a:off x="244574" y="2146"/>
            <a:ext cx="11902455" cy="1249409"/>
          </a:xfrm>
        </p:spPr>
        <p:txBody>
          <a:bodyPr/>
          <a:lstStyle/>
          <a:p>
            <a:pPr lvl="0">
              <a:defRPr/>
            </a:pPr>
            <a:r>
              <a:rPr lang="es-CO" sz="3000" dirty="0">
                <a:solidFill>
                  <a:srgbClr val="2EB7FF"/>
                </a:solidFill>
              </a:rPr>
              <a:t>Segunda medida</a:t>
            </a:r>
            <a:r>
              <a:rPr lang="es-ES" sz="3000" dirty="0">
                <a:solidFill>
                  <a:srgbClr val="2EB7FF"/>
                </a:solidFill>
              </a:rPr>
              <a:t>:</a:t>
            </a:r>
            <a:r>
              <a:rPr lang="es-ES" sz="3000" dirty="0">
                <a:solidFill>
                  <a:srgbClr val="3366CC"/>
                </a:solidFill>
              </a:rPr>
              <a:t> </a:t>
            </a:r>
            <a:r>
              <a:rPr lang="es-CO" sz="3000" dirty="0">
                <a:solidFill>
                  <a:schemeClr val="tx1">
                    <a:lumMod val="65000"/>
                    <a:lumOff val="35000"/>
                  </a:schemeClr>
                </a:solidFill>
              </a:rPr>
              <a:t>uso intensivo de tecnologías para garantizar la prestación del servicio y la seguridad de funcionarios y consumidores</a:t>
            </a:r>
          </a:p>
        </p:txBody>
      </p:sp>
      <p:sp>
        <p:nvSpPr>
          <p:cNvPr id="17" name="Marcador de número de diapositiva 16"/>
          <p:cNvSpPr>
            <a:spLocks noGrp="1"/>
          </p:cNvSpPr>
          <p:nvPr>
            <p:ph type="sldNum" sz="quarter" idx="4"/>
          </p:nvPr>
        </p:nvSpPr>
        <p:spPr/>
        <p:txBody>
          <a:bodyPr/>
          <a:lstStyle/>
          <a:p>
            <a:fld id="{E98621A4-F840-4FB5-ADAC-B68FE90EA2B3}" type="slidenum">
              <a:rPr lang="es-CO" smtClean="0"/>
              <a:pPr/>
              <a:t>13</a:t>
            </a:fld>
            <a:endParaRPr lang="es-CO" dirty="0"/>
          </a:p>
        </p:txBody>
      </p:sp>
      <p:sp>
        <p:nvSpPr>
          <p:cNvPr id="7" name="1 Marcador de contenido">
            <a:extLst>
              <a:ext uri="{FF2B5EF4-FFF2-40B4-BE49-F238E27FC236}">
                <a16:creationId xmlns:a16="http://schemas.microsoft.com/office/drawing/2014/main" id="{35C3657A-4211-4655-A74A-17CA59B0E5AC}"/>
              </a:ext>
            </a:extLst>
          </p:cNvPr>
          <p:cNvSpPr txBox="1">
            <a:spLocks/>
          </p:cNvSpPr>
          <p:nvPr/>
        </p:nvSpPr>
        <p:spPr>
          <a:xfrm>
            <a:off x="447263" y="1350044"/>
            <a:ext cx="11352414" cy="666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rgbClr val="C00000"/>
              </a:buClr>
              <a:defRPr/>
            </a:pPr>
            <a:r>
              <a:rPr lang="es-CO" sz="2000" dirty="0">
                <a:solidFill>
                  <a:schemeClr val="tx1">
                    <a:lumMod val="75000"/>
                    <a:lumOff val="25000"/>
                  </a:schemeClr>
                </a:solidFill>
                <a:latin typeface="Helvetica" panose="020B0504020202030204" pitchFamily="34" charset="0"/>
              </a:rPr>
              <a:t>Se expide la Circular Externa 008 del </a:t>
            </a:r>
            <a:r>
              <a:rPr lang="es-CO" sz="2000" b="1" dirty="0">
                <a:solidFill>
                  <a:srgbClr val="02168A"/>
                </a:solidFill>
                <a:latin typeface="Helvetica" panose="020B0504020202030204" pitchFamily="34" charset="0"/>
              </a:rPr>
              <a:t>17 de marzo de 2020 </a:t>
            </a:r>
            <a:r>
              <a:rPr lang="es-CO" sz="2000" dirty="0">
                <a:solidFill>
                  <a:schemeClr val="tx1">
                    <a:lumMod val="75000"/>
                    <a:lumOff val="25000"/>
                  </a:schemeClr>
                </a:solidFill>
                <a:latin typeface="Helvetica" panose="020B0504020202030204" pitchFamily="34" charset="0"/>
              </a:rPr>
              <a:t>con el fin de </a:t>
            </a:r>
            <a:r>
              <a:rPr lang="es-ES_tradnl" sz="2000" dirty="0">
                <a:solidFill>
                  <a:schemeClr val="tx1">
                    <a:lumMod val="75000"/>
                    <a:lumOff val="25000"/>
                  </a:schemeClr>
                </a:solidFill>
                <a:latin typeface="Helvetica" panose="020B0504020202030204" pitchFamily="34" charset="0"/>
              </a:rPr>
              <a:t>fortalecer la resiliencia de las entidades vigiladas ante la actual coyuntura para preservar la continuidad en la prestación de los servicios financieros.</a:t>
            </a:r>
            <a:endParaRPr lang="es-CO" sz="2000" dirty="0">
              <a:solidFill>
                <a:schemeClr val="tx1">
                  <a:lumMod val="75000"/>
                  <a:lumOff val="25000"/>
                </a:schemeClr>
              </a:solidFill>
              <a:latin typeface="Helvetica" panose="020B0504020202030204" pitchFamily="34" charset="0"/>
            </a:endParaRPr>
          </a:p>
        </p:txBody>
      </p:sp>
      <p:sp>
        <p:nvSpPr>
          <p:cNvPr id="27" name="1 Marcador de contenido">
            <a:extLst>
              <a:ext uri="{FF2B5EF4-FFF2-40B4-BE49-F238E27FC236}">
                <a16:creationId xmlns:a16="http://schemas.microsoft.com/office/drawing/2014/main" id="{D9B34F46-7431-4E65-98DE-B6D147010A7C}"/>
              </a:ext>
            </a:extLst>
          </p:cNvPr>
          <p:cNvSpPr txBox="1">
            <a:spLocks/>
          </p:cNvSpPr>
          <p:nvPr/>
        </p:nvSpPr>
        <p:spPr>
          <a:xfrm>
            <a:off x="340692" y="3835288"/>
            <a:ext cx="2310502" cy="2287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O" sz="1500" dirty="0">
                <a:solidFill>
                  <a:schemeClr val="tx1">
                    <a:lumMod val="75000"/>
                    <a:lumOff val="25000"/>
                  </a:schemeClr>
                </a:solidFill>
                <a:latin typeface="Arial Nova" panose="020B0504020202020204" pitchFamily="34" charset="0"/>
              </a:rPr>
              <a:t>Las entidades vigiladas deberán</a:t>
            </a:r>
            <a:r>
              <a:rPr lang="es-CO" sz="1500" b="1" dirty="0">
                <a:solidFill>
                  <a:schemeClr val="tx1">
                    <a:lumMod val="75000"/>
                    <a:lumOff val="25000"/>
                  </a:schemeClr>
                </a:solidFill>
                <a:latin typeface="Arial Nova" panose="020B0504020202020204" pitchFamily="34" charset="0"/>
              </a:rPr>
              <a:t> mantener la prestación </a:t>
            </a:r>
            <a:r>
              <a:rPr lang="es-CO" sz="1500" dirty="0">
                <a:solidFill>
                  <a:schemeClr val="tx1">
                    <a:lumMod val="75000"/>
                    <a:lumOff val="25000"/>
                  </a:schemeClr>
                </a:solidFill>
                <a:latin typeface="Arial Nova" panose="020B0504020202020204" pitchFamily="34" charset="0"/>
              </a:rPr>
              <a:t>del servicio en las oficinas, siempre y cuando las condiciones así lo permitan. </a:t>
            </a:r>
          </a:p>
        </p:txBody>
      </p:sp>
      <p:sp>
        <p:nvSpPr>
          <p:cNvPr id="28" name="1 Marcador de contenido">
            <a:extLst>
              <a:ext uri="{FF2B5EF4-FFF2-40B4-BE49-F238E27FC236}">
                <a16:creationId xmlns:a16="http://schemas.microsoft.com/office/drawing/2014/main" id="{884F21CB-ED68-4FDF-A2E4-C3F11E12F0B2}"/>
              </a:ext>
            </a:extLst>
          </p:cNvPr>
          <p:cNvSpPr txBox="1">
            <a:spLocks/>
          </p:cNvSpPr>
          <p:nvPr/>
        </p:nvSpPr>
        <p:spPr>
          <a:xfrm>
            <a:off x="2612232" y="3833475"/>
            <a:ext cx="2344866" cy="258790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O" sz="1500" dirty="0">
                <a:solidFill>
                  <a:schemeClr val="tx1">
                    <a:lumMod val="75000"/>
                    <a:lumOff val="25000"/>
                  </a:schemeClr>
                </a:solidFill>
                <a:latin typeface="Arial Nova" panose="020B0504020202020204" pitchFamily="34" charset="0"/>
              </a:rPr>
              <a:t>Deben </a:t>
            </a:r>
            <a:r>
              <a:rPr lang="es-CO" sz="1500" b="1" dirty="0">
                <a:solidFill>
                  <a:schemeClr val="tx1">
                    <a:lumMod val="75000"/>
                    <a:lumOff val="25000"/>
                  </a:schemeClr>
                </a:solidFill>
                <a:latin typeface="Arial Nova" panose="020B0504020202020204" pitchFamily="34" charset="0"/>
              </a:rPr>
              <a:t>informar </a:t>
            </a:r>
            <a:r>
              <a:rPr lang="es-CO" sz="1500" dirty="0">
                <a:solidFill>
                  <a:schemeClr val="tx1">
                    <a:lumMod val="75000"/>
                    <a:lumOff val="25000"/>
                  </a:schemeClr>
                </a:solidFill>
                <a:latin typeface="Arial Nova" panose="020B0504020202020204" pitchFamily="34" charset="0"/>
              </a:rPr>
              <a:t>al público los canales disponibles para la prestación del servicio </a:t>
            </a:r>
            <a:r>
              <a:rPr lang="es-CO" sz="1500" b="1" dirty="0">
                <a:solidFill>
                  <a:schemeClr val="tx1">
                    <a:lumMod val="75000"/>
                    <a:lumOff val="25000"/>
                  </a:schemeClr>
                </a:solidFill>
                <a:latin typeface="Arial Nova" panose="020B0504020202020204" pitchFamily="34" charset="0"/>
              </a:rPr>
              <a:t>garantizando su continuidad</a:t>
            </a:r>
            <a:r>
              <a:rPr lang="es-CO" sz="1500" dirty="0">
                <a:solidFill>
                  <a:schemeClr val="tx1">
                    <a:lumMod val="75000"/>
                    <a:lumOff val="25000"/>
                  </a:schemeClr>
                </a:solidFill>
                <a:latin typeface="Arial Nova" panose="020B0504020202020204" pitchFamily="34" charset="0"/>
              </a:rPr>
              <a:t>. </a:t>
            </a:r>
          </a:p>
          <a:p>
            <a:r>
              <a:rPr lang="es-CO" sz="1500" dirty="0">
                <a:solidFill>
                  <a:schemeClr val="tx1">
                    <a:lumMod val="75000"/>
                    <a:lumOff val="25000"/>
                  </a:schemeClr>
                </a:solidFill>
                <a:latin typeface="Arial Nova" panose="020B0504020202020204" pitchFamily="34" charset="0"/>
              </a:rPr>
              <a:t>En caso de ser necesario el uso de la red bancaria no propia, las entidades deberán considerar el</a:t>
            </a:r>
            <a:r>
              <a:rPr lang="es-CO" sz="1500" b="1" dirty="0">
                <a:solidFill>
                  <a:schemeClr val="tx1">
                    <a:lumMod val="75000"/>
                    <a:lumOff val="25000"/>
                  </a:schemeClr>
                </a:solidFill>
                <a:latin typeface="Arial Nova" panose="020B0504020202020204" pitchFamily="34" charset="0"/>
              </a:rPr>
              <a:t> no cobro de este servicio </a:t>
            </a:r>
            <a:r>
              <a:rPr lang="es-CO" sz="1500" dirty="0">
                <a:solidFill>
                  <a:schemeClr val="tx1">
                    <a:lumMod val="75000"/>
                    <a:lumOff val="25000"/>
                  </a:schemeClr>
                </a:solidFill>
                <a:latin typeface="Arial Nova" panose="020B0504020202020204" pitchFamily="34" charset="0"/>
              </a:rPr>
              <a:t>a los afectados.</a:t>
            </a:r>
          </a:p>
        </p:txBody>
      </p:sp>
      <p:sp>
        <p:nvSpPr>
          <p:cNvPr id="29" name="1 Marcador de contenido">
            <a:extLst>
              <a:ext uri="{FF2B5EF4-FFF2-40B4-BE49-F238E27FC236}">
                <a16:creationId xmlns:a16="http://schemas.microsoft.com/office/drawing/2014/main" id="{4B1CA18C-91A8-45F4-9D1E-201CF0A6686C}"/>
              </a:ext>
            </a:extLst>
          </p:cNvPr>
          <p:cNvSpPr txBox="1">
            <a:spLocks/>
          </p:cNvSpPr>
          <p:nvPr/>
        </p:nvSpPr>
        <p:spPr>
          <a:xfrm>
            <a:off x="4965452" y="3841022"/>
            <a:ext cx="2336382" cy="13369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ES_tradnl" sz="1500" dirty="0">
                <a:solidFill>
                  <a:schemeClr val="tx1">
                    <a:lumMod val="75000"/>
                    <a:lumOff val="25000"/>
                  </a:schemeClr>
                </a:solidFill>
                <a:latin typeface="Arial Nova" panose="020B0504020202020204" pitchFamily="34" charset="0"/>
              </a:rPr>
              <a:t>Las entidades deben fortalecer la infraestructura tecnológica, </a:t>
            </a:r>
            <a:r>
              <a:rPr lang="es-ES_tradnl" sz="1500" b="1" dirty="0">
                <a:solidFill>
                  <a:schemeClr val="tx1">
                    <a:lumMod val="75000"/>
                    <a:lumOff val="25000"/>
                  </a:schemeClr>
                </a:solidFill>
                <a:latin typeface="Arial Nova" panose="020B0504020202020204" pitchFamily="34" charset="0"/>
              </a:rPr>
              <a:t>controles de ciberseguridad, </a:t>
            </a:r>
            <a:r>
              <a:rPr lang="es-ES_tradnl" sz="1500" dirty="0">
                <a:solidFill>
                  <a:schemeClr val="tx1">
                    <a:lumMod val="75000"/>
                    <a:lumOff val="25000"/>
                  </a:schemeClr>
                </a:solidFill>
                <a:latin typeface="Arial Nova" panose="020B0504020202020204" pitchFamily="34" charset="0"/>
              </a:rPr>
              <a:t>capacidad de monitoreo y los canales digitales de atención a los consumidores financieros.</a:t>
            </a:r>
            <a:endParaRPr lang="es-CO" sz="1500" dirty="0">
              <a:solidFill>
                <a:schemeClr val="tx1">
                  <a:lumMod val="75000"/>
                  <a:lumOff val="25000"/>
                </a:schemeClr>
              </a:solidFill>
              <a:latin typeface="Arial Nova" panose="020B0504020202020204" pitchFamily="34" charset="0"/>
            </a:endParaRPr>
          </a:p>
        </p:txBody>
      </p:sp>
      <p:sp>
        <p:nvSpPr>
          <p:cNvPr id="30" name="1 Marcador de contenido">
            <a:extLst>
              <a:ext uri="{FF2B5EF4-FFF2-40B4-BE49-F238E27FC236}">
                <a16:creationId xmlns:a16="http://schemas.microsoft.com/office/drawing/2014/main" id="{4DEE2041-D48C-42FB-B1E0-B529034AFAC9}"/>
              </a:ext>
            </a:extLst>
          </p:cNvPr>
          <p:cNvSpPr txBox="1">
            <a:spLocks/>
          </p:cNvSpPr>
          <p:nvPr/>
        </p:nvSpPr>
        <p:spPr>
          <a:xfrm>
            <a:off x="7281896" y="3839516"/>
            <a:ext cx="2245898" cy="19808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ES_tradnl" sz="1500" dirty="0">
                <a:solidFill>
                  <a:schemeClr val="tx1">
                    <a:lumMod val="75000"/>
                    <a:lumOff val="25000"/>
                  </a:schemeClr>
                </a:solidFill>
                <a:latin typeface="Arial Nova" panose="020B0504020202020204" pitchFamily="34" charset="0"/>
              </a:rPr>
              <a:t>Se considera </a:t>
            </a:r>
            <a:r>
              <a:rPr lang="es-ES_tradnl" sz="1500" b="1" dirty="0">
                <a:solidFill>
                  <a:schemeClr val="tx1">
                    <a:lumMod val="75000"/>
                    <a:lumOff val="25000"/>
                  </a:schemeClr>
                </a:solidFill>
                <a:latin typeface="Arial Nova" panose="020B0504020202020204" pitchFamily="34" charset="0"/>
              </a:rPr>
              <a:t>práctica abusiva aumentar los costos </a:t>
            </a:r>
            <a:r>
              <a:rPr lang="es-ES_tradnl" sz="1500" dirty="0">
                <a:solidFill>
                  <a:schemeClr val="tx1">
                    <a:lumMod val="75000"/>
                    <a:lumOff val="25000"/>
                  </a:schemeClr>
                </a:solidFill>
                <a:latin typeface="Arial Nova" panose="020B0504020202020204" pitchFamily="34" charset="0"/>
              </a:rPr>
              <a:t>de las transacciones realizadas a través de canales no presenciales durante la coyuntura. </a:t>
            </a:r>
            <a:endParaRPr lang="es-CO" sz="1500" dirty="0">
              <a:solidFill>
                <a:schemeClr val="tx1">
                  <a:lumMod val="75000"/>
                  <a:lumOff val="25000"/>
                </a:schemeClr>
              </a:solidFill>
              <a:latin typeface="Arial Nova" panose="020B0504020202020204" pitchFamily="34" charset="0"/>
            </a:endParaRPr>
          </a:p>
        </p:txBody>
      </p:sp>
      <p:sp>
        <p:nvSpPr>
          <p:cNvPr id="31" name="1 Marcador de contenido">
            <a:extLst>
              <a:ext uri="{FF2B5EF4-FFF2-40B4-BE49-F238E27FC236}">
                <a16:creationId xmlns:a16="http://schemas.microsoft.com/office/drawing/2014/main" id="{11221B6F-5876-49D7-8684-278498FCB3E6}"/>
              </a:ext>
            </a:extLst>
          </p:cNvPr>
          <p:cNvSpPr txBox="1">
            <a:spLocks/>
          </p:cNvSpPr>
          <p:nvPr/>
        </p:nvSpPr>
        <p:spPr>
          <a:xfrm>
            <a:off x="9515605" y="3838009"/>
            <a:ext cx="2314052" cy="198238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buClr>
                <a:srgbClr val="C00000"/>
              </a:buClr>
              <a:defRPr/>
            </a:pPr>
            <a:r>
              <a:rPr lang="es-ES_tradnl" sz="1500" dirty="0">
                <a:solidFill>
                  <a:schemeClr val="tx1">
                    <a:lumMod val="75000"/>
                    <a:lumOff val="25000"/>
                  </a:schemeClr>
                </a:solidFill>
                <a:latin typeface="Arial Nova" panose="020B0504020202020204" pitchFamily="34" charset="0"/>
              </a:rPr>
              <a:t>Las entidades deben evaluar el </a:t>
            </a:r>
            <a:r>
              <a:rPr lang="es-ES_tradnl" sz="1500" b="1" dirty="0">
                <a:solidFill>
                  <a:schemeClr val="tx1">
                    <a:lumMod val="75000"/>
                    <a:lumOff val="25000"/>
                  </a:schemeClr>
                </a:solidFill>
                <a:latin typeface="Arial Nova" panose="020B0504020202020204" pitchFamily="34" charset="0"/>
              </a:rPr>
              <a:t>incremento de los montos transaccionales </a:t>
            </a:r>
            <a:r>
              <a:rPr lang="es-ES_tradnl" sz="1500" dirty="0">
                <a:solidFill>
                  <a:schemeClr val="tx1">
                    <a:lumMod val="75000"/>
                    <a:lumOff val="25000"/>
                  </a:schemeClr>
                </a:solidFill>
                <a:latin typeface="Arial Nova" panose="020B0504020202020204" pitchFamily="34" charset="0"/>
              </a:rPr>
              <a:t>de las operaciones realizadas a través de canales no presenciales conservando los niveles de </a:t>
            </a:r>
            <a:r>
              <a:rPr lang="es-ES_tradnl" sz="1500" b="1" dirty="0">
                <a:solidFill>
                  <a:schemeClr val="tx1">
                    <a:lumMod val="75000"/>
                    <a:lumOff val="25000"/>
                  </a:schemeClr>
                </a:solidFill>
                <a:latin typeface="Arial Nova" panose="020B0504020202020204" pitchFamily="34" charset="0"/>
              </a:rPr>
              <a:t>seguridad.</a:t>
            </a:r>
            <a:endParaRPr lang="es-CO" sz="1500" b="1" dirty="0">
              <a:solidFill>
                <a:schemeClr val="tx1">
                  <a:lumMod val="75000"/>
                  <a:lumOff val="25000"/>
                </a:schemeClr>
              </a:solidFill>
              <a:latin typeface="Arial Nova" panose="020B0504020202020204" pitchFamily="34" charset="0"/>
            </a:endParaRPr>
          </a:p>
        </p:txBody>
      </p:sp>
      <p:grpSp>
        <p:nvGrpSpPr>
          <p:cNvPr id="32" name="Grupo 31">
            <a:extLst>
              <a:ext uri="{FF2B5EF4-FFF2-40B4-BE49-F238E27FC236}">
                <a16:creationId xmlns:a16="http://schemas.microsoft.com/office/drawing/2014/main" id="{88B57D70-7814-45E3-BC57-0FFA62F6BB71}"/>
              </a:ext>
            </a:extLst>
          </p:cNvPr>
          <p:cNvGrpSpPr/>
          <p:nvPr/>
        </p:nvGrpSpPr>
        <p:grpSpPr>
          <a:xfrm>
            <a:off x="1044283" y="2512970"/>
            <a:ext cx="977774" cy="977774"/>
            <a:chOff x="1059273" y="2932690"/>
            <a:chExt cx="977774" cy="977774"/>
          </a:xfrm>
        </p:grpSpPr>
        <p:sp>
          <p:nvSpPr>
            <p:cNvPr id="34" name="Rectángulo 33">
              <a:extLst>
                <a:ext uri="{FF2B5EF4-FFF2-40B4-BE49-F238E27FC236}">
                  <a16:creationId xmlns:a16="http://schemas.microsoft.com/office/drawing/2014/main" id="{DFCAFE44-4A74-4E0D-AFC0-DA67F8965E3D}"/>
                </a:ext>
              </a:extLst>
            </p:cNvPr>
            <p:cNvSpPr/>
            <p:nvPr/>
          </p:nvSpPr>
          <p:spPr>
            <a:xfrm>
              <a:off x="1059273" y="2932690"/>
              <a:ext cx="977774" cy="977774"/>
            </a:xfrm>
            <a:prstGeom prst="rect">
              <a:avLst/>
            </a:prstGeom>
            <a:solidFill>
              <a:srgbClr val="046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6" name="Gráfico 35" descr="Ciudad">
              <a:extLst>
                <a:ext uri="{FF2B5EF4-FFF2-40B4-BE49-F238E27FC236}">
                  <a16:creationId xmlns:a16="http://schemas.microsoft.com/office/drawing/2014/main" id="{68EE6059-8FEC-4CC5-939E-D45D304DCE5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87594" y="3098738"/>
              <a:ext cx="709052" cy="709052"/>
            </a:xfrm>
            <a:prstGeom prst="rect">
              <a:avLst/>
            </a:prstGeom>
          </p:spPr>
        </p:pic>
      </p:grpSp>
      <p:grpSp>
        <p:nvGrpSpPr>
          <p:cNvPr id="38" name="Grupo 37">
            <a:extLst>
              <a:ext uri="{FF2B5EF4-FFF2-40B4-BE49-F238E27FC236}">
                <a16:creationId xmlns:a16="http://schemas.microsoft.com/office/drawing/2014/main" id="{25A38BF7-5DE0-4AEB-8B6F-469049741EDE}"/>
              </a:ext>
            </a:extLst>
          </p:cNvPr>
          <p:cNvGrpSpPr/>
          <p:nvPr/>
        </p:nvGrpSpPr>
        <p:grpSpPr>
          <a:xfrm>
            <a:off x="3269916" y="2512970"/>
            <a:ext cx="977774" cy="977774"/>
            <a:chOff x="3284906" y="2932690"/>
            <a:chExt cx="977774" cy="977774"/>
          </a:xfrm>
        </p:grpSpPr>
        <p:sp>
          <p:nvSpPr>
            <p:cNvPr id="40" name="Rectángulo 39">
              <a:extLst>
                <a:ext uri="{FF2B5EF4-FFF2-40B4-BE49-F238E27FC236}">
                  <a16:creationId xmlns:a16="http://schemas.microsoft.com/office/drawing/2014/main" id="{DA0C9E4E-EFD5-49FD-BF6D-55C2EF7278AC}"/>
                </a:ext>
              </a:extLst>
            </p:cNvPr>
            <p:cNvSpPr/>
            <p:nvPr/>
          </p:nvSpPr>
          <p:spPr>
            <a:xfrm>
              <a:off x="3284906" y="2932690"/>
              <a:ext cx="977774" cy="977774"/>
            </a:xfrm>
            <a:prstGeom prst="rect">
              <a:avLst/>
            </a:prstGeom>
            <a:solidFill>
              <a:srgbClr val="E35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1" name="Gráfico 40" descr="Chateo">
              <a:extLst>
                <a:ext uri="{FF2B5EF4-FFF2-40B4-BE49-F238E27FC236}">
                  <a16:creationId xmlns:a16="http://schemas.microsoft.com/office/drawing/2014/main" id="{93AF4BA6-AD77-4652-9440-4B8D24CE58C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7651" y="3060879"/>
              <a:ext cx="709052" cy="709052"/>
            </a:xfrm>
            <a:prstGeom prst="rect">
              <a:avLst/>
            </a:prstGeom>
          </p:spPr>
        </p:pic>
      </p:grpSp>
      <p:grpSp>
        <p:nvGrpSpPr>
          <p:cNvPr id="42" name="Grupo 41">
            <a:extLst>
              <a:ext uri="{FF2B5EF4-FFF2-40B4-BE49-F238E27FC236}">
                <a16:creationId xmlns:a16="http://schemas.microsoft.com/office/drawing/2014/main" id="{1CB36F94-94AF-4914-BDC3-50B883737686}"/>
              </a:ext>
            </a:extLst>
          </p:cNvPr>
          <p:cNvGrpSpPr/>
          <p:nvPr/>
        </p:nvGrpSpPr>
        <p:grpSpPr>
          <a:xfrm>
            <a:off x="5592123" y="2512970"/>
            <a:ext cx="977774" cy="977774"/>
            <a:chOff x="5607113" y="2932690"/>
            <a:chExt cx="977774" cy="977774"/>
          </a:xfrm>
        </p:grpSpPr>
        <p:sp>
          <p:nvSpPr>
            <p:cNvPr id="43" name="Rectángulo 42">
              <a:extLst>
                <a:ext uri="{FF2B5EF4-FFF2-40B4-BE49-F238E27FC236}">
                  <a16:creationId xmlns:a16="http://schemas.microsoft.com/office/drawing/2014/main" id="{D3C602A8-7DC8-4079-80D0-1A39965F647E}"/>
                </a:ext>
              </a:extLst>
            </p:cNvPr>
            <p:cNvSpPr/>
            <p:nvPr/>
          </p:nvSpPr>
          <p:spPr>
            <a:xfrm>
              <a:off x="5607113" y="2932690"/>
              <a:ext cx="977774" cy="977774"/>
            </a:xfrm>
            <a:prstGeom prst="rect">
              <a:avLst/>
            </a:prstGeom>
            <a:solidFill>
              <a:srgbClr val="B71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4" name="Gráfico 43" descr="Bloquear">
              <a:extLst>
                <a:ext uri="{FF2B5EF4-FFF2-40B4-BE49-F238E27FC236}">
                  <a16:creationId xmlns:a16="http://schemas.microsoft.com/office/drawing/2014/main" id="{55F8B734-4DCD-4640-A237-9DF4A1F40AA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741474" y="3067051"/>
              <a:ext cx="709052" cy="709052"/>
            </a:xfrm>
            <a:prstGeom prst="rect">
              <a:avLst/>
            </a:prstGeom>
          </p:spPr>
        </p:pic>
      </p:grpSp>
      <p:grpSp>
        <p:nvGrpSpPr>
          <p:cNvPr id="45" name="Grupo 44">
            <a:extLst>
              <a:ext uri="{FF2B5EF4-FFF2-40B4-BE49-F238E27FC236}">
                <a16:creationId xmlns:a16="http://schemas.microsoft.com/office/drawing/2014/main" id="{F61B92C7-74CD-4373-AB11-90F3D72CAA07}"/>
              </a:ext>
            </a:extLst>
          </p:cNvPr>
          <p:cNvGrpSpPr/>
          <p:nvPr/>
        </p:nvGrpSpPr>
        <p:grpSpPr>
          <a:xfrm>
            <a:off x="7869061" y="2512970"/>
            <a:ext cx="977774" cy="977774"/>
            <a:chOff x="7884051" y="2932690"/>
            <a:chExt cx="977774" cy="977774"/>
          </a:xfrm>
        </p:grpSpPr>
        <p:sp>
          <p:nvSpPr>
            <p:cNvPr id="46" name="Rectángulo 45">
              <a:extLst>
                <a:ext uri="{FF2B5EF4-FFF2-40B4-BE49-F238E27FC236}">
                  <a16:creationId xmlns:a16="http://schemas.microsoft.com/office/drawing/2014/main" id="{C8C216EC-4028-4E7F-93B1-B60D4361C838}"/>
                </a:ext>
              </a:extLst>
            </p:cNvPr>
            <p:cNvSpPr/>
            <p:nvPr/>
          </p:nvSpPr>
          <p:spPr>
            <a:xfrm>
              <a:off x="7884051" y="2932690"/>
              <a:ext cx="977774" cy="977774"/>
            </a:xfrm>
            <a:prstGeom prst="rect">
              <a:avLst/>
            </a:prstGeom>
            <a:solidFill>
              <a:srgbClr val="720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7" name="Gráfico 46" descr="Objetivo">
              <a:extLst>
                <a:ext uri="{FF2B5EF4-FFF2-40B4-BE49-F238E27FC236}">
                  <a16:creationId xmlns:a16="http://schemas.microsoft.com/office/drawing/2014/main" id="{16A937B1-32F4-44DB-964C-198B36752A6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016705" y="3061401"/>
              <a:ext cx="709052" cy="709052"/>
            </a:xfrm>
            <a:prstGeom prst="rect">
              <a:avLst/>
            </a:prstGeom>
          </p:spPr>
        </p:pic>
      </p:grpSp>
      <p:grpSp>
        <p:nvGrpSpPr>
          <p:cNvPr id="48" name="Grupo 47">
            <a:extLst>
              <a:ext uri="{FF2B5EF4-FFF2-40B4-BE49-F238E27FC236}">
                <a16:creationId xmlns:a16="http://schemas.microsoft.com/office/drawing/2014/main" id="{D2C5E8E1-E184-4634-94DD-64509EBA47BE}"/>
              </a:ext>
            </a:extLst>
          </p:cNvPr>
          <p:cNvGrpSpPr/>
          <p:nvPr/>
        </p:nvGrpSpPr>
        <p:grpSpPr>
          <a:xfrm>
            <a:off x="10114316" y="2512970"/>
            <a:ext cx="977774" cy="977774"/>
            <a:chOff x="10129306" y="2932690"/>
            <a:chExt cx="977774" cy="977774"/>
          </a:xfrm>
        </p:grpSpPr>
        <p:sp>
          <p:nvSpPr>
            <p:cNvPr id="49" name="Rectángulo 48">
              <a:extLst>
                <a:ext uri="{FF2B5EF4-FFF2-40B4-BE49-F238E27FC236}">
                  <a16:creationId xmlns:a16="http://schemas.microsoft.com/office/drawing/2014/main" id="{73214C76-9C01-4211-9C73-C50FB070C925}"/>
                </a:ext>
              </a:extLst>
            </p:cNvPr>
            <p:cNvSpPr/>
            <p:nvPr/>
          </p:nvSpPr>
          <p:spPr>
            <a:xfrm>
              <a:off x="10129306" y="2932690"/>
              <a:ext cx="977774" cy="977774"/>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0" name="Gráfico 49" descr="Lupa">
              <a:extLst>
                <a:ext uri="{FF2B5EF4-FFF2-40B4-BE49-F238E27FC236}">
                  <a16:creationId xmlns:a16="http://schemas.microsoft.com/office/drawing/2014/main" id="{6B5FBE31-EB0C-4551-81B8-3E870A8C147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0279035" y="3067051"/>
              <a:ext cx="709052" cy="709052"/>
            </a:xfrm>
            <a:prstGeom prst="rect">
              <a:avLst/>
            </a:prstGeom>
          </p:spPr>
        </p:pic>
      </p:grpSp>
    </p:spTree>
    <p:extLst>
      <p:ext uri="{BB962C8B-B14F-4D97-AF65-F5344CB8AC3E}">
        <p14:creationId xmlns:p14="http://schemas.microsoft.com/office/powerpoint/2010/main" val="54277262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66"/>
          <p:cNvSpPr txBox="1">
            <a:spLocks/>
          </p:cNvSpPr>
          <p:nvPr/>
        </p:nvSpPr>
        <p:spPr>
          <a:xfrm>
            <a:off x="7325927" y="4642837"/>
            <a:ext cx="3157487" cy="130563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ts val="800"/>
              </a:spcBef>
              <a:buClr>
                <a:schemeClr val="dk1"/>
              </a:buClr>
              <a:buSzPts val="1100"/>
            </a:pPr>
            <a:endParaRPr lang="es-ES" sz="1933" dirty="0">
              <a:solidFill>
                <a:srgbClr val="2D4F93"/>
              </a:solidFill>
              <a:latin typeface="Arial" panose="020B0604020202020204" pitchFamily="34" charset="0"/>
              <a:ea typeface="Roboto" panose="02000000000000000000" pitchFamily="2" charset="0"/>
              <a:cs typeface="Arial" panose="020B0604020202020204" pitchFamily="34" charset="0"/>
            </a:endParaRPr>
          </a:p>
        </p:txBody>
      </p:sp>
      <p:sp>
        <p:nvSpPr>
          <p:cNvPr id="3" name="Título 2">
            <a:extLst>
              <a:ext uri="{FF2B5EF4-FFF2-40B4-BE49-F238E27FC236}">
                <a16:creationId xmlns:a16="http://schemas.microsoft.com/office/drawing/2014/main" id="{0F67A665-E455-419E-B56C-9A88F5563D36}"/>
              </a:ext>
            </a:extLst>
          </p:cNvPr>
          <p:cNvSpPr>
            <a:spLocks noGrp="1"/>
          </p:cNvSpPr>
          <p:nvPr>
            <p:ph type="title"/>
          </p:nvPr>
        </p:nvSpPr>
        <p:spPr>
          <a:xfrm>
            <a:off x="244574" y="2146"/>
            <a:ext cx="11902455" cy="1249409"/>
          </a:xfrm>
        </p:spPr>
        <p:txBody>
          <a:bodyPr/>
          <a:lstStyle/>
          <a:p>
            <a:pPr lvl="0">
              <a:defRPr/>
            </a:pPr>
            <a:r>
              <a:rPr lang="es-CO" sz="3000" dirty="0">
                <a:solidFill>
                  <a:srgbClr val="2EB7FF"/>
                </a:solidFill>
              </a:rPr>
              <a:t>Segunda medida</a:t>
            </a:r>
            <a:r>
              <a:rPr lang="es-ES" sz="3000" dirty="0">
                <a:solidFill>
                  <a:srgbClr val="2EB7FF"/>
                </a:solidFill>
              </a:rPr>
              <a:t>:</a:t>
            </a:r>
            <a:r>
              <a:rPr lang="es-ES" sz="3000" dirty="0">
                <a:solidFill>
                  <a:srgbClr val="3366CC"/>
                </a:solidFill>
              </a:rPr>
              <a:t> </a:t>
            </a:r>
            <a:r>
              <a:rPr lang="es-CO" sz="3000" dirty="0">
                <a:solidFill>
                  <a:schemeClr val="tx1">
                    <a:lumMod val="65000"/>
                    <a:lumOff val="35000"/>
                  </a:schemeClr>
                </a:solidFill>
              </a:rPr>
              <a:t>uso intensivo de tecnologías para garantizar la prestación del servicio y la seguridad de funcionarios y consumidores</a:t>
            </a:r>
          </a:p>
        </p:txBody>
      </p:sp>
      <p:sp>
        <p:nvSpPr>
          <p:cNvPr id="17" name="Marcador de número de diapositiva 16"/>
          <p:cNvSpPr>
            <a:spLocks noGrp="1"/>
          </p:cNvSpPr>
          <p:nvPr>
            <p:ph type="sldNum" sz="quarter" idx="4"/>
          </p:nvPr>
        </p:nvSpPr>
        <p:spPr/>
        <p:txBody>
          <a:bodyPr/>
          <a:lstStyle/>
          <a:p>
            <a:fld id="{E98621A4-F840-4FB5-ADAC-B68FE90EA2B3}" type="slidenum">
              <a:rPr lang="es-CO" smtClean="0"/>
              <a:pPr/>
              <a:t>14</a:t>
            </a:fld>
            <a:endParaRPr lang="es-CO" dirty="0"/>
          </a:p>
        </p:txBody>
      </p:sp>
      <p:sp>
        <p:nvSpPr>
          <p:cNvPr id="7" name="1 Marcador de contenido">
            <a:extLst>
              <a:ext uri="{FF2B5EF4-FFF2-40B4-BE49-F238E27FC236}">
                <a16:creationId xmlns:a16="http://schemas.microsoft.com/office/drawing/2014/main" id="{35C3657A-4211-4655-A74A-17CA59B0E5AC}"/>
              </a:ext>
            </a:extLst>
          </p:cNvPr>
          <p:cNvSpPr txBox="1">
            <a:spLocks/>
          </p:cNvSpPr>
          <p:nvPr/>
        </p:nvSpPr>
        <p:spPr>
          <a:xfrm>
            <a:off x="447263" y="1335054"/>
            <a:ext cx="11149187" cy="666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rgbClr val="C00000"/>
              </a:buClr>
              <a:defRPr/>
            </a:pPr>
            <a:r>
              <a:rPr lang="es-CO" sz="2000" dirty="0">
                <a:solidFill>
                  <a:schemeClr val="tx1">
                    <a:lumMod val="75000"/>
                    <a:lumOff val="25000"/>
                  </a:schemeClr>
                </a:solidFill>
                <a:latin typeface="Helvetica" panose="020B0504020202030204" pitchFamily="34" charset="0"/>
              </a:rPr>
              <a:t>Se expide la Circular Externa 008 del </a:t>
            </a:r>
            <a:r>
              <a:rPr lang="es-CO" sz="2000" b="1" dirty="0">
                <a:solidFill>
                  <a:srgbClr val="02168A"/>
                </a:solidFill>
                <a:latin typeface="Helvetica" panose="020B0504020202030204" pitchFamily="34" charset="0"/>
              </a:rPr>
              <a:t>17 de marzo de 2020 </a:t>
            </a:r>
            <a:r>
              <a:rPr lang="es-CO" sz="2000" dirty="0">
                <a:solidFill>
                  <a:schemeClr val="tx1">
                    <a:lumMod val="75000"/>
                    <a:lumOff val="25000"/>
                  </a:schemeClr>
                </a:solidFill>
                <a:latin typeface="Helvetica" panose="020B0504020202030204" pitchFamily="34" charset="0"/>
              </a:rPr>
              <a:t>con el fin de </a:t>
            </a:r>
            <a:r>
              <a:rPr lang="es-ES_tradnl" sz="2000" dirty="0">
                <a:solidFill>
                  <a:schemeClr val="tx1">
                    <a:lumMod val="75000"/>
                    <a:lumOff val="25000"/>
                  </a:schemeClr>
                </a:solidFill>
                <a:latin typeface="Helvetica" panose="020B0504020202030204" pitchFamily="34" charset="0"/>
              </a:rPr>
              <a:t>fortalecer la resiliencia de las entidades vigiladas ante la actual coyuntura para preservar la continuidad de la prestación de los servicios financieros.</a:t>
            </a:r>
            <a:endParaRPr lang="es-CO" sz="2000" dirty="0">
              <a:solidFill>
                <a:schemeClr val="tx1">
                  <a:lumMod val="75000"/>
                  <a:lumOff val="25000"/>
                </a:schemeClr>
              </a:solidFill>
              <a:latin typeface="Helvetica" panose="020B0504020202030204" pitchFamily="34" charset="0"/>
            </a:endParaRPr>
          </a:p>
        </p:txBody>
      </p:sp>
      <p:sp>
        <p:nvSpPr>
          <p:cNvPr id="27" name="1 Marcador de contenido">
            <a:extLst>
              <a:ext uri="{FF2B5EF4-FFF2-40B4-BE49-F238E27FC236}">
                <a16:creationId xmlns:a16="http://schemas.microsoft.com/office/drawing/2014/main" id="{D9B34F46-7431-4E65-98DE-B6D147010A7C}"/>
              </a:ext>
            </a:extLst>
          </p:cNvPr>
          <p:cNvSpPr txBox="1">
            <a:spLocks/>
          </p:cNvSpPr>
          <p:nvPr/>
        </p:nvSpPr>
        <p:spPr>
          <a:xfrm>
            <a:off x="524605" y="3745348"/>
            <a:ext cx="2092576" cy="2287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500" dirty="0">
                <a:solidFill>
                  <a:schemeClr val="tx1">
                    <a:lumMod val="75000"/>
                    <a:lumOff val="25000"/>
                  </a:schemeClr>
                </a:solidFill>
                <a:latin typeface="Arial Nova" panose="020B0504020202020204" pitchFamily="34" charset="0"/>
              </a:rPr>
              <a:t>Las entidades deben conformar un comité </a:t>
            </a:r>
            <a:r>
              <a:rPr lang="es-ES_tradnl" sz="1500" b="1" dirty="0">
                <a:solidFill>
                  <a:schemeClr val="tx1">
                    <a:lumMod val="75000"/>
                    <a:lumOff val="25000"/>
                  </a:schemeClr>
                </a:solidFill>
                <a:latin typeface="Arial Nova" panose="020B0504020202020204" pitchFamily="34" charset="0"/>
              </a:rPr>
              <a:t>de atención de emergencias </a:t>
            </a:r>
            <a:r>
              <a:rPr lang="es-ES_tradnl" sz="1500" dirty="0">
                <a:solidFill>
                  <a:schemeClr val="tx1">
                    <a:lumMod val="75000"/>
                    <a:lumOff val="25000"/>
                  </a:schemeClr>
                </a:solidFill>
                <a:latin typeface="Arial Nova" panose="020B0504020202020204" pitchFamily="34" charset="0"/>
              </a:rPr>
              <a:t>y definir </a:t>
            </a:r>
            <a:r>
              <a:rPr lang="es-ES_tradnl" sz="1500" b="1" dirty="0">
                <a:solidFill>
                  <a:schemeClr val="tx1">
                    <a:lumMod val="75000"/>
                    <a:lumOff val="25000"/>
                  </a:schemeClr>
                </a:solidFill>
                <a:latin typeface="Arial Nova" panose="020B0504020202020204" pitchFamily="34" charset="0"/>
              </a:rPr>
              <a:t>planes de acción </a:t>
            </a:r>
            <a:r>
              <a:rPr lang="es-ES_tradnl" sz="1500" dirty="0">
                <a:solidFill>
                  <a:schemeClr val="tx1">
                    <a:lumMod val="75000"/>
                    <a:lumOff val="25000"/>
                  </a:schemeClr>
                </a:solidFill>
                <a:latin typeface="Arial Nova" panose="020B0504020202020204" pitchFamily="34" charset="0"/>
              </a:rPr>
              <a:t>en la coyuntura frente a la prestación del servicio.</a:t>
            </a:r>
            <a:endParaRPr lang="es-CO" sz="1500" dirty="0">
              <a:solidFill>
                <a:schemeClr val="tx1">
                  <a:lumMod val="75000"/>
                  <a:lumOff val="25000"/>
                </a:schemeClr>
              </a:solidFill>
              <a:latin typeface="Arial Nova" panose="020B0504020202020204" pitchFamily="34" charset="0"/>
            </a:endParaRPr>
          </a:p>
        </p:txBody>
      </p:sp>
      <p:sp>
        <p:nvSpPr>
          <p:cNvPr id="28" name="1 Marcador de contenido">
            <a:extLst>
              <a:ext uri="{FF2B5EF4-FFF2-40B4-BE49-F238E27FC236}">
                <a16:creationId xmlns:a16="http://schemas.microsoft.com/office/drawing/2014/main" id="{884F21CB-ED68-4FDF-A2E4-C3F11E12F0B2}"/>
              </a:ext>
            </a:extLst>
          </p:cNvPr>
          <p:cNvSpPr txBox="1">
            <a:spLocks/>
          </p:cNvSpPr>
          <p:nvPr/>
        </p:nvSpPr>
        <p:spPr>
          <a:xfrm>
            <a:off x="2688870" y="3743535"/>
            <a:ext cx="2191590" cy="25879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500" dirty="0">
                <a:solidFill>
                  <a:schemeClr val="tx1">
                    <a:lumMod val="75000"/>
                    <a:lumOff val="25000"/>
                  </a:schemeClr>
                </a:solidFill>
                <a:latin typeface="Arial Nova" panose="020B0504020202020204" pitchFamily="34" charset="0"/>
              </a:rPr>
              <a:t>De igual forma, la entidad vigilada deberá fortalecer la estrategia de trabajo en casa o </a:t>
            </a:r>
            <a:r>
              <a:rPr lang="es-ES_tradnl" sz="1500" b="1" dirty="0">
                <a:solidFill>
                  <a:schemeClr val="tx1">
                    <a:lumMod val="75000"/>
                    <a:lumOff val="25000"/>
                  </a:schemeClr>
                </a:solidFill>
                <a:latin typeface="Arial Nova" panose="020B0504020202020204" pitchFamily="34" charset="0"/>
              </a:rPr>
              <a:t>trabajo remoto a gran escala</a:t>
            </a:r>
            <a:r>
              <a:rPr lang="es-ES_tradnl" sz="1500" dirty="0">
                <a:solidFill>
                  <a:schemeClr val="tx1">
                    <a:lumMod val="75000"/>
                    <a:lumOff val="25000"/>
                  </a:schemeClr>
                </a:solidFill>
                <a:latin typeface="Arial Nova" panose="020B0504020202020204" pitchFamily="34" charset="0"/>
              </a:rPr>
              <a:t>, garantizando la continuidad del servicio y la seguridad de la información.</a:t>
            </a:r>
            <a:endParaRPr lang="es-CO" sz="1500" dirty="0">
              <a:solidFill>
                <a:schemeClr val="tx1">
                  <a:lumMod val="75000"/>
                  <a:lumOff val="25000"/>
                </a:schemeClr>
              </a:solidFill>
              <a:latin typeface="Arial Nova" panose="020B0504020202020204" pitchFamily="34" charset="0"/>
            </a:endParaRPr>
          </a:p>
        </p:txBody>
      </p:sp>
      <p:sp>
        <p:nvSpPr>
          <p:cNvPr id="29" name="1 Marcador de contenido">
            <a:extLst>
              <a:ext uri="{FF2B5EF4-FFF2-40B4-BE49-F238E27FC236}">
                <a16:creationId xmlns:a16="http://schemas.microsoft.com/office/drawing/2014/main" id="{4B1CA18C-91A8-45F4-9D1E-201CF0A6686C}"/>
              </a:ext>
            </a:extLst>
          </p:cNvPr>
          <p:cNvSpPr txBox="1">
            <a:spLocks/>
          </p:cNvSpPr>
          <p:nvPr/>
        </p:nvSpPr>
        <p:spPr>
          <a:xfrm>
            <a:off x="5048187" y="3751082"/>
            <a:ext cx="2050992" cy="13369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ES_tradnl" sz="1500" dirty="0">
                <a:solidFill>
                  <a:schemeClr val="tx1">
                    <a:lumMod val="75000"/>
                    <a:lumOff val="25000"/>
                  </a:schemeClr>
                </a:solidFill>
                <a:latin typeface="Arial Nova" panose="020B0504020202020204" pitchFamily="34" charset="0"/>
              </a:rPr>
              <a:t>Las entidades deben adoptar las medidas necesarias para </a:t>
            </a:r>
            <a:r>
              <a:rPr lang="es-ES_tradnl" sz="1500" b="1" dirty="0">
                <a:solidFill>
                  <a:schemeClr val="tx1">
                    <a:lumMod val="75000"/>
                    <a:lumOff val="25000"/>
                  </a:schemeClr>
                </a:solidFill>
                <a:latin typeface="Arial Nova" panose="020B0504020202020204" pitchFamily="34" charset="0"/>
              </a:rPr>
              <a:t>reducir el tiempo de permanencia </a:t>
            </a:r>
            <a:r>
              <a:rPr lang="es-ES_tradnl" sz="1500" dirty="0">
                <a:solidFill>
                  <a:schemeClr val="tx1">
                    <a:lumMod val="75000"/>
                    <a:lumOff val="25000"/>
                  </a:schemeClr>
                </a:solidFill>
                <a:latin typeface="Arial Nova" panose="020B0504020202020204" pitchFamily="34" charset="0"/>
              </a:rPr>
              <a:t>de los consumidores financieros en las oficinas.</a:t>
            </a:r>
            <a:endParaRPr lang="es-CO" sz="1500" dirty="0">
              <a:solidFill>
                <a:schemeClr val="tx1">
                  <a:lumMod val="75000"/>
                  <a:lumOff val="25000"/>
                </a:schemeClr>
              </a:solidFill>
              <a:latin typeface="Arial Nova" panose="020B0504020202020204" pitchFamily="34" charset="0"/>
            </a:endParaRPr>
          </a:p>
        </p:txBody>
      </p:sp>
      <p:sp>
        <p:nvSpPr>
          <p:cNvPr id="30" name="1 Marcador de contenido">
            <a:extLst>
              <a:ext uri="{FF2B5EF4-FFF2-40B4-BE49-F238E27FC236}">
                <a16:creationId xmlns:a16="http://schemas.microsoft.com/office/drawing/2014/main" id="{4DEE2041-D48C-42FB-B1E0-B529034AFAC9}"/>
              </a:ext>
            </a:extLst>
          </p:cNvPr>
          <p:cNvSpPr txBox="1">
            <a:spLocks/>
          </p:cNvSpPr>
          <p:nvPr/>
        </p:nvSpPr>
        <p:spPr>
          <a:xfrm>
            <a:off x="7488991" y="3749576"/>
            <a:ext cx="1801728" cy="19808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ES_tradnl" sz="1500" dirty="0">
                <a:solidFill>
                  <a:schemeClr val="tx1">
                    <a:lumMod val="75000"/>
                    <a:lumOff val="25000"/>
                  </a:schemeClr>
                </a:solidFill>
                <a:latin typeface="Arial Nova" panose="020B0504020202020204" pitchFamily="34" charset="0"/>
              </a:rPr>
              <a:t>Deben además establecer mecanismos para </a:t>
            </a:r>
            <a:r>
              <a:rPr lang="es-ES_tradnl" sz="1500" b="1" dirty="0">
                <a:solidFill>
                  <a:schemeClr val="tx1">
                    <a:lumMod val="75000"/>
                    <a:lumOff val="25000"/>
                  </a:schemeClr>
                </a:solidFill>
                <a:latin typeface="Arial Nova" panose="020B0504020202020204" pitchFamily="34" charset="0"/>
              </a:rPr>
              <a:t>evitar aglomeraciones </a:t>
            </a:r>
            <a:r>
              <a:rPr lang="es-ES_tradnl" sz="1500" dirty="0">
                <a:solidFill>
                  <a:schemeClr val="tx1">
                    <a:lumMod val="75000"/>
                    <a:lumOff val="25000"/>
                  </a:schemeClr>
                </a:solidFill>
                <a:latin typeface="Arial Nova" panose="020B0504020202020204" pitchFamily="34" charset="0"/>
              </a:rPr>
              <a:t>en los puntos de atención al cliente.</a:t>
            </a:r>
            <a:endParaRPr lang="es-CO" sz="1500" dirty="0">
              <a:solidFill>
                <a:schemeClr val="tx1">
                  <a:lumMod val="75000"/>
                  <a:lumOff val="25000"/>
                </a:schemeClr>
              </a:solidFill>
              <a:latin typeface="Arial Nova" panose="020B0504020202020204" pitchFamily="34" charset="0"/>
            </a:endParaRPr>
          </a:p>
        </p:txBody>
      </p:sp>
      <p:sp>
        <p:nvSpPr>
          <p:cNvPr id="31" name="1 Marcador de contenido">
            <a:extLst>
              <a:ext uri="{FF2B5EF4-FFF2-40B4-BE49-F238E27FC236}">
                <a16:creationId xmlns:a16="http://schemas.microsoft.com/office/drawing/2014/main" id="{11221B6F-5876-49D7-8684-278498FCB3E6}"/>
              </a:ext>
            </a:extLst>
          </p:cNvPr>
          <p:cNvSpPr txBox="1">
            <a:spLocks/>
          </p:cNvSpPr>
          <p:nvPr/>
        </p:nvSpPr>
        <p:spPr>
          <a:xfrm>
            <a:off x="9485625" y="3748069"/>
            <a:ext cx="2314052" cy="24578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buClr>
                <a:srgbClr val="C00000"/>
              </a:buClr>
              <a:defRPr/>
            </a:pPr>
            <a:r>
              <a:rPr lang="es-ES_tradnl" sz="1500" dirty="0">
                <a:solidFill>
                  <a:schemeClr val="tx1">
                    <a:lumMod val="75000"/>
                    <a:lumOff val="25000"/>
                  </a:schemeClr>
                </a:solidFill>
                <a:latin typeface="Arial Nova" panose="020B0504020202020204" pitchFamily="34" charset="0"/>
              </a:rPr>
              <a:t>Las entidades deben </a:t>
            </a:r>
            <a:r>
              <a:rPr lang="es-ES_tradnl" sz="1500" b="1" dirty="0">
                <a:solidFill>
                  <a:schemeClr val="tx1">
                    <a:lumMod val="75000"/>
                    <a:lumOff val="25000"/>
                  </a:schemeClr>
                </a:solidFill>
                <a:latin typeface="Arial Nova" panose="020B0504020202020204" pitchFamily="34" charset="0"/>
              </a:rPr>
              <a:t>informar a sus consumidores </a:t>
            </a:r>
            <a:r>
              <a:rPr lang="es-ES_tradnl" sz="1500" dirty="0">
                <a:solidFill>
                  <a:schemeClr val="tx1">
                    <a:lumMod val="75000"/>
                    <a:lumOff val="25000"/>
                  </a:schemeClr>
                </a:solidFill>
                <a:latin typeface="Arial Nova" panose="020B0504020202020204" pitchFamily="34" charset="0"/>
              </a:rPr>
              <a:t>por los canales de mayor capilaridad, los cambios a las condiciones de la prestación del servicio como cierre de oficinas o </a:t>
            </a:r>
            <a:r>
              <a:rPr lang="es-ES_tradnl" sz="1500" b="1" dirty="0">
                <a:solidFill>
                  <a:schemeClr val="tx1">
                    <a:lumMod val="75000"/>
                    <a:lumOff val="25000"/>
                  </a:schemeClr>
                </a:solidFill>
                <a:latin typeface="Arial Nova" panose="020B0504020202020204" pitchFamily="34" charset="0"/>
              </a:rPr>
              <a:t>cambio de horarios </a:t>
            </a:r>
            <a:r>
              <a:rPr lang="es-ES_tradnl" sz="1500" dirty="0">
                <a:solidFill>
                  <a:schemeClr val="tx1">
                    <a:lumMod val="75000"/>
                    <a:lumOff val="25000"/>
                  </a:schemeClr>
                </a:solidFill>
                <a:latin typeface="Arial Nova" panose="020B0504020202020204" pitchFamily="34" charset="0"/>
              </a:rPr>
              <a:t>en las mismas.</a:t>
            </a:r>
            <a:endParaRPr lang="es-CO" sz="1500" b="1" dirty="0">
              <a:solidFill>
                <a:schemeClr val="tx1">
                  <a:lumMod val="75000"/>
                  <a:lumOff val="25000"/>
                </a:schemeClr>
              </a:solidFill>
              <a:latin typeface="Arial Nova" panose="020B0504020202020204" pitchFamily="34" charset="0"/>
            </a:endParaRPr>
          </a:p>
        </p:txBody>
      </p:sp>
      <p:grpSp>
        <p:nvGrpSpPr>
          <p:cNvPr id="32" name="Grupo 31">
            <a:extLst>
              <a:ext uri="{FF2B5EF4-FFF2-40B4-BE49-F238E27FC236}">
                <a16:creationId xmlns:a16="http://schemas.microsoft.com/office/drawing/2014/main" id="{0DB45235-0065-44FC-B00D-F3734475636C}"/>
              </a:ext>
            </a:extLst>
          </p:cNvPr>
          <p:cNvGrpSpPr/>
          <p:nvPr/>
        </p:nvGrpSpPr>
        <p:grpSpPr>
          <a:xfrm>
            <a:off x="1059273" y="2531378"/>
            <a:ext cx="977774" cy="977774"/>
            <a:chOff x="1059273" y="2756228"/>
            <a:chExt cx="977774" cy="977774"/>
          </a:xfrm>
        </p:grpSpPr>
        <p:sp>
          <p:nvSpPr>
            <p:cNvPr id="34" name="Rectángulo 33">
              <a:extLst>
                <a:ext uri="{FF2B5EF4-FFF2-40B4-BE49-F238E27FC236}">
                  <a16:creationId xmlns:a16="http://schemas.microsoft.com/office/drawing/2014/main" id="{E2C61DB4-0BBD-495D-80C0-53F00662733F}"/>
                </a:ext>
              </a:extLst>
            </p:cNvPr>
            <p:cNvSpPr/>
            <p:nvPr/>
          </p:nvSpPr>
          <p:spPr>
            <a:xfrm>
              <a:off x="1059273" y="2756228"/>
              <a:ext cx="977774" cy="977774"/>
            </a:xfrm>
            <a:prstGeom prst="rect">
              <a:avLst/>
            </a:prstGeom>
            <a:solidFill>
              <a:srgbClr val="2C3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6" name="Gráfico 35" descr="Reunión">
              <a:extLst>
                <a:ext uri="{FF2B5EF4-FFF2-40B4-BE49-F238E27FC236}">
                  <a16:creationId xmlns:a16="http://schemas.microsoft.com/office/drawing/2014/main" id="{5645AE8C-61A8-4B3E-83DD-05C31D75687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87594" y="2922276"/>
              <a:ext cx="709052" cy="709052"/>
            </a:xfrm>
            <a:prstGeom prst="rect">
              <a:avLst/>
            </a:prstGeom>
          </p:spPr>
        </p:pic>
      </p:grpSp>
      <p:grpSp>
        <p:nvGrpSpPr>
          <p:cNvPr id="38" name="Grupo 37">
            <a:extLst>
              <a:ext uri="{FF2B5EF4-FFF2-40B4-BE49-F238E27FC236}">
                <a16:creationId xmlns:a16="http://schemas.microsoft.com/office/drawing/2014/main" id="{4C2DB9C6-2F64-4A61-BB1C-CA1CA55C39D0}"/>
              </a:ext>
            </a:extLst>
          </p:cNvPr>
          <p:cNvGrpSpPr/>
          <p:nvPr/>
        </p:nvGrpSpPr>
        <p:grpSpPr>
          <a:xfrm>
            <a:off x="5607113" y="2531378"/>
            <a:ext cx="977774" cy="977774"/>
            <a:chOff x="5607113" y="2756228"/>
            <a:chExt cx="977774" cy="977774"/>
          </a:xfrm>
        </p:grpSpPr>
        <p:sp>
          <p:nvSpPr>
            <p:cNvPr id="40" name="Rectángulo 39">
              <a:extLst>
                <a:ext uri="{FF2B5EF4-FFF2-40B4-BE49-F238E27FC236}">
                  <a16:creationId xmlns:a16="http://schemas.microsoft.com/office/drawing/2014/main" id="{AFEB2379-5D1F-4FA4-A939-C11DCC5D343C}"/>
                </a:ext>
              </a:extLst>
            </p:cNvPr>
            <p:cNvSpPr/>
            <p:nvPr/>
          </p:nvSpPr>
          <p:spPr>
            <a:xfrm>
              <a:off x="5607113" y="2756228"/>
              <a:ext cx="977774" cy="977774"/>
            </a:xfrm>
            <a:prstGeom prst="rect">
              <a:avLst/>
            </a:prstGeom>
            <a:solidFill>
              <a:srgbClr val="24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1" name="Gráfico 40" descr="Cronómetro">
              <a:extLst>
                <a:ext uri="{FF2B5EF4-FFF2-40B4-BE49-F238E27FC236}">
                  <a16:creationId xmlns:a16="http://schemas.microsoft.com/office/drawing/2014/main" id="{E89E0A0C-B725-42F4-9939-341B6633AD3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741474" y="2890589"/>
              <a:ext cx="709052" cy="709052"/>
            </a:xfrm>
            <a:prstGeom prst="rect">
              <a:avLst/>
            </a:prstGeom>
          </p:spPr>
        </p:pic>
      </p:grpSp>
      <p:grpSp>
        <p:nvGrpSpPr>
          <p:cNvPr id="42" name="Grupo 41">
            <a:extLst>
              <a:ext uri="{FF2B5EF4-FFF2-40B4-BE49-F238E27FC236}">
                <a16:creationId xmlns:a16="http://schemas.microsoft.com/office/drawing/2014/main" id="{8307C132-C706-4C74-9C1C-154FFAF17D22}"/>
              </a:ext>
            </a:extLst>
          </p:cNvPr>
          <p:cNvGrpSpPr/>
          <p:nvPr/>
        </p:nvGrpSpPr>
        <p:grpSpPr>
          <a:xfrm>
            <a:off x="7884051" y="2531378"/>
            <a:ext cx="977774" cy="977774"/>
            <a:chOff x="7884051" y="2756228"/>
            <a:chExt cx="977774" cy="977774"/>
          </a:xfrm>
        </p:grpSpPr>
        <p:sp>
          <p:nvSpPr>
            <p:cNvPr id="43" name="Rectángulo 42">
              <a:extLst>
                <a:ext uri="{FF2B5EF4-FFF2-40B4-BE49-F238E27FC236}">
                  <a16:creationId xmlns:a16="http://schemas.microsoft.com/office/drawing/2014/main" id="{E33C1827-2556-4532-8688-AFD73968F366}"/>
                </a:ext>
              </a:extLst>
            </p:cNvPr>
            <p:cNvSpPr/>
            <p:nvPr/>
          </p:nvSpPr>
          <p:spPr>
            <a:xfrm>
              <a:off x="7884051" y="2756228"/>
              <a:ext cx="977774" cy="977774"/>
            </a:xfrm>
            <a:prstGeom prst="rect">
              <a:avLst/>
            </a:prstGeom>
            <a:solidFill>
              <a:srgbClr val="50B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4" name="Gráfico 43" descr="Engranajes">
              <a:extLst>
                <a:ext uri="{FF2B5EF4-FFF2-40B4-BE49-F238E27FC236}">
                  <a16:creationId xmlns:a16="http://schemas.microsoft.com/office/drawing/2014/main" id="{FEAC6272-17F5-4DE4-B7E5-58697B93EFC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016705" y="2899929"/>
              <a:ext cx="709052" cy="709052"/>
            </a:xfrm>
            <a:prstGeom prst="rect">
              <a:avLst/>
            </a:prstGeom>
          </p:spPr>
        </p:pic>
      </p:grpSp>
      <p:grpSp>
        <p:nvGrpSpPr>
          <p:cNvPr id="45" name="Grupo 44">
            <a:extLst>
              <a:ext uri="{FF2B5EF4-FFF2-40B4-BE49-F238E27FC236}">
                <a16:creationId xmlns:a16="http://schemas.microsoft.com/office/drawing/2014/main" id="{B69BA2C8-3F6F-4B2B-A3E4-E11D08B3EFE3}"/>
              </a:ext>
            </a:extLst>
          </p:cNvPr>
          <p:cNvGrpSpPr/>
          <p:nvPr/>
        </p:nvGrpSpPr>
        <p:grpSpPr>
          <a:xfrm>
            <a:off x="10129306" y="2531378"/>
            <a:ext cx="977774" cy="977774"/>
            <a:chOff x="10129306" y="2756228"/>
            <a:chExt cx="977774" cy="977774"/>
          </a:xfrm>
        </p:grpSpPr>
        <p:sp>
          <p:nvSpPr>
            <p:cNvPr id="46" name="Rectángulo 45">
              <a:extLst>
                <a:ext uri="{FF2B5EF4-FFF2-40B4-BE49-F238E27FC236}">
                  <a16:creationId xmlns:a16="http://schemas.microsoft.com/office/drawing/2014/main" id="{38F248B8-2C2D-4010-9D8E-95ED57366123}"/>
                </a:ext>
              </a:extLst>
            </p:cNvPr>
            <p:cNvSpPr/>
            <p:nvPr/>
          </p:nvSpPr>
          <p:spPr>
            <a:xfrm>
              <a:off x="10129306" y="2756228"/>
              <a:ext cx="977774" cy="977774"/>
            </a:xfrm>
            <a:prstGeom prst="rect">
              <a:avLst/>
            </a:prstGeom>
            <a:solidFill>
              <a:srgbClr val="D3A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7" name="Gráfico 46" descr="Discurso">
              <a:extLst>
                <a:ext uri="{FF2B5EF4-FFF2-40B4-BE49-F238E27FC236}">
                  <a16:creationId xmlns:a16="http://schemas.microsoft.com/office/drawing/2014/main" id="{95A512F3-2BC8-4A82-AAF9-64FF5AB2A8B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279035" y="2890589"/>
              <a:ext cx="709052" cy="709052"/>
            </a:xfrm>
            <a:prstGeom prst="rect">
              <a:avLst/>
            </a:prstGeom>
          </p:spPr>
        </p:pic>
      </p:grpSp>
      <p:grpSp>
        <p:nvGrpSpPr>
          <p:cNvPr id="2" name="Grupo 1">
            <a:extLst>
              <a:ext uri="{FF2B5EF4-FFF2-40B4-BE49-F238E27FC236}">
                <a16:creationId xmlns:a16="http://schemas.microsoft.com/office/drawing/2014/main" id="{B228C436-A241-4230-99B7-DF5197ACE3A2}"/>
              </a:ext>
            </a:extLst>
          </p:cNvPr>
          <p:cNvGrpSpPr/>
          <p:nvPr/>
        </p:nvGrpSpPr>
        <p:grpSpPr>
          <a:xfrm>
            <a:off x="3284906" y="2531378"/>
            <a:ext cx="977774" cy="977774"/>
            <a:chOff x="3284906" y="2531378"/>
            <a:chExt cx="977774" cy="977774"/>
          </a:xfrm>
        </p:grpSpPr>
        <p:sp>
          <p:nvSpPr>
            <p:cNvPr id="49" name="Rectángulo 48">
              <a:extLst>
                <a:ext uri="{FF2B5EF4-FFF2-40B4-BE49-F238E27FC236}">
                  <a16:creationId xmlns:a16="http://schemas.microsoft.com/office/drawing/2014/main" id="{24ABCCF8-DB3D-455B-B32F-49FD43974873}"/>
                </a:ext>
              </a:extLst>
            </p:cNvPr>
            <p:cNvSpPr/>
            <p:nvPr/>
          </p:nvSpPr>
          <p:spPr>
            <a:xfrm>
              <a:off x="3284906" y="2531378"/>
              <a:ext cx="977774" cy="977774"/>
            </a:xfrm>
            <a:prstGeom prst="rect">
              <a:avLst/>
            </a:prstGeom>
            <a:solidFill>
              <a:srgbClr val="2D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1" name="Gráfico 50" descr="Conexiones">
              <a:extLst>
                <a:ext uri="{FF2B5EF4-FFF2-40B4-BE49-F238E27FC236}">
                  <a16:creationId xmlns:a16="http://schemas.microsoft.com/office/drawing/2014/main" id="{6FC6607A-0180-441C-9BF7-256075A1EF0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434257" y="2669099"/>
              <a:ext cx="709052" cy="709052"/>
            </a:xfrm>
            <a:prstGeom prst="rect">
              <a:avLst/>
            </a:prstGeom>
          </p:spPr>
        </p:pic>
      </p:grpSp>
    </p:spTree>
    <p:extLst>
      <p:ext uri="{BB962C8B-B14F-4D97-AF65-F5344CB8AC3E}">
        <p14:creationId xmlns:p14="http://schemas.microsoft.com/office/powerpoint/2010/main" val="375464489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077918B-5F02-4C23-9862-DC0137E583E4}"/>
              </a:ext>
            </a:extLst>
          </p:cNvPr>
          <p:cNvSpPr txBox="1"/>
          <p:nvPr/>
        </p:nvSpPr>
        <p:spPr>
          <a:xfrm>
            <a:off x="231985" y="157488"/>
            <a:ext cx="11331657" cy="584775"/>
          </a:xfrm>
          <a:prstGeom prst="rect">
            <a:avLst/>
          </a:prstGeom>
          <a:noFill/>
        </p:spPr>
        <p:txBody>
          <a:bodyPr wrap="square" rtlCol="0">
            <a:spAutoFit/>
          </a:bodyPr>
          <a:lstStyle/>
          <a:p>
            <a:pPr defTabSz="914400">
              <a:defRPr/>
            </a:pPr>
            <a:r>
              <a:rPr lang="es-ES" sz="3200" b="1" dirty="0">
                <a:solidFill>
                  <a:srgbClr val="2EB7FF"/>
                </a:solidFill>
                <a:latin typeface="Arial Nova Light" panose="020B0304020202020204" pitchFamily="34" charset="0"/>
                <a:ea typeface="+mj-ea"/>
                <a:cs typeface="+mj-cs"/>
              </a:rPr>
              <a:t>Seguimiento a las medidas: </a:t>
            </a:r>
            <a:r>
              <a:rPr lang="es-ES" sz="3200" b="1" dirty="0">
                <a:solidFill>
                  <a:schemeClr val="tx1">
                    <a:lumMod val="75000"/>
                    <a:lumOff val="25000"/>
                  </a:schemeClr>
                </a:solidFill>
                <a:latin typeface="Arial Nova Light" panose="020B0304020202020204" pitchFamily="34" charset="0"/>
                <a:ea typeface="+mj-ea"/>
                <a:cs typeface="+mj-cs"/>
              </a:rPr>
              <a:t>Prestación del servicio</a:t>
            </a:r>
            <a:endParaRPr lang="es-CO" sz="3200" b="1" dirty="0">
              <a:solidFill>
                <a:schemeClr val="tx1">
                  <a:lumMod val="75000"/>
                  <a:lumOff val="25000"/>
                </a:schemeClr>
              </a:solidFill>
              <a:latin typeface="Arial Nova Light" panose="020B0304020202020204" pitchFamily="34" charset="0"/>
              <a:ea typeface="+mj-ea"/>
              <a:cs typeface="+mj-cs"/>
            </a:endParaRPr>
          </a:p>
        </p:txBody>
      </p:sp>
      <p:sp>
        <p:nvSpPr>
          <p:cNvPr id="5" name="Marcador de número de diapositiva 4">
            <a:extLst>
              <a:ext uri="{FF2B5EF4-FFF2-40B4-BE49-F238E27FC236}">
                <a16:creationId xmlns:a16="http://schemas.microsoft.com/office/drawing/2014/main" id="{429E52C9-D919-4831-96AE-0FF6AFAF5087}"/>
              </a:ext>
            </a:extLst>
          </p:cNvPr>
          <p:cNvSpPr>
            <a:spLocks noGrp="1"/>
          </p:cNvSpPr>
          <p:nvPr>
            <p:ph type="sldNum" sz="quarter" idx="4"/>
          </p:nvPr>
        </p:nvSpPr>
        <p:spPr>
          <a:xfrm>
            <a:off x="11458935" y="6483041"/>
            <a:ext cx="644932" cy="365125"/>
          </a:xfrm>
        </p:spPr>
        <p:txBody>
          <a:bodyPr/>
          <a:lstStyle/>
          <a:p>
            <a:fld id="{E98621A4-F840-4FB5-ADAC-B68FE90EA2B3}" type="slidenum">
              <a:rPr lang="es-CO" smtClean="0"/>
              <a:pPr/>
              <a:t>15</a:t>
            </a:fld>
            <a:endParaRPr lang="es-CO" dirty="0"/>
          </a:p>
        </p:txBody>
      </p:sp>
      <p:sp>
        <p:nvSpPr>
          <p:cNvPr id="2" name="Rectángulo 1">
            <a:extLst>
              <a:ext uri="{FF2B5EF4-FFF2-40B4-BE49-F238E27FC236}">
                <a16:creationId xmlns:a16="http://schemas.microsoft.com/office/drawing/2014/main" id="{CBCEB037-7A94-4E6F-839B-6CEBAB724C18}"/>
              </a:ext>
            </a:extLst>
          </p:cNvPr>
          <p:cNvSpPr/>
          <p:nvPr/>
        </p:nvSpPr>
        <p:spPr>
          <a:xfrm>
            <a:off x="372943" y="912972"/>
            <a:ext cx="11439306" cy="1323439"/>
          </a:xfrm>
          <a:prstGeom prst="rect">
            <a:avLst/>
          </a:prstGeom>
        </p:spPr>
        <p:txBody>
          <a:bodyPr wrap="square">
            <a:spAutoFit/>
          </a:bodyPr>
          <a:lstStyle/>
          <a:p>
            <a:pPr algn="just">
              <a:buClr>
                <a:schemeClr val="tx1">
                  <a:lumMod val="85000"/>
                  <a:lumOff val="15000"/>
                </a:schemeClr>
              </a:buClr>
              <a:defRPr/>
            </a:pPr>
            <a:r>
              <a:rPr lang="es-CO" sz="2000" b="1" dirty="0">
                <a:solidFill>
                  <a:schemeClr val="tx1">
                    <a:lumMod val="75000"/>
                    <a:lumOff val="25000"/>
                  </a:schemeClr>
                </a:solidFill>
                <a:latin typeface="Helvetica" panose="020B0504020202030204" pitchFamily="34" charset="0"/>
              </a:rPr>
              <a:t>Prestación de servicios bancarios: </a:t>
            </a:r>
            <a:r>
              <a:rPr lang="es-CO" sz="2000" dirty="0">
                <a:solidFill>
                  <a:schemeClr val="tx1">
                    <a:lumMod val="75000"/>
                    <a:lumOff val="25000"/>
                  </a:schemeClr>
                </a:solidFill>
                <a:latin typeface="Helvetica" panose="020B0504020202030204" pitchFamily="34" charset="0"/>
              </a:rPr>
              <a:t>Desde el inicio de la cuarentena obligatoria hasta el 15 de abril, en promedio el </a:t>
            </a:r>
            <a:r>
              <a:rPr lang="es-CO" sz="2000" b="1" dirty="0">
                <a:solidFill>
                  <a:srgbClr val="00B0F0"/>
                </a:solidFill>
                <a:latin typeface="Helvetica" panose="020B0504020202030204" pitchFamily="34" charset="0"/>
              </a:rPr>
              <a:t>66% </a:t>
            </a:r>
            <a:r>
              <a:rPr lang="es-CO" sz="2000" dirty="0">
                <a:solidFill>
                  <a:schemeClr val="tx1">
                    <a:lumMod val="75000"/>
                    <a:lumOff val="25000"/>
                  </a:schemeClr>
                </a:solidFill>
                <a:latin typeface="Helvetica" panose="020B0504020202030204" pitchFamily="34" charset="0"/>
              </a:rPr>
              <a:t>de las oficinas de los establecimientos de crédito han prestado servicios, esto es un promedio de </a:t>
            </a:r>
            <a:r>
              <a:rPr lang="es-CO" sz="2000" b="1" dirty="0">
                <a:solidFill>
                  <a:srgbClr val="00B0F0"/>
                </a:solidFill>
                <a:latin typeface="Helvetica" panose="020B0504020202030204" pitchFamily="34" charset="0"/>
              </a:rPr>
              <a:t>4.208 oficinas </a:t>
            </a:r>
            <a:r>
              <a:rPr lang="es-CO" sz="2000" dirty="0">
                <a:solidFill>
                  <a:schemeClr val="tx1">
                    <a:lumMod val="75000"/>
                    <a:lumOff val="25000"/>
                  </a:schemeClr>
                </a:solidFill>
                <a:latin typeface="Helvetica" panose="020B0504020202030204" pitchFamily="34" charset="0"/>
              </a:rPr>
              <a:t>de 6.349, evidentemente uso intensivo de Banca Móvil e Internet.</a:t>
            </a:r>
          </a:p>
        </p:txBody>
      </p:sp>
      <p:sp>
        <p:nvSpPr>
          <p:cNvPr id="11" name="Rectángulo 10">
            <a:extLst>
              <a:ext uri="{FF2B5EF4-FFF2-40B4-BE49-F238E27FC236}">
                <a16:creationId xmlns:a16="http://schemas.microsoft.com/office/drawing/2014/main" id="{BBFD42F9-FBEF-4687-8BFD-E22E4D1DAD39}"/>
              </a:ext>
            </a:extLst>
          </p:cNvPr>
          <p:cNvSpPr/>
          <p:nvPr/>
        </p:nvSpPr>
        <p:spPr>
          <a:xfrm>
            <a:off x="1844311" y="6509612"/>
            <a:ext cx="4579624" cy="338554"/>
          </a:xfrm>
          <a:prstGeom prst="rect">
            <a:avLst/>
          </a:prstGeom>
        </p:spPr>
        <p:txBody>
          <a:bodyPr wrap="square">
            <a:spAutoFit/>
          </a:bodyPr>
          <a:lstStyle/>
          <a:p>
            <a:pPr marL="180975" indent="-180975">
              <a:buClr>
                <a:schemeClr val="tx1">
                  <a:lumMod val="85000"/>
                  <a:lumOff val="15000"/>
                </a:schemeClr>
              </a:buClr>
              <a:buFont typeface="Arial" panose="020B0604020202020204" pitchFamily="34" charset="0"/>
              <a:buChar char="•"/>
              <a:defRPr/>
            </a:pPr>
            <a:r>
              <a:rPr lang="es-CO" sz="1100" dirty="0">
                <a:solidFill>
                  <a:schemeClr val="tx1">
                    <a:lumMod val="75000"/>
                    <a:lumOff val="25000"/>
                  </a:schemeClr>
                </a:solidFill>
                <a:latin typeface="Helvetica" panose="020B0504020202030204" pitchFamily="34" charset="0"/>
              </a:rPr>
              <a:t>Balance al 15 de abril de 2020, Fuente SFC</a:t>
            </a:r>
            <a:r>
              <a:rPr lang="es-CO" sz="1600" dirty="0">
                <a:solidFill>
                  <a:schemeClr val="tx1">
                    <a:lumMod val="75000"/>
                    <a:lumOff val="25000"/>
                  </a:schemeClr>
                </a:solidFill>
                <a:latin typeface="Helvetica" panose="020B0504020202030204" pitchFamily="34" charset="0"/>
              </a:rPr>
              <a:t>.</a:t>
            </a:r>
          </a:p>
        </p:txBody>
      </p:sp>
      <p:pic>
        <p:nvPicPr>
          <p:cNvPr id="8" name="Gráfico 1">
            <a:extLst>
              <a:ext uri="{FF2B5EF4-FFF2-40B4-BE49-F238E27FC236}">
                <a16:creationId xmlns:a16="http://schemas.microsoft.com/office/drawing/2014/main" id="{0929AECC-C5B1-48AD-A2F9-8348FA4D8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052" y="2291405"/>
            <a:ext cx="8573087" cy="415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524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077918B-5F02-4C23-9862-DC0137E583E4}"/>
              </a:ext>
            </a:extLst>
          </p:cNvPr>
          <p:cNvSpPr txBox="1"/>
          <p:nvPr/>
        </p:nvSpPr>
        <p:spPr>
          <a:xfrm>
            <a:off x="231986" y="139787"/>
            <a:ext cx="9190052" cy="584775"/>
          </a:xfrm>
          <a:prstGeom prst="rect">
            <a:avLst/>
          </a:prstGeom>
          <a:noFill/>
        </p:spPr>
        <p:txBody>
          <a:bodyPr wrap="square" rtlCol="0">
            <a:spAutoFit/>
          </a:bodyPr>
          <a:lstStyle/>
          <a:p>
            <a:pPr defTabSz="914400">
              <a:defRPr/>
            </a:pPr>
            <a:r>
              <a:rPr lang="es-ES" sz="3200" b="1" dirty="0">
                <a:solidFill>
                  <a:srgbClr val="2EB7FF"/>
                </a:solidFill>
                <a:latin typeface="Arial Nova Light" panose="020B0304020202020204" pitchFamily="34" charset="0"/>
                <a:ea typeface="+mj-ea"/>
                <a:cs typeface="+mj-cs"/>
              </a:rPr>
              <a:t>Seguimiento a las medidas: </a:t>
            </a:r>
            <a:r>
              <a:rPr lang="es-ES" sz="3200" b="1" dirty="0">
                <a:solidFill>
                  <a:schemeClr val="tx1">
                    <a:lumMod val="75000"/>
                    <a:lumOff val="25000"/>
                  </a:schemeClr>
                </a:solidFill>
                <a:latin typeface="Arial Nova Light" panose="020B0304020202020204" pitchFamily="34" charset="0"/>
                <a:ea typeface="+mj-ea"/>
                <a:cs typeface="+mj-cs"/>
              </a:rPr>
              <a:t>Transaccionalidad</a:t>
            </a:r>
            <a:endParaRPr lang="es-CO" sz="3200" b="1" dirty="0">
              <a:solidFill>
                <a:schemeClr val="tx1">
                  <a:lumMod val="75000"/>
                  <a:lumOff val="25000"/>
                </a:schemeClr>
              </a:solidFill>
              <a:latin typeface="Arial Nova Light" panose="020B0304020202020204" pitchFamily="34" charset="0"/>
              <a:ea typeface="+mj-ea"/>
              <a:cs typeface="+mj-cs"/>
            </a:endParaRPr>
          </a:p>
        </p:txBody>
      </p:sp>
      <p:sp>
        <p:nvSpPr>
          <p:cNvPr id="5" name="Marcador de número de diapositiva 4">
            <a:extLst>
              <a:ext uri="{FF2B5EF4-FFF2-40B4-BE49-F238E27FC236}">
                <a16:creationId xmlns:a16="http://schemas.microsoft.com/office/drawing/2014/main" id="{429E52C9-D919-4831-96AE-0FF6AFAF5087}"/>
              </a:ext>
            </a:extLst>
          </p:cNvPr>
          <p:cNvSpPr>
            <a:spLocks noGrp="1"/>
          </p:cNvSpPr>
          <p:nvPr>
            <p:ph type="sldNum" sz="quarter" idx="4"/>
          </p:nvPr>
        </p:nvSpPr>
        <p:spPr>
          <a:xfrm>
            <a:off x="11458935" y="6483041"/>
            <a:ext cx="644932" cy="365125"/>
          </a:xfrm>
        </p:spPr>
        <p:txBody>
          <a:bodyPr/>
          <a:lstStyle/>
          <a:p>
            <a:fld id="{E98621A4-F840-4FB5-ADAC-B68FE90EA2B3}" type="slidenum">
              <a:rPr lang="es-CO" smtClean="0"/>
              <a:pPr/>
              <a:t>16</a:t>
            </a:fld>
            <a:endParaRPr lang="es-CO" dirty="0"/>
          </a:p>
        </p:txBody>
      </p:sp>
      <p:sp>
        <p:nvSpPr>
          <p:cNvPr id="2" name="Rectángulo 1">
            <a:extLst>
              <a:ext uri="{FF2B5EF4-FFF2-40B4-BE49-F238E27FC236}">
                <a16:creationId xmlns:a16="http://schemas.microsoft.com/office/drawing/2014/main" id="{CBCEB037-7A94-4E6F-839B-6CEBAB724C18}"/>
              </a:ext>
            </a:extLst>
          </p:cNvPr>
          <p:cNvSpPr/>
          <p:nvPr/>
        </p:nvSpPr>
        <p:spPr>
          <a:xfrm>
            <a:off x="385232" y="1034300"/>
            <a:ext cx="11439306" cy="1015663"/>
          </a:xfrm>
          <a:prstGeom prst="rect">
            <a:avLst/>
          </a:prstGeom>
        </p:spPr>
        <p:txBody>
          <a:bodyPr wrap="square">
            <a:spAutoFit/>
          </a:bodyPr>
          <a:lstStyle/>
          <a:p>
            <a:pPr algn="just">
              <a:buClr>
                <a:schemeClr val="tx1">
                  <a:lumMod val="85000"/>
                  <a:lumOff val="15000"/>
                </a:schemeClr>
              </a:buClr>
              <a:defRPr/>
            </a:pPr>
            <a:r>
              <a:rPr lang="es-CO" sz="2000" b="1" dirty="0">
                <a:solidFill>
                  <a:schemeClr val="tx1">
                    <a:lumMod val="75000"/>
                    <a:lumOff val="25000"/>
                  </a:schemeClr>
                </a:solidFill>
                <a:latin typeface="Helvetica" panose="020B0504020202030204" pitchFamily="34" charset="0"/>
              </a:rPr>
              <a:t>Evolución del número de operaciones por canal: </a:t>
            </a:r>
            <a:r>
              <a:rPr lang="es-CO" sz="2000" dirty="0">
                <a:solidFill>
                  <a:schemeClr val="tx1">
                    <a:lumMod val="75000"/>
                    <a:lumOff val="25000"/>
                  </a:schemeClr>
                </a:solidFill>
                <a:latin typeface="Helvetica" panose="020B0504020202030204" pitchFamily="34" charset="0"/>
              </a:rPr>
              <a:t>Para el 15 de abril se registraron cerca de </a:t>
            </a:r>
            <a:r>
              <a:rPr lang="es-CO" sz="2000" b="1" dirty="0">
                <a:solidFill>
                  <a:srgbClr val="00B0F0"/>
                </a:solidFill>
                <a:latin typeface="Helvetica" panose="020B0504020202030204" pitchFamily="34" charset="0"/>
              </a:rPr>
              <a:t>6.141.787</a:t>
            </a:r>
            <a:r>
              <a:rPr lang="es-CO" sz="2000" b="1" dirty="0">
                <a:latin typeface="Arial Nova" panose="020B0504020202020204" pitchFamily="34" charset="0"/>
                <a:ea typeface="Calibri" panose="020F0502020204030204" pitchFamily="34" charset="0"/>
                <a:cs typeface="Times New Roman" panose="02020603050405020304" pitchFamily="18" charset="0"/>
              </a:rPr>
              <a:t> </a:t>
            </a:r>
            <a:r>
              <a:rPr lang="es-CO" sz="2000" b="1" dirty="0">
                <a:solidFill>
                  <a:srgbClr val="00B0F0"/>
                </a:solidFill>
                <a:latin typeface="Helvetica" panose="020B0504020202030204" pitchFamily="34" charset="0"/>
              </a:rPr>
              <a:t>millones </a:t>
            </a:r>
            <a:r>
              <a:rPr lang="es-CO" sz="2000" dirty="0">
                <a:solidFill>
                  <a:schemeClr val="tx1">
                    <a:lumMod val="75000"/>
                    <a:lumOff val="25000"/>
                  </a:schemeClr>
                </a:solidFill>
                <a:latin typeface="Helvetica" panose="020B0504020202030204" pitchFamily="34" charset="0"/>
              </a:rPr>
              <a:t>de transacciones por los diferentes canales dispuestos por un valor cercano a </a:t>
            </a:r>
            <a:r>
              <a:rPr lang="es-CO" sz="2000" b="1" dirty="0">
                <a:solidFill>
                  <a:srgbClr val="00B0F0"/>
                </a:solidFill>
                <a:latin typeface="Helvetica" panose="020B0504020202030204" pitchFamily="34" charset="0"/>
              </a:rPr>
              <a:t>$14.30 billones</a:t>
            </a:r>
            <a:r>
              <a:rPr lang="es-CO" sz="2000" b="1" dirty="0">
                <a:latin typeface="Arial Nova" panose="020B0504020202020204" pitchFamily="34" charset="0"/>
                <a:ea typeface="Calibri" panose="020F0502020204030204" pitchFamily="34" charset="0"/>
                <a:cs typeface="Times New Roman" panose="02020603050405020304" pitchFamily="18" charset="0"/>
              </a:rPr>
              <a:t>.</a:t>
            </a:r>
            <a:endParaRPr lang="es-CO" sz="2000" dirty="0">
              <a:solidFill>
                <a:schemeClr val="tx1">
                  <a:lumMod val="75000"/>
                  <a:lumOff val="25000"/>
                </a:schemeClr>
              </a:solidFill>
              <a:latin typeface="Helvetica" panose="020B0504020202030204" pitchFamily="34" charset="0"/>
            </a:endParaRPr>
          </a:p>
        </p:txBody>
      </p:sp>
      <p:sp>
        <p:nvSpPr>
          <p:cNvPr id="11" name="Rectángulo 10">
            <a:extLst>
              <a:ext uri="{FF2B5EF4-FFF2-40B4-BE49-F238E27FC236}">
                <a16:creationId xmlns:a16="http://schemas.microsoft.com/office/drawing/2014/main" id="{BBFD42F9-FBEF-4687-8BFD-E22E4D1DAD39}"/>
              </a:ext>
            </a:extLst>
          </p:cNvPr>
          <p:cNvSpPr/>
          <p:nvPr/>
        </p:nvSpPr>
        <p:spPr>
          <a:xfrm>
            <a:off x="845505" y="6220930"/>
            <a:ext cx="4579624" cy="338554"/>
          </a:xfrm>
          <a:prstGeom prst="rect">
            <a:avLst/>
          </a:prstGeom>
        </p:spPr>
        <p:txBody>
          <a:bodyPr wrap="square">
            <a:spAutoFit/>
          </a:bodyPr>
          <a:lstStyle/>
          <a:p>
            <a:pPr marL="180975" indent="-180975">
              <a:buClr>
                <a:schemeClr val="tx1">
                  <a:lumMod val="85000"/>
                  <a:lumOff val="15000"/>
                </a:schemeClr>
              </a:buClr>
              <a:buFont typeface="Arial" panose="020B0604020202020204" pitchFamily="34" charset="0"/>
              <a:buChar char="•"/>
              <a:defRPr/>
            </a:pPr>
            <a:r>
              <a:rPr lang="es-CO" sz="1100" dirty="0">
                <a:solidFill>
                  <a:schemeClr val="tx1">
                    <a:lumMod val="75000"/>
                    <a:lumOff val="25000"/>
                  </a:schemeClr>
                </a:solidFill>
                <a:latin typeface="Helvetica" panose="020B0504020202030204" pitchFamily="34" charset="0"/>
              </a:rPr>
              <a:t>Balance al 15 de abril de 2020, Fuente SFC</a:t>
            </a:r>
            <a:r>
              <a:rPr lang="es-CO" sz="1600" dirty="0">
                <a:solidFill>
                  <a:schemeClr val="tx1">
                    <a:lumMod val="75000"/>
                    <a:lumOff val="25000"/>
                  </a:schemeClr>
                </a:solidFill>
                <a:latin typeface="Helvetica" panose="020B0504020202030204" pitchFamily="34" charset="0"/>
              </a:rPr>
              <a:t>.</a:t>
            </a:r>
          </a:p>
        </p:txBody>
      </p:sp>
      <p:graphicFrame>
        <p:nvGraphicFramePr>
          <p:cNvPr id="8" name="Marcador de contenido 4">
            <a:extLst>
              <a:ext uri="{FF2B5EF4-FFF2-40B4-BE49-F238E27FC236}">
                <a16:creationId xmlns:a16="http://schemas.microsoft.com/office/drawing/2014/main" id="{5EC8D94C-5B28-4967-839D-35DD0F53A8EF}"/>
              </a:ext>
            </a:extLst>
          </p:cNvPr>
          <p:cNvGraphicFramePr>
            <a:graphicFrameLocks noGrp="1"/>
          </p:cNvGraphicFramePr>
          <p:nvPr>
            <p:ph idx="1"/>
            <p:extLst>
              <p:ext uri="{D42A27DB-BD31-4B8C-83A1-F6EECF244321}">
                <p14:modId xmlns:p14="http://schemas.microsoft.com/office/powerpoint/2010/main" val="3438195522"/>
              </p:ext>
            </p:extLst>
          </p:nvPr>
        </p:nvGraphicFramePr>
        <p:xfrm>
          <a:off x="520472" y="2359701"/>
          <a:ext cx="11144248" cy="3168048"/>
        </p:xfrm>
        <a:graphic>
          <a:graphicData uri="http://schemas.openxmlformats.org/drawingml/2006/table">
            <a:tbl>
              <a:tblPr firstRow="1" firstCol="1" bandRow="1">
                <a:tableStyleId>{5C22544A-7EE6-4342-B048-85BDC9FD1C3A}</a:tableStyleId>
              </a:tblPr>
              <a:tblGrid>
                <a:gridCol w="1829017">
                  <a:extLst>
                    <a:ext uri="{9D8B030D-6E8A-4147-A177-3AD203B41FA5}">
                      <a16:colId xmlns:a16="http://schemas.microsoft.com/office/drawing/2014/main" val="1631968744"/>
                    </a:ext>
                  </a:extLst>
                </a:gridCol>
                <a:gridCol w="2613497">
                  <a:extLst>
                    <a:ext uri="{9D8B030D-6E8A-4147-A177-3AD203B41FA5}">
                      <a16:colId xmlns:a16="http://schemas.microsoft.com/office/drawing/2014/main" val="566735116"/>
                    </a:ext>
                  </a:extLst>
                </a:gridCol>
                <a:gridCol w="2315453">
                  <a:extLst>
                    <a:ext uri="{9D8B030D-6E8A-4147-A177-3AD203B41FA5}">
                      <a16:colId xmlns:a16="http://schemas.microsoft.com/office/drawing/2014/main" val="1822036926"/>
                    </a:ext>
                  </a:extLst>
                </a:gridCol>
                <a:gridCol w="2070828">
                  <a:extLst>
                    <a:ext uri="{9D8B030D-6E8A-4147-A177-3AD203B41FA5}">
                      <a16:colId xmlns:a16="http://schemas.microsoft.com/office/drawing/2014/main" val="2461890778"/>
                    </a:ext>
                  </a:extLst>
                </a:gridCol>
                <a:gridCol w="2315453">
                  <a:extLst>
                    <a:ext uri="{9D8B030D-6E8A-4147-A177-3AD203B41FA5}">
                      <a16:colId xmlns:a16="http://schemas.microsoft.com/office/drawing/2014/main" val="1765286221"/>
                    </a:ext>
                  </a:extLst>
                </a:gridCol>
              </a:tblGrid>
              <a:tr h="512798">
                <a:tc>
                  <a:txBody>
                    <a:bodyPr/>
                    <a:lstStyle/>
                    <a:p>
                      <a:pPr algn="ctr">
                        <a:spcAft>
                          <a:spcPts val="0"/>
                        </a:spcAft>
                      </a:pPr>
                      <a:r>
                        <a:rPr lang="es-419" sz="1600" b="1" dirty="0">
                          <a:solidFill>
                            <a:schemeClr val="bg1"/>
                          </a:solidFill>
                          <a:effectLst/>
                          <a:latin typeface="Arial Nova" panose="020B0504020202020204" pitchFamily="34" charset="0"/>
                          <a:ea typeface="Calibri" panose="020F0502020204030204" pitchFamily="34" charset="0"/>
                        </a:rPr>
                        <a:t>Tipo de canal</a:t>
                      </a:r>
                      <a:endParaRPr lang="es-CO" sz="1600" dirty="0">
                        <a:solidFill>
                          <a:schemeClr val="bg1"/>
                        </a:solidFill>
                        <a:effectLst/>
                        <a:latin typeface="Arial Nova" panose="020B0504020202020204" pitchFamily="34" charset="0"/>
                        <a:ea typeface="Calibri" panose="020F0502020204030204" pitchFamily="34" charset="0"/>
                      </a:endParaRPr>
                    </a:p>
                  </a:txBody>
                  <a:tcPr marL="44450" marR="44450" marT="0" marB="0" anchor="ctr"/>
                </a:tc>
                <a:tc>
                  <a:txBody>
                    <a:bodyPr/>
                    <a:lstStyle/>
                    <a:p>
                      <a:pPr algn="ctr">
                        <a:spcAft>
                          <a:spcPts val="0"/>
                        </a:spcAft>
                      </a:pPr>
                      <a:r>
                        <a:rPr lang="es-419" sz="1600" b="1">
                          <a:solidFill>
                            <a:schemeClr val="bg1"/>
                          </a:solidFill>
                          <a:effectLst/>
                          <a:latin typeface="Arial Nova" panose="020B0504020202020204" pitchFamily="34" charset="0"/>
                          <a:ea typeface="Calibri" panose="020F0502020204030204" pitchFamily="34" charset="0"/>
                        </a:rPr>
                        <a:t>Número de operaciones monetarias</a:t>
                      </a:r>
                      <a:r>
                        <a:rPr lang="es-419" sz="1600">
                          <a:solidFill>
                            <a:schemeClr val="bg1"/>
                          </a:solidFill>
                          <a:effectLst/>
                          <a:latin typeface="Arial Nova" panose="020B0504020202020204" pitchFamily="34" charset="0"/>
                          <a:ea typeface="Calibri" panose="020F0502020204030204" pitchFamily="34" charset="0"/>
                        </a:rPr>
                        <a:t> </a:t>
                      </a:r>
                      <a:endParaRPr lang="es-CO" sz="1600">
                        <a:solidFill>
                          <a:schemeClr val="bg1"/>
                        </a:solidFill>
                        <a:effectLst/>
                        <a:latin typeface="Arial Nova" panose="020B0504020202020204" pitchFamily="34" charset="0"/>
                        <a:ea typeface="Calibri" panose="020F0502020204030204" pitchFamily="34" charset="0"/>
                      </a:endParaRPr>
                    </a:p>
                  </a:txBody>
                  <a:tcPr marL="44450" marR="44450" marT="0" marB="0" anchor="ctr"/>
                </a:tc>
                <a:tc>
                  <a:txBody>
                    <a:bodyPr/>
                    <a:lstStyle/>
                    <a:p>
                      <a:pPr algn="ctr">
                        <a:spcAft>
                          <a:spcPts val="0"/>
                        </a:spcAft>
                      </a:pPr>
                      <a:r>
                        <a:rPr lang="es-419" sz="1600" b="1">
                          <a:solidFill>
                            <a:schemeClr val="bg1"/>
                          </a:solidFill>
                          <a:effectLst/>
                          <a:latin typeface="Arial Nova" panose="020B0504020202020204" pitchFamily="34" charset="0"/>
                          <a:ea typeface="Calibri" panose="020F0502020204030204" pitchFamily="34" charset="0"/>
                        </a:rPr>
                        <a:t>Variación respecto al día anterior</a:t>
                      </a:r>
                      <a:endParaRPr lang="es-CO" sz="1600">
                        <a:solidFill>
                          <a:schemeClr val="bg1"/>
                        </a:solidFill>
                        <a:effectLst/>
                        <a:latin typeface="Arial Nova" panose="020B0504020202020204" pitchFamily="34" charset="0"/>
                        <a:ea typeface="Calibri" panose="020F0502020204030204" pitchFamily="34" charset="0"/>
                      </a:endParaRPr>
                    </a:p>
                  </a:txBody>
                  <a:tcPr marL="44450" marR="44450" marT="0" marB="0" anchor="ctr"/>
                </a:tc>
                <a:tc>
                  <a:txBody>
                    <a:bodyPr/>
                    <a:lstStyle/>
                    <a:p>
                      <a:pPr algn="ctr">
                        <a:spcAft>
                          <a:spcPts val="0"/>
                        </a:spcAft>
                      </a:pPr>
                      <a:r>
                        <a:rPr lang="es-419" sz="1600" b="1" dirty="0">
                          <a:solidFill>
                            <a:schemeClr val="bg1"/>
                          </a:solidFill>
                          <a:effectLst/>
                          <a:latin typeface="Arial Nova" panose="020B0504020202020204" pitchFamily="34" charset="0"/>
                          <a:ea typeface="Calibri" panose="020F0502020204030204" pitchFamily="34" charset="0"/>
                        </a:rPr>
                        <a:t>Monto de operaciones en  pesos $</a:t>
                      </a:r>
                      <a:endParaRPr lang="es-CO" sz="1600" dirty="0">
                        <a:solidFill>
                          <a:schemeClr val="bg1"/>
                        </a:solidFill>
                        <a:effectLst/>
                        <a:latin typeface="Arial Nova" panose="020B0504020202020204" pitchFamily="34" charset="0"/>
                        <a:ea typeface="Calibri" panose="020F0502020204030204" pitchFamily="34" charset="0"/>
                      </a:endParaRPr>
                    </a:p>
                  </a:txBody>
                  <a:tcPr marL="44450" marR="44450" marT="0" marB="0" anchor="ctr"/>
                </a:tc>
                <a:tc>
                  <a:txBody>
                    <a:bodyPr/>
                    <a:lstStyle/>
                    <a:p>
                      <a:pPr algn="ctr">
                        <a:spcAft>
                          <a:spcPts val="0"/>
                        </a:spcAft>
                      </a:pPr>
                      <a:r>
                        <a:rPr lang="es-419" sz="1600" b="1">
                          <a:solidFill>
                            <a:schemeClr val="bg1"/>
                          </a:solidFill>
                          <a:effectLst/>
                          <a:latin typeface="Arial Nova" panose="020B0504020202020204" pitchFamily="34" charset="0"/>
                          <a:ea typeface="Calibri" panose="020F0502020204030204" pitchFamily="34" charset="0"/>
                        </a:rPr>
                        <a:t>Variación respecto al día anterior</a:t>
                      </a:r>
                      <a:endParaRPr lang="es-CO" sz="1600">
                        <a:solidFill>
                          <a:schemeClr val="bg1"/>
                        </a:solidFill>
                        <a:effectLst/>
                        <a:latin typeface="Arial Nova" panose="020B050402020202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506929526"/>
                  </a:ext>
                </a:extLst>
              </a:tr>
              <a:tr h="276885">
                <a:tc>
                  <a:txBody>
                    <a:bodyPr/>
                    <a:lstStyle/>
                    <a:p>
                      <a:pPr>
                        <a:spcAft>
                          <a:spcPts val="0"/>
                        </a:spcAft>
                      </a:pPr>
                      <a:r>
                        <a:rPr lang="es-CO" sz="1600">
                          <a:solidFill>
                            <a:schemeClr val="bg1"/>
                          </a:solidFill>
                          <a:effectLst/>
                          <a:latin typeface="Arial Nova" panose="020B0504020202020204" pitchFamily="34" charset="0"/>
                          <a:ea typeface="Calibri" panose="020F0502020204030204" pitchFamily="34" charset="0"/>
                        </a:rPr>
                        <a:t>Internet</a:t>
                      </a:r>
                    </a:p>
                  </a:txBody>
                  <a:tcPr marL="44450" marR="44450" marT="0" marB="0" anchor="ctr"/>
                </a:tc>
                <a:tc>
                  <a:txBody>
                    <a:bodyPr/>
                    <a:lstStyle/>
                    <a:p>
                      <a:pPr algn="r">
                        <a:spcAft>
                          <a:spcPts val="0"/>
                        </a:spcAft>
                      </a:pPr>
                      <a:r>
                        <a:rPr lang="es-CO" sz="1600" dirty="0">
                          <a:solidFill>
                            <a:schemeClr val="tx1"/>
                          </a:solidFill>
                          <a:effectLst/>
                          <a:latin typeface="Arial Nova" panose="020B0504020202020204" pitchFamily="34" charset="0"/>
                          <a:ea typeface="Calibri" panose="020F0502020204030204" pitchFamily="34" charset="0"/>
                        </a:rPr>
                        <a:t>     1.337.625 </a:t>
                      </a:r>
                    </a:p>
                  </a:txBody>
                  <a:tcPr marL="44450" marR="44450" marT="0" marB="0" anchor="ctr"/>
                </a:tc>
                <a:tc>
                  <a:txBody>
                    <a:bodyPr/>
                    <a:lstStyle/>
                    <a:p>
                      <a:pPr algn="ctr">
                        <a:spcAft>
                          <a:spcPts val="0"/>
                        </a:spcAft>
                      </a:pPr>
                      <a:r>
                        <a:rPr lang="es-CO" sz="1600">
                          <a:solidFill>
                            <a:schemeClr val="tx1"/>
                          </a:solidFill>
                          <a:effectLst/>
                          <a:latin typeface="Arial Nova" panose="020B0504020202020204" pitchFamily="34" charset="0"/>
                          <a:ea typeface="Calibri" panose="020F0502020204030204" pitchFamily="34" charset="0"/>
                        </a:rPr>
                        <a:t>9%</a:t>
                      </a:r>
                    </a:p>
                  </a:txBody>
                  <a:tcPr marL="44450" marR="44450" marT="0" marB="0" anchor="ctr"/>
                </a:tc>
                <a:tc>
                  <a:txBody>
                    <a:bodyPr/>
                    <a:lstStyle/>
                    <a:p>
                      <a:pPr algn="r">
                        <a:spcAft>
                          <a:spcPts val="0"/>
                        </a:spcAft>
                      </a:pPr>
                      <a:r>
                        <a:rPr lang="es-CO" sz="1600" dirty="0">
                          <a:solidFill>
                            <a:schemeClr val="tx1"/>
                          </a:solidFill>
                          <a:effectLst/>
                          <a:latin typeface="Arial Nova" panose="020B0504020202020204" pitchFamily="34" charset="0"/>
                          <a:ea typeface="Calibri" panose="020F0502020204030204" pitchFamily="34" charset="0"/>
                        </a:rPr>
                        <a:t>  $ 8.629.099.270.901 </a:t>
                      </a:r>
                    </a:p>
                  </a:txBody>
                  <a:tcPr marL="44450" marR="44450" marT="0" marB="0" anchor="ctr"/>
                </a:tc>
                <a:tc>
                  <a:txBody>
                    <a:bodyPr/>
                    <a:lstStyle/>
                    <a:p>
                      <a:pPr algn="ctr">
                        <a:spcAft>
                          <a:spcPts val="0"/>
                        </a:spcAft>
                      </a:pPr>
                      <a:r>
                        <a:rPr lang="es-CO" sz="1600">
                          <a:solidFill>
                            <a:schemeClr val="tx1"/>
                          </a:solidFill>
                          <a:effectLst/>
                          <a:latin typeface="Arial Nova" panose="020B0504020202020204" pitchFamily="34" charset="0"/>
                          <a:ea typeface="Calibri" panose="020F0502020204030204" pitchFamily="34" charset="0"/>
                        </a:rPr>
                        <a:t>2%</a:t>
                      </a:r>
                    </a:p>
                  </a:txBody>
                  <a:tcPr marL="44450" marR="44450" marT="0" marB="0" anchor="ctr"/>
                </a:tc>
                <a:extLst>
                  <a:ext uri="{0D108BD9-81ED-4DB2-BD59-A6C34878D82A}">
                    <a16:rowId xmlns:a16="http://schemas.microsoft.com/office/drawing/2014/main" val="1026922478"/>
                  </a:ext>
                </a:extLst>
              </a:tr>
              <a:tr h="276885">
                <a:tc>
                  <a:txBody>
                    <a:bodyPr/>
                    <a:lstStyle/>
                    <a:p>
                      <a:pPr>
                        <a:spcAft>
                          <a:spcPts val="0"/>
                        </a:spcAft>
                      </a:pPr>
                      <a:r>
                        <a:rPr lang="es-CO" sz="1600" dirty="0">
                          <a:solidFill>
                            <a:schemeClr val="bg1"/>
                          </a:solidFill>
                          <a:effectLst/>
                          <a:latin typeface="Arial Nova" panose="020B0504020202020204" pitchFamily="34" charset="0"/>
                          <a:ea typeface="Calibri" panose="020F0502020204030204" pitchFamily="34" charset="0"/>
                        </a:rPr>
                        <a:t>Telefonía móvil</a:t>
                      </a:r>
                    </a:p>
                  </a:txBody>
                  <a:tcPr marL="44450" marR="44450" marT="0" marB="0" anchor="ctr"/>
                </a:tc>
                <a:tc>
                  <a:txBody>
                    <a:bodyPr/>
                    <a:lstStyle/>
                    <a:p>
                      <a:pPr algn="r">
                        <a:spcAft>
                          <a:spcPts val="0"/>
                        </a:spcAft>
                      </a:pPr>
                      <a:r>
                        <a:rPr lang="es-CO" sz="1600" dirty="0">
                          <a:solidFill>
                            <a:schemeClr val="tx1"/>
                          </a:solidFill>
                          <a:effectLst/>
                          <a:latin typeface="Arial Nova" panose="020B0504020202020204" pitchFamily="34" charset="0"/>
                          <a:ea typeface="Calibri" panose="020F0502020204030204" pitchFamily="34" charset="0"/>
                        </a:rPr>
                        <a:t>     1.281.499 </a:t>
                      </a:r>
                    </a:p>
                  </a:txBody>
                  <a:tcPr marL="44450" marR="44450" marT="0" marB="0" anchor="ctr"/>
                </a:tc>
                <a:tc>
                  <a:txBody>
                    <a:bodyPr/>
                    <a:lstStyle/>
                    <a:p>
                      <a:pPr algn="ctr">
                        <a:spcAft>
                          <a:spcPts val="0"/>
                        </a:spcAft>
                      </a:pPr>
                      <a:r>
                        <a:rPr lang="es-CO" sz="1600">
                          <a:solidFill>
                            <a:schemeClr val="tx1"/>
                          </a:solidFill>
                          <a:effectLst/>
                          <a:latin typeface="Arial Nova" panose="020B0504020202020204" pitchFamily="34" charset="0"/>
                          <a:ea typeface="Calibri" panose="020F0502020204030204" pitchFamily="34" charset="0"/>
                        </a:rPr>
                        <a:t>9%</a:t>
                      </a:r>
                    </a:p>
                  </a:txBody>
                  <a:tcPr marL="44450" marR="44450" marT="0" marB="0" anchor="ctr"/>
                </a:tc>
                <a:tc>
                  <a:txBody>
                    <a:bodyPr/>
                    <a:lstStyle/>
                    <a:p>
                      <a:pPr algn="r">
                        <a:spcAft>
                          <a:spcPts val="0"/>
                        </a:spcAft>
                      </a:pPr>
                      <a:r>
                        <a:rPr lang="es-CO" sz="1600" dirty="0">
                          <a:solidFill>
                            <a:schemeClr val="tx1"/>
                          </a:solidFill>
                          <a:effectLst/>
                          <a:latin typeface="Arial Nova" panose="020B0504020202020204" pitchFamily="34" charset="0"/>
                          <a:ea typeface="Calibri" panose="020F0502020204030204" pitchFamily="34" charset="0"/>
                        </a:rPr>
                        <a:t>     $ 412.477.787.126 </a:t>
                      </a:r>
                    </a:p>
                  </a:txBody>
                  <a:tcPr marL="44450" marR="44450" marT="0" marB="0" anchor="ctr"/>
                </a:tc>
                <a:tc>
                  <a:txBody>
                    <a:bodyPr/>
                    <a:lstStyle/>
                    <a:p>
                      <a:pPr algn="ctr">
                        <a:spcAft>
                          <a:spcPts val="0"/>
                        </a:spcAft>
                      </a:pPr>
                      <a:r>
                        <a:rPr lang="es-CO" sz="1600">
                          <a:solidFill>
                            <a:schemeClr val="tx1"/>
                          </a:solidFill>
                          <a:effectLst/>
                          <a:latin typeface="Arial Nova" panose="020B0504020202020204" pitchFamily="34" charset="0"/>
                          <a:ea typeface="Calibri" panose="020F0502020204030204" pitchFamily="34" charset="0"/>
                        </a:rPr>
                        <a:t>8%</a:t>
                      </a:r>
                    </a:p>
                  </a:txBody>
                  <a:tcPr marL="44450" marR="44450" marT="0" marB="0" anchor="ctr"/>
                </a:tc>
                <a:extLst>
                  <a:ext uri="{0D108BD9-81ED-4DB2-BD59-A6C34878D82A}">
                    <a16:rowId xmlns:a16="http://schemas.microsoft.com/office/drawing/2014/main" val="1118294502"/>
                  </a:ext>
                </a:extLst>
              </a:tr>
              <a:tr h="512798">
                <a:tc>
                  <a:txBody>
                    <a:bodyPr/>
                    <a:lstStyle/>
                    <a:p>
                      <a:pPr>
                        <a:spcAft>
                          <a:spcPts val="0"/>
                        </a:spcAft>
                      </a:pPr>
                      <a:r>
                        <a:rPr lang="es-CO" sz="1600">
                          <a:solidFill>
                            <a:schemeClr val="bg1"/>
                          </a:solidFill>
                          <a:effectLst/>
                          <a:latin typeface="Arial Nova" panose="020B0504020202020204" pitchFamily="34" charset="0"/>
                          <a:ea typeface="Calibri" panose="020F0502020204030204" pitchFamily="34" charset="0"/>
                        </a:rPr>
                        <a:t>Corresponsales bancarios</a:t>
                      </a:r>
                    </a:p>
                  </a:txBody>
                  <a:tcPr marL="44450" marR="44450" marT="0" marB="0" anchor="ctr"/>
                </a:tc>
                <a:tc>
                  <a:txBody>
                    <a:bodyPr/>
                    <a:lstStyle/>
                    <a:p>
                      <a:pPr algn="r">
                        <a:spcAft>
                          <a:spcPts val="0"/>
                        </a:spcAft>
                      </a:pPr>
                      <a:r>
                        <a:rPr lang="es-CO" sz="1600">
                          <a:solidFill>
                            <a:schemeClr val="tx1"/>
                          </a:solidFill>
                          <a:effectLst/>
                          <a:latin typeface="Arial Nova" panose="020B0504020202020204" pitchFamily="34" charset="0"/>
                          <a:ea typeface="Calibri" panose="020F0502020204030204" pitchFamily="34" charset="0"/>
                        </a:rPr>
                        <a:t>     1.091.088 </a:t>
                      </a:r>
                    </a:p>
                  </a:txBody>
                  <a:tcPr marL="44450" marR="44450" marT="0" marB="0" anchor="ctr"/>
                </a:tc>
                <a:tc>
                  <a:txBody>
                    <a:bodyPr/>
                    <a:lstStyle/>
                    <a:p>
                      <a:pPr algn="ctr">
                        <a:spcAft>
                          <a:spcPts val="0"/>
                        </a:spcAft>
                      </a:pPr>
                      <a:r>
                        <a:rPr lang="es-CO" sz="1600" dirty="0">
                          <a:solidFill>
                            <a:schemeClr val="tx1"/>
                          </a:solidFill>
                          <a:effectLst/>
                          <a:latin typeface="Arial Nova" panose="020B0504020202020204" pitchFamily="34" charset="0"/>
                          <a:ea typeface="Calibri" panose="020F0502020204030204" pitchFamily="34" charset="0"/>
                        </a:rPr>
                        <a:t>-0,3%</a:t>
                      </a:r>
                    </a:p>
                  </a:txBody>
                  <a:tcPr marL="44450" marR="44450" marT="0" marB="0" anchor="ctr"/>
                </a:tc>
                <a:tc>
                  <a:txBody>
                    <a:bodyPr/>
                    <a:lstStyle/>
                    <a:p>
                      <a:pPr algn="r">
                        <a:spcAft>
                          <a:spcPts val="0"/>
                        </a:spcAft>
                      </a:pPr>
                      <a:r>
                        <a:rPr lang="es-CO" sz="1600" dirty="0">
                          <a:solidFill>
                            <a:schemeClr val="tx1"/>
                          </a:solidFill>
                          <a:effectLst/>
                          <a:latin typeface="Arial Nova" panose="020B0504020202020204" pitchFamily="34" charset="0"/>
                          <a:ea typeface="Calibri" panose="020F0502020204030204" pitchFamily="34" charset="0"/>
                        </a:rPr>
                        <a:t>    $ 363.517.543.425 </a:t>
                      </a:r>
                    </a:p>
                  </a:txBody>
                  <a:tcPr marL="44450" marR="44450" marT="0" marB="0" anchor="ctr"/>
                </a:tc>
                <a:tc>
                  <a:txBody>
                    <a:bodyPr/>
                    <a:lstStyle/>
                    <a:p>
                      <a:pPr algn="ctr">
                        <a:spcAft>
                          <a:spcPts val="0"/>
                        </a:spcAft>
                      </a:pPr>
                      <a:r>
                        <a:rPr lang="es-CO" sz="1600">
                          <a:solidFill>
                            <a:schemeClr val="tx1"/>
                          </a:solidFill>
                          <a:effectLst/>
                          <a:latin typeface="Arial Nova" panose="020B0504020202020204" pitchFamily="34" charset="0"/>
                          <a:ea typeface="Calibri" panose="020F0502020204030204" pitchFamily="34" charset="0"/>
                        </a:rPr>
                        <a:t>2%</a:t>
                      </a:r>
                    </a:p>
                  </a:txBody>
                  <a:tcPr marL="44450" marR="44450" marT="0" marB="0" anchor="ctr"/>
                </a:tc>
                <a:extLst>
                  <a:ext uri="{0D108BD9-81ED-4DB2-BD59-A6C34878D82A}">
                    <a16:rowId xmlns:a16="http://schemas.microsoft.com/office/drawing/2014/main" val="3065030839"/>
                  </a:ext>
                </a:extLst>
              </a:tr>
              <a:tr h="512798">
                <a:tc>
                  <a:txBody>
                    <a:bodyPr/>
                    <a:lstStyle/>
                    <a:p>
                      <a:pPr>
                        <a:spcAft>
                          <a:spcPts val="0"/>
                        </a:spcAft>
                      </a:pPr>
                      <a:r>
                        <a:rPr lang="es-CO" sz="1600">
                          <a:solidFill>
                            <a:schemeClr val="bg1"/>
                          </a:solidFill>
                          <a:effectLst/>
                          <a:latin typeface="Arial Nova" panose="020B0504020202020204" pitchFamily="34" charset="0"/>
                          <a:ea typeface="Calibri" panose="020F0502020204030204" pitchFamily="34" charset="0"/>
                        </a:rPr>
                        <a:t>Cajeros automáticos</a:t>
                      </a:r>
                    </a:p>
                  </a:txBody>
                  <a:tcPr marL="44450" marR="44450" marT="0" marB="0" anchor="ctr"/>
                </a:tc>
                <a:tc>
                  <a:txBody>
                    <a:bodyPr/>
                    <a:lstStyle/>
                    <a:p>
                      <a:pPr algn="r">
                        <a:spcAft>
                          <a:spcPts val="0"/>
                        </a:spcAft>
                      </a:pPr>
                      <a:r>
                        <a:rPr lang="es-CO" sz="1600">
                          <a:solidFill>
                            <a:schemeClr val="tx1"/>
                          </a:solidFill>
                          <a:effectLst/>
                          <a:latin typeface="Arial Nova" panose="020B0504020202020204" pitchFamily="34" charset="0"/>
                          <a:ea typeface="Calibri" panose="020F0502020204030204" pitchFamily="34" charset="0"/>
                        </a:rPr>
                        <a:t>     1.032.620 </a:t>
                      </a:r>
                    </a:p>
                  </a:txBody>
                  <a:tcPr marL="44450" marR="44450" marT="0" marB="0" anchor="ctr"/>
                </a:tc>
                <a:tc>
                  <a:txBody>
                    <a:bodyPr/>
                    <a:lstStyle/>
                    <a:p>
                      <a:pPr algn="ctr">
                        <a:spcAft>
                          <a:spcPts val="0"/>
                        </a:spcAft>
                      </a:pPr>
                      <a:r>
                        <a:rPr lang="es-CO" sz="1600" dirty="0">
                          <a:solidFill>
                            <a:schemeClr val="tx1"/>
                          </a:solidFill>
                          <a:effectLst/>
                          <a:latin typeface="Arial Nova" panose="020B0504020202020204" pitchFamily="34" charset="0"/>
                          <a:ea typeface="Calibri" panose="020F0502020204030204" pitchFamily="34" charset="0"/>
                        </a:rPr>
                        <a:t>7%</a:t>
                      </a:r>
                    </a:p>
                  </a:txBody>
                  <a:tcPr marL="44450" marR="44450" marT="0" marB="0" anchor="ctr"/>
                </a:tc>
                <a:tc>
                  <a:txBody>
                    <a:bodyPr/>
                    <a:lstStyle/>
                    <a:p>
                      <a:pPr algn="r">
                        <a:spcAft>
                          <a:spcPts val="0"/>
                        </a:spcAft>
                      </a:pPr>
                      <a:r>
                        <a:rPr lang="es-CO" sz="1600" dirty="0">
                          <a:solidFill>
                            <a:schemeClr val="tx1"/>
                          </a:solidFill>
                          <a:effectLst/>
                          <a:latin typeface="Arial Nova" panose="020B0504020202020204" pitchFamily="34" charset="0"/>
                          <a:ea typeface="Calibri" panose="020F0502020204030204" pitchFamily="34" charset="0"/>
                        </a:rPr>
                        <a:t>     $ 393.150.370.526 </a:t>
                      </a:r>
                    </a:p>
                  </a:txBody>
                  <a:tcPr marL="44450" marR="44450" marT="0" marB="0" anchor="ctr"/>
                </a:tc>
                <a:tc>
                  <a:txBody>
                    <a:bodyPr/>
                    <a:lstStyle/>
                    <a:p>
                      <a:pPr algn="ctr">
                        <a:spcAft>
                          <a:spcPts val="0"/>
                        </a:spcAft>
                      </a:pPr>
                      <a:r>
                        <a:rPr lang="es-CO" sz="1600">
                          <a:solidFill>
                            <a:schemeClr val="tx1"/>
                          </a:solidFill>
                          <a:effectLst/>
                          <a:latin typeface="Arial Nova" panose="020B0504020202020204" pitchFamily="34" charset="0"/>
                          <a:ea typeface="Calibri" panose="020F0502020204030204" pitchFamily="34" charset="0"/>
                        </a:rPr>
                        <a:t>9%</a:t>
                      </a:r>
                    </a:p>
                  </a:txBody>
                  <a:tcPr marL="44450" marR="44450" marT="0" marB="0" anchor="ctr"/>
                </a:tc>
                <a:extLst>
                  <a:ext uri="{0D108BD9-81ED-4DB2-BD59-A6C34878D82A}">
                    <a16:rowId xmlns:a16="http://schemas.microsoft.com/office/drawing/2014/main" val="902519295"/>
                  </a:ext>
                </a:extLst>
              </a:tr>
              <a:tr h="276885">
                <a:tc>
                  <a:txBody>
                    <a:bodyPr/>
                    <a:lstStyle/>
                    <a:p>
                      <a:pPr>
                        <a:spcAft>
                          <a:spcPts val="0"/>
                        </a:spcAft>
                      </a:pPr>
                      <a:r>
                        <a:rPr lang="es-CO" sz="1600">
                          <a:solidFill>
                            <a:schemeClr val="bg1"/>
                          </a:solidFill>
                          <a:effectLst/>
                          <a:latin typeface="Arial Nova" panose="020B0504020202020204" pitchFamily="34" charset="0"/>
                          <a:ea typeface="Calibri" panose="020F0502020204030204" pitchFamily="34" charset="0"/>
                        </a:rPr>
                        <a:t>Datáfonos</a:t>
                      </a:r>
                    </a:p>
                  </a:txBody>
                  <a:tcPr marL="44450" marR="44450" marT="0" marB="0" anchor="ctr"/>
                </a:tc>
                <a:tc>
                  <a:txBody>
                    <a:bodyPr/>
                    <a:lstStyle/>
                    <a:p>
                      <a:pPr algn="r">
                        <a:spcAft>
                          <a:spcPts val="0"/>
                        </a:spcAft>
                      </a:pPr>
                      <a:r>
                        <a:rPr lang="es-CO" sz="1600">
                          <a:solidFill>
                            <a:schemeClr val="tx1"/>
                          </a:solidFill>
                          <a:effectLst/>
                          <a:latin typeface="Arial Nova" panose="020B0504020202020204" pitchFamily="34" charset="0"/>
                          <a:ea typeface="Calibri" panose="020F0502020204030204" pitchFamily="34" charset="0"/>
                        </a:rPr>
                        <a:t>        810.132 </a:t>
                      </a:r>
                    </a:p>
                  </a:txBody>
                  <a:tcPr marL="44450" marR="44450" marT="0" marB="0" anchor="ctr"/>
                </a:tc>
                <a:tc>
                  <a:txBody>
                    <a:bodyPr/>
                    <a:lstStyle/>
                    <a:p>
                      <a:pPr algn="ctr">
                        <a:spcAft>
                          <a:spcPts val="0"/>
                        </a:spcAft>
                      </a:pPr>
                      <a:r>
                        <a:rPr lang="es-CO" sz="1600" dirty="0">
                          <a:solidFill>
                            <a:schemeClr val="tx1"/>
                          </a:solidFill>
                          <a:effectLst/>
                          <a:latin typeface="Arial Nova" panose="020B0504020202020204" pitchFamily="34" charset="0"/>
                          <a:ea typeface="Calibri" panose="020F0502020204030204" pitchFamily="34" charset="0"/>
                        </a:rPr>
                        <a:t>-4%</a:t>
                      </a:r>
                    </a:p>
                  </a:txBody>
                  <a:tcPr marL="44450" marR="44450" marT="0" marB="0" anchor="ctr"/>
                </a:tc>
                <a:tc>
                  <a:txBody>
                    <a:bodyPr/>
                    <a:lstStyle/>
                    <a:p>
                      <a:pPr algn="r">
                        <a:spcAft>
                          <a:spcPts val="0"/>
                        </a:spcAft>
                      </a:pPr>
                      <a:r>
                        <a:rPr lang="es-CO" sz="1600" dirty="0">
                          <a:solidFill>
                            <a:schemeClr val="tx1"/>
                          </a:solidFill>
                          <a:effectLst/>
                          <a:latin typeface="Arial Nova" panose="020B0504020202020204" pitchFamily="34" charset="0"/>
                          <a:ea typeface="Calibri" panose="020F0502020204030204" pitchFamily="34" charset="0"/>
                        </a:rPr>
                        <a:t>     $ 102.111.085.810 </a:t>
                      </a:r>
                    </a:p>
                  </a:txBody>
                  <a:tcPr marL="44450" marR="44450" marT="0" marB="0" anchor="ctr"/>
                </a:tc>
                <a:tc>
                  <a:txBody>
                    <a:bodyPr/>
                    <a:lstStyle/>
                    <a:p>
                      <a:pPr algn="ctr">
                        <a:spcAft>
                          <a:spcPts val="0"/>
                        </a:spcAft>
                      </a:pPr>
                      <a:r>
                        <a:rPr lang="es-CO" sz="1600" dirty="0">
                          <a:solidFill>
                            <a:schemeClr val="tx1"/>
                          </a:solidFill>
                          <a:effectLst/>
                          <a:latin typeface="Arial Nova" panose="020B0504020202020204" pitchFamily="34" charset="0"/>
                          <a:ea typeface="Calibri" panose="020F0502020204030204" pitchFamily="34" charset="0"/>
                        </a:rPr>
                        <a:t>-1%</a:t>
                      </a:r>
                    </a:p>
                  </a:txBody>
                  <a:tcPr marL="44450" marR="44450" marT="0" marB="0" anchor="ctr"/>
                </a:tc>
                <a:extLst>
                  <a:ext uri="{0D108BD9-81ED-4DB2-BD59-A6C34878D82A}">
                    <a16:rowId xmlns:a16="http://schemas.microsoft.com/office/drawing/2014/main" val="2895669631"/>
                  </a:ext>
                </a:extLst>
              </a:tr>
              <a:tr h="336437">
                <a:tc>
                  <a:txBody>
                    <a:bodyPr/>
                    <a:lstStyle/>
                    <a:p>
                      <a:pPr>
                        <a:spcAft>
                          <a:spcPts val="0"/>
                        </a:spcAft>
                      </a:pPr>
                      <a:r>
                        <a:rPr lang="es-CO" sz="1600">
                          <a:solidFill>
                            <a:schemeClr val="bg1"/>
                          </a:solidFill>
                          <a:effectLst/>
                          <a:latin typeface="Arial Nova" panose="020B0504020202020204" pitchFamily="34" charset="0"/>
                          <a:ea typeface="Calibri" panose="020F0502020204030204" pitchFamily="34" charset="0"/>
                        </a:rPr>
                        <a:t>Oficina</a:t>
                      </a:r>
                    </a:p>
                  </a:txBody>
                  <a:tcPr marL="44450" marR="44450" marT="0" marB="0" anchor="ctr"/>
                </a:tc>
                <a:tc>
                  <a:txBody>
                    <a:bodyPr/>
                    <a:lstStyle/>
                    <a:p>
                      <a:pPr algn="r">
                        <a:spcAft>
                          <a:spcPts val="0"/>
                        </a:spcAft>
                      </a:pPr>
                      <a:r>
                        <a:rPr lang="es-CO" sz="1600">
                          <a:solidFill>
                            <a:schemeClr val="tx1"/>
                          </a:solidFill>
                          <a:effectLst/>
                          <a:latin typeface="Arial Nova" panose="020B0504020202020204" pitchFamily="34" charset="0"/>
                          <a:ea typeface="Calibri" panose="020F0502020204030204" pitchFamily="34" charset="0"/>
                        </a:rPr>
                        <a:t>        583.664 </a:t>
                      </a:r>
                    </a:p>
                  </a:txBody>
                  <a:tcPr marL="44450" marR="44450" marT="0" marB="0" anchor="ctr"/>
                </a:tc>
                <a:tc>
                  <a:txBody>
                    <a:bodyPr/>
                    <a:lstStyle/>
                    <a:p>
                      <a:pPr algn="ctr">
                        <a:spcAft>
                          <a:spcPts val="0"/>
                        </a:spcAft>
                      </a:pPr>
                      <a:r>
                        <a:rPr lang="es-CO" sz="1600" dirty="0">
                          <a:solidFill>
                            <a:schemeClr val="tx1"/>
                          </a:solidFill>
                          <a:effectLst/>
                          <a:latin typeface="Arial Nova" panose="020B0504020202020204" pitchFamily="34" charset="0"/>
                          <a:ea typeface="Calibri" panose="020F0502020204030204" pitchFamily="34" charset="0"/>
                        </a:rPr>
                        <a:t>2%</a:t>
                      </a:r>
                    </a:p>
                  </a:txBody>
                  <a:tcPr marL="44450" marR="44450" marT="0" marB="0" anchor="ctr"/>
                </a:tc>
                <a:tc>
                  <a:txBody>
                    <a:bodyPr/>
                    <a:lstStyle/>
                    <a:p>
                      <a:pPr algn="r">
                        <a:spcAft>
                          <a:spcPts val="0"/>
                        </a:spcAft>
                      </a:pPr>
                      <a:r>
                        <a:rPr lang="es-CO" sz="1600" dirty="0">
                          <a:solidFill>
                            <a:schemeClr val="tx1"/>
                          </a:solidFill>
                          <a:effectLst/>
                          <a:latin typeface="Arial Nova" panose="020B0504020202020204" pitchFamily="34" charset="0"/>
                          <a:ea typeface="Calibri" panose="020F0502020204030204" pitchFamily="34" charset="0"/>
                        </a:rPr>
                        <a:t> $ 4.400.079.964.897 </a:t>
                      </a:r>
                    </a:p>
                  </a:txBody>
                  <a:tcPr marL="44450" marR="44450" marT="0" marB="0" anchor="ctr"/>
                </a:tc>
                <a:tc>
                  <a:txBody>
                    <a:bodyPr/>
                    <a:lstStyle/>
                    <a:p>
                      <a:pPr algn="ctr">
                        <a:spcAft>
                          <a:spcPts val="0"/>
                        </a:spcAft>
                      </a:pPr>
                      <a:r>
                        <a:rPr lang="es-CO" sz="1600" dirty="0">
                          <a:solidFill>
                            <a:schemeClr val="tx1"/>
                          </a:solidFill>
                          <a:effectLst/>
                          <a:latin typeface="Arial Nova" panose="020B0504020202020204" pitchFamily="34" charset="0"/>
                          <a:ea typeface="Calibri" panose="020F0502020204030204" pitchFamily="34" charset="0"/>
                        </a:rPr>
                        <a:t>7%</a:t>
                      </a:r>
                    </a:p>
                  </a:txBody>
                  <a:tcPr marL="44450" marR="44450" marT="0" marB="0" anchor="ctr"/>
                </a:tc>
                <a:extLst>
                  <a:ext uri="{0D108BD9-81ED-4DB2-BD59-A6C34878D82A}">
                    <a16:rowId xmlns:a16="http://schemas.microsoft.com/office/drawing/2014/main" val="3255136360"/>
                  </a:ext>
                </a:extLst>
              </a:tr>
              <a:tr h="149355">
                <a:tc>
                  <a:txBody>
                    <a:bodyPr/>
                    <a:lstStyle/>
                    <a:p>
                      <a:pPr>
                        <a:spcAft>
                          <a:spcPts val="0"/>
                        </a:spcAft>
                      </a:pPr>
                      <a:r>
                        <a:rPr lang="es-CO" sz="1600">
                          <a:solidFill>
                            <a:schemeClr val="bg1"/>
                          </a:solidFill>
                          <a:effectLst/>
                          <a:latin typeface="Arial Nova" panose="020B0504020202020204" pitchFamily="34" charset="0"/>
                          <a:ea typeface="Calibri" panose="020F0502020204030204" pitchFamily="34" charset="0"/>
                        </a:rPr>
                        <a:t>Audio respuesta</a:t>
                      </a:r>
                    </a:p>
                  </a:txBody>
                  <a:tcPr marL="44450" marR="44450" marT="0" marB="0" anchor="ctr"/>
                </a:tc>
                <a:tc>
                  <a:txBody>
                    <a:bodyPr/>
                    <a:lstStyle/>
                    <a:p>
                      <a:pPr algn="r">
                        <a:spcAft>
                          <a:spcPts val="0"/>
                        </a:spcAft>
                      </a:pPr>
                      <a:r>
                        <a:rPr lang="es-CO" sz="1600" dirty="0">
                          <a:solidFill>
                            <a:schemeClr val="tx1"/>
                          </a:solidFill>
                          <a:effectLst/>
                          <a:latin typeface="Arial Nova" panose="020B0504020202020204" pitchFamily="34" charset="0"/>
                          <a:ea typeface="Calibri" panose="020F0502020204030204" pitchFamily="34" charset="0"/>
                        </a:rPr>
                        <a:t>           5.159 </a:t>
                      </a:r>
                    </a:p>
                  </a:txBody>
                  <a:tcPr marL="44450" marR="44450" marT="0" marB="0" anchor="ctr"/>
                </a:tc>
                <a:tc>
                  <a:txBody>
                    <a:bodyPr/>
                    <a:lstStyle/>
                    <a:p>
                      <a:pPr algn="ctr">
                        <a:spcAft>
                          <a:spcPts val="0"/>
                        </a:spcAft>
                      </a:pPr>
                      <a:r>
                        <a:rPr lang="es-CO" sz="1600">
                          <a:solidFill>
                            <a:schemeClr val="tx1"/>
                          </a:solidFill>
                          <a:effectLst/>
                          <a:latin typeface="Arial Nova" panose="020B0504020202020204" pitchFamily="34" charset="0"/>
                          <a:ea typeface="Calibri" panose="020F0502020204030204" pitchFamily="34" charset="0"/>
                        </a:rPr>
                        <a:t>-12%</a:t>
                      </a:r>
                    </a:p>
                  </a:txBody>
                  <a:tcPr marL="44450" marR="44450" marT="0" marB="0" anchor="ctr"/>
                </a:tc>
                <a:tc>
                  <a:txBody>
                    <a:bodyPr/>
                    <a:lstStyle/>
                    <a:p>
                      <a:pPr algn="r">
                        <a:spcAft>
                          <a:spcPts val="0"/>
                        </a:spcAft>
                      </a:pPr>
                      <a:r>
                        <a:rPr lang="es-CO" sz="1600" dirty="0">
                          <a:solidFill>
                            <a:schemeClr val="tx1"/>
                          </a:solidFill>
                          <a:effectLst/>
                          <a:latin typeface="Arial Nova" panose="020B0504020202020204" pitchFamily="34" charset="0"/>
                          <a:ea typeface="Calibri" panose="020F0502020204030204" pitchFamily="34" charset="0"/>
                        </a:rPr>
                        <a:t>        $ 2.230.303.284 </a:t>
                      </a:r>
                    </a:p>
                  </a:txBody>
                  <a:tcPr marL="44450" marR="44450" marT="0" marB="0" anchor="ctr"/>
                </a:tc>
                <a:tc>
                  <a:txBody>
                    <a:bodyPr/>
                    <a:lstStyle/>
                    <a:p>
                      <a:pPr algn="ctr">
                        <a:spcAft>
                          <a:spcPts val="0"/>
                        </a:spcAft>
                      </a:pPr>
                      <a:r>
                        <a:rPr lang="es-CO" sz="1600" dirty="0">
                          <a:solidFill>
                            <a:schemeClr val="tx1"/>
                          </a:solidFill>
                          <a:effectLst/>
                          <a:latin typeface="Arial Nova" panose="020B0504020202020204" pitchFamily="34" charset="0"/>
                          <a:ea typeface="Calibri" panose="020F0502020204030204" pitchFamily="34" charset="0"/>
                        </a:rPr>
                        <a:t>-66%</a:t>
                      </a:r>
                    </a:p>
                  </a:txBody>
                  <a:tcPr marL="44450" marR="44450" marT="0" marB="0" anchor="ctr"/>
                </a:tc>
                <a:extLst>
                  <a:ext uri="{0D108BD9-81ED-4DB2-BD59-A6C34878D82A}">
                    <a16:rowId xmlns:a16="http://schemas.microsoft.com/office/drawing/2014/main" val="4091006402"/>
                  </a:ext>
                </a:extLst>
              </a:tr>
            </a:tbl>
          </a:graphicData>
        </a:graphic>
      </p:graphicFrame>
    </p:spTree>
    <p:extLst>
      <p:ext uri="{BB962C8B-B14F-4D97-AF65-F5344CB8AC3E}">
        <p14:creationId xmlns:p14="http://schemas.microsoft.com/office/powerpoint/2010/main" val="1155567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04FCB96-6E0A-4CDC-97B8-43CE799F04D2}"/>
              </a:ext>
            </a:extLst>
          </p:cNvPr>
          <p:cNvSpPr>
            <a:spLocks noGrp="1"/>
          </p:cNvSpPr>
          <p:nvPr>
            <p:ph type="sldNum" sz="quarter" idx="4"/>
          </p:nvPr>
        </p:nvSpPr>
        <p:spPr/>
        <p:txBody>
          <a:bodyPr/>
          <a:lstStyle/>
          <a:p>
            <a:fld id="{E98621A4-F840-4FB5-ADAC-B68FE90EA2B3}" type="slidenum">
              <a:rPr lang="es-CO" smtClean="0"/>
              <a:pPr/>
              <a:t>17</a:t>
            </a:fld>
            <a:endParaRPr lang="es-CO" dirty="0"/>
          </a:p>
        </p:txBody>
      </p:sp>
      <p:sp>
        <p:nvSpPr>
          <p:cNvPr id="3" name="Título 2">
            <a:extLst>
              <a:ext uri="{FF2B5EF4-FFF2-40B4-BE49-F238E27FC236}">
                <a16:creationId xmlns:a16="http://schemas.microsoft.com/office/drawing/2014/main" id="{9FD6EBF7-3CC1-40FE-9D23-1D1F42BC1B3F}"/>
              </a:ext>
            </a:extLst>
          </p:cNvPr>
          <p:cNvSpPr>
            <a:spLocks noGrp="1"/>
          </p:cNvSpPr>
          <p:nvPr>
            <p:ph type="title"/>
          </p:nvPr>
        </p:nvSpPr>
        <p:spPr/>
        <p:txBody>
          <a:bodyPr/>
          <a:lstStyle/>
          <a:p>
            <a:r>
              <a:rPr lang="es-ES" sz="3000" dirty="0">
                <a:solidFill>
                  <a:srgbClr val="2EB7FF"/>
                </a:solidFill>
              </a:rPr>
              <a:t>Actividades de seguimiento </a:t>
            </a:r>
            <a:r>
              <a:rPr lang="es-ES" sz="2600" dirty="0">
                <a:solidFill>
                  <a:schemeClr val="tx1">
                    <a:lumMod val="65000"/>
                    <a:lumOff val="35000"/>
                  </a:schemeClr>
                </a:solidFill>
              </a:rPr>
              <a:t>sobre el funcionamiento de los canales y servicios transaccionales que prestan las entidades financieras</a:t>
            </a:r>
            <a:endParaRPr lang="es-CO" sz="2600" dirty="0">
              <a:solidFill>
                <a:schemeClr val="tx1">
                  <a:lumMod val="65000"/>
                  <a:lumOff val="35000"/>
                </a:schemeClr>
              </a:solidFill>
            </a:endParaRPr>
          </a:p>
        </p:txBody>
      </p:sp>
      <p:sp>
        <p:nvSpPr>
          <p:cNvPr id="4" name="Marcador de contenido 3">
            <a:extLst>
              <a:ext uri="{FF2B5EF4-FFF2-40B4-BE49-F238E27FC236}">
                <a16:creationId xmlns:a16="http://schemas.microsoft.com/office/drawing/2014/main" id="{6C44C8F7-1E91-4986-B86B-43FA246EE07B}"/>
              </a:ext>
            </a:extLst>
          </p:cNvPr>
          <p:cNvSpPr>
            <a:spLocks noGrp="1"/>
          </p:cNvSpPr>
          <p:nvPr>
            <p:ph idx="1"/>
          </p:nvPr>
        </p:nvSpPr>
        <p:spPr>
          <a:xfrm>
            <a:off x="436728" y="1412715"/>
            <a:ext cx="11436824" cy="5184028"/>
          </a:xfrm>
        </p:spPr>
        <p:txBody>
          <a:bodyPr>
            <a:noAutofit/>
          </a:bodyPr>
          <a:lstStyle/>
          <a:p>
            <a:pPr marL="179388" indent="-179388" algn="just" defTabSz="457200">
              <a:lnSpc>
                <a:spcPct val="100000"/>
              </a:lnSpc>
              <a:spcBef>
                <a:spcPts val="600"/>
              </a:spcBef>
              <a:buFont typeface="Arial" panose="020B0604020202020204" pitchFamily="34" charset="0"/>
              <a:buChar char="•"/>
            </a:pPr>
            <a:r>
              <a:rPr lang="es-ES" sz="1800" b="1" dirty="0">
                <a:solidFill>
                  <a:srgbClr val="00B0F0"/>
                </a:solidFill>
                <a:latin typeface="Arial Nova" panose="020B0504020202020204" pitchFamily="34" charset="0"/>
                <a:cs typeface="Helvetica" panose="020B0604020202020204" pitchFamily="34" charset="0"/>
              </a:rPr>
              <a:t>Seguimiento diario </a:t>
            </a:r>
            <a:r>
              <a:rPr lang="es-ES" sz="1800" dirty="0">
                <a:solidFill>
                  <a:schemeClr val="tx1"/>
                </a:solidFill>
                <a:latin typeface="Arial Nova" panose="020B0504020202020204" pitchFamily="34" charset="0"/>
                <a:cs typeface="Helvetica" panose="020B0604020202020204" pitchFamily="34" charset="0"/>
              </a:rPr>
              <a:t>a la cantidad de oficinas abiertas, horarios de atención y operaciones realizadas por los distintos canales en los establecimientos de crédito.</a:t>
            </a:r>
          </a:p>
          <a:p>
            <a:pPr algn="just" defTabSz="457200">
              <a:lnSpc>
                <a:spcPct val="100000"/>
              </a:lnSpc>
              <a:spcBef>
                <a:spcPts val="600"/>
              </a:spcBef>
            </a:pPr>
            <a:endParaRPr lang="es-ES" sz="1000" dirty="0">
              <a:solidFill>
                <a:schemeClr val="tx1"/>
              </a:solidFill>
              <a:latin typeface="Arial Nova" panose="020B0504020202020204" pitchFamily="34" charset="0"/>
              <a:cs typeface="Helvetica" panose="020B0604020202020204" pitchFamily="34" charset="0"/>
            </a:endParaRPr>
          </a:p>
          <a:p>
            <a:pPr marL="179388" indent="-179388" algn="just" defTabSz="457200">
              <a:lnSpc>
                <a:spcPct val="100000"/>
              </a:lnSpc>
              <a:spcBef>
                <a:spcPts val="600"/>
              </a:spcBef>
              <a:buFont typeface="Arial" panose="020B0604020202020204" pitchFamily="34" charset="0"/>
              <a:buChar char="•"/>
            </a:pPr>
            <a:r>
              <a:rPr lang="es-CO" sz="1800" dirty="0">
                <a:solidFill>
                  <a:schemeClr val="tx1"/>
                </a:solidFill>
                <a:latin typeface="Arial Nova" panose="020B0504020202020204" pitchFamily="34" charset="0"/>
                <a:cs typeface="Helvetica" panose="020B0604020202020204" pitchFamily="34" charset="0"/>
              </a:rPr>
              <a:t>Monitoreo a la </a:t>
            </a:r>
            <a:r>
              <a:rPr lang="es-CO" sz="1800" b="1" dirty="0">
                <a:solidFill>
                  <a:srgbClr val="00B0F0"/>
                </a:solidFill>
                <a:latin typeface="Arial Nova" panose="020B0504020202020204" pitchFamily="34" charset="0"/>
                <a:cs typeface="Helvetica" panose="020B0604020202020204" pitchFamily="34" charset="0"/>
              </a:rPr>
              <a:t>disponibilidad</a:t>
            </a:r>
            <a:r>
              <a:rPr lang="es-CO" sz="1800" dirty="0">
                <a:solidFill>
                  <a:schemeClr val="tx1"/>
                </a:solidFill>
                <a:latin typeface="Arial Nova" panose="020B0504020202020204" pitchFamily="34" charset="0"/>
                <a:cs typeface="Helvetica" panose="020B0604020202020204" pitchFamily="34" charset="0"/>
              </a:rPr>
              <a:t> de las páginas web principales y portales transaccionales de los establecimientos de crédito, sistemas de pago de bajo valor, proveedores de infraestructura, sociedades fiduciarias y comisionistas de la Bolsa.</a:t>
            </a:r>
          </a:p>
          <a:p>
            <a:pPr marL="179388" indent="-179388" algn="just" defTabSz="457200">
              <a:lnSpc>
                <a:spcPct val="100000"/>
              </a:lnSpc>
              <a:spcBef>
                <a:spcPts val="600"/>
              </a:spcBef>
              <a:buFont typeface="Arial" panose="020B0604020202020204" pitchFamily="34" charset="0"/>
              <a:buChar char="•"/>
            </a:pPr>
            <a:endParaRPr lang="es-CO" sz="1000" dirty="0">
              <a:solidFill>
                <a:schemeClr val="tx1"/>
              </a:solidFill>
              <a:latin typeface="Arial Nova" panose="020B0504020202020204" pitchFamily="34" charset="0"/>
              <a:cs typeface="Helvetica" panose="020B0604020202020204" pitchFamily="34" charset="0"/>
            </a:endParaRPr>
          </a:p>
          <a:p>
            <a:pPr marL="179388" indent="-179388" algn="just" defTabSz="457200">
              <a:lnSpc>
                <a:spcPct val="100000"/>
              </a:lnSpc>
              <a:spcBef>
                <a:spcPts val="600"/>
              </a:spcBef>
              <a:buFont typeface="Arial" panose="020B0604020202020204" pitchFamily="34" charset="0"/>
              <a:buChar char="•"/>
            </a:pPr>
            <a:r>
              <a:rPr lang="es-CO" sz="1800" b="1" dirty="0">
                <a:solidFill>
                  <a:srgbClr val="00B0F0"/>
                </a:solidFill>
                <a:latin typeface="Arial Nova" panose="020B0504020202020204" pitchFamily="34" charset="0"/>
                <a:cs typeface="Helvetica" panose="020B0604020202020204" pitchFamily="34" charset="0"/>
              </a:rPr>
              <a:t>Seguimiento</a:t>
            </a:r>
            <a:r>
              <a:rPr lang="es-CO" sz="1800" dirty="0">
                <a:solidFill>
                  <a:schemeClr val="tx1"/>
                </a:solidFill>
                <a:latin typeface="Arial Nova" panose="020B0504020202020204" pitchFamily="34" charset="0"/>
                <a:cs typeface="Helvetica" panose="020B0604020202020204" pitchFamily="34" charset="0"/>
              </a:rPr>
              <a:t> a las entidades que presentan algún tipo de </a:t>
            </a:r>
            <a:r>
              <a:rPr lang="es-CO" sz="1800" b="1" dirty="0">
                <a:solidFill>
                  <a:srgbClr val="00B0F0"/>
                </a:solidFill>
                <a:latin typeface="Arial Nova" panose="020B0504020202020204" pitchFamily="34" charset="0"/>
                <a:cs typeface="Helvetica" panose="020B0604020202020204" pitchFamily="34" charset="0"/>
              </a:rPr>
              <a:t>afectación en los canales digitales </a:t>
            </a:r>
            <a:r>
              <a:rPr lang="es-CO" sz="1800" dirty="0">
                <a:solidFill>
                  <a:schemeClr val="tx1"/>
                </a:solidFill>
                <a:latin typeface="Arial Nova" panose="020B0504020202020204" pitchFamily="34" charset="0"/>
                <a:cs typeface="Helvetica" panose="020B0604020202020204" pitchFamily="34" charset="0"/>
              </a:rPr>
              <a:t>a través de los cuales atienden a los consumidores financieros.</a:t>
            </a:r>
          </a:p>
          <a:p>
            <a:pPr marL="179388" indent="-179388" algn="just" defTabSz="457200">
              <a:lnSpc>
                <a:spcPct val="100000"/>
              </a:lnSpc>
              <a:spcBef>
                <a:spcPts val="600"/>
              </a:spcBef>
              <a:buFont typeface="Arial" panose="020B0604020202020204" pitchFamily="34" charset="0"/>
              <a:buChar char="•"/>
            </a:pPr>
            <a:endParaRPr lang="es-CO" sz="1000" dirty="0">
              <a:solidFill>
                <a:schemeClr val="tx1"/>
              </a:solidFill>
              <a:latin typeface="Arial Nova" panose="020B0504020202020204" pitchFamily="34" charset="0"/>
              <a:cs typeface="Helvetica" panose="020B0604020202020204" pitchFamily="34" charset="0"/>
            </a:endParaRPr>
          </a:p>
          <a:p>
            <a:pPr marL="179388" indent="-179388" algn="just" defTabSz="457200">
              <a:lnSpc>
                <a:spcPct val="100000"/>
              </a:lnSpc>
              <a:spcBef>
                <a:spcPts val="600"/>
              </a:spcBef>
              <a:buFont typeface="Arial" panose="020B0604020202020204" pitchFamily="34" charset="0"/>
              <a:buChar char="•"/>
            </a:pPr>
            <a:r>
              <a:rPr lang="es-CO" sz="1800" b="1" dirty="0">
                <a:solidFill>
                  <a:srgbClr val="00B0F0"/>
                </a:solidFill>
                <a:latin typeface="Arial Nova" panose="020B0504020202020204" pitchFamily="34" charset="0"/>
                <a:cs typeface="Helvetica" panose="020B0604020202020204" pitchFamily="34" charset="0"/>
              </a:rPr>
              <a:t>Seguimiento y envío </a:t>
            </a:r>
            <a:r>
              <a:rPr lang="es-CO" sz="1800" dirty="0">
                <a:solidFill>
                  <a:schemeClr val="tx1"/>
                </a:solidFill>
                <a:latin typeface="Arial Nova" panose="020B0504020202020204" pitchFamily="34" charset="0"/>
                <a:cs typeface="Helvetica" panose="020B0604020202020204" pitchFamily="34" charset="0"/>
              </a:rPr>
              <a:t>de alertas a las entidades financieras sobre diferentes modalidades de </a:t>
            </a:r>
            <a:r>
              <a:rPr lang="es-CO" sz="1800" b="1" dirty="0">
                <a:solidFill>
                  <a:srgbClr val="00B0F0"/>
                </a:solidFill>
                <a:latin typeface="Arial Nova" panose="020B0504020202020204" pitchFamily="34" charset="0"/>
                <a:cs typeface="Helvetica" panose="020B0604020202020204" pitchFamily="34" charset="0"/>
              </a:rPr>
              <a:t>ataques cibernéticos </a:t>
            </a:r>
            <a:r>
              <a:rPr lang="es-CO" sz="1800" dirty="0">
                <a:solidFill>
                  <a:schemeClr val="tx1"/>
                </a:solidFill>
                <a:latin typeface="Arial Nova" panose="020B0504020202020204" pitchFamily="34" charset="0"/>
                <a:cs typeface="Helvetica" panose="020B0604020202020204" pitchFamily="34" charset="0"/>
              </a:rPr>
              <a:t>remitidas por el </a:t>
            </a:r>
            <a:r>
              <a:rPr lang="es-CO" sz="1800" dirty="0" err="1">
                <a:solidFill>
                  <a:schemeClr val="tx1"/>
                </a:solidFill>
                <a:latin typeface="Arial Nova" panose="020B0504020202020204" pitchFamily="34" charset="0"/>
                <a:cs typeface="Helvetica" panose="020B0604020202020204" pitchFamily="34" charset="0"/>
              </a:rPr>
              <a:t>ColCERT</a:t>
            </a:r>
            <a:r>
              <a:rPr lang="es-CO" sz="1800" dirty="0">
                <a:solidFill>
                  <a:schemeClr val="tx1"/>
                </a:solidFill>
                <a:latin typeface="Arial Nova" panose="020B0504020202020204" pitchFamily="34" charset="0"/>
                <a:cs typeface="Helvetica" panose="020B0604020202020204" pitchFamily="34" charset="0"/>
              </a:rPr>
              <a:t>.  </a:t>
            </a:r>
          </a:p>
          <a:p>
            <a:pPr marL="179388" indent="-179388" algn="just" defTabSz="457200">
              <a:lnSpc>
                <a:spcPct val="100000"/>
              </a:lnSpc>
              <a:spcBef>
                <a:spcPts val="600"/>
              </a:spcBef>
              <a:buFont typeface="Arial" panose="020B0604020202020204" pitchFamily="34" charset="0"/>
              <a:buChar char="•"/>
            </a:pPr>
            <a:endParaRPr lang="es-CO" sz="1000" dirty="0">
              <a:solidFill>
                <a:schemeClr val="tx1"/>
              </a:solidFill>
              <a:latin typeface="Arial Nova" panose="020B0504020202020204" pitchFamily="34" charset="0"/>
              <a:cs typeface="Helvetica" panose="020B0604020202020204" pitchFamily="34" charset="0"/>
            </a:endParaRPr>
          </a:p>
          <a:p>
            <a:pPr marL="179388" indent="-179388" algn="just" defTabSz="457200">
              <a:lnSpc>
                <a:spcPct val="100000"/>
              </a:lnSpc>
              <a:spcBef>
                <a:spcPts val="600"/>
              </a:spcBef>
              <a:buFont typeface="Arial" panose="020B0604020202020204" pitchFamily="34" charset="0"/>
              <a:buChar char="•"/>
            </a:pPr>
            <a:r>
              <a:rPr lang="es-CO" sz="1800" b="1" dirty="0">
                <a:solidFill>
                  <a:srgbClr val="00B0F0"/>
                </a:solidFill>
                <a:latin typeface="Arial Nova" panose="020B0504020202020204" pitchFamily="34" charset="0"/>
                <a:cs typeface="Helvetica" panose="020B0604020202020204" pitchFamily="34" charset="0"/>
              </a:rPr>
              <a:t>Requerimientos </a:t>
            </a:r>
            <a:r>
              <a:rPr lang="es-CO" sz="1800" dirty="0">
                <a:solidFill>
                  <a:schemeClr val="tx1"/>
                </a:solidFill>
                <a:latin typeface="Arial Nova" panose="020B0504020202020204" pitchFamily="34" charset="0"/>
                <a:cs typeface="Helvetica" panose="020B0604020202020204" pitchFamily="34" charset="0"/>
              </a:rPr>
              <a:t>a los establecimientos bancarios sobre estrategias implementadas para fortalecer la atención en los </a:t>
            </a:r>
            <a:r>
              <a:rPr lang="es-CO" sz="1800" b="1" dirty="0" err="1">
                <a:solidFill>
                  <a:srgbClr val="00B0F0"/>
                </a:solidFill>
                <a:latin typeface="Arial Nova" panose="020B0504020202020204" pitchFamily="34" charset="0"/>
                <a:cs typeface="Helvetica" panose="020B0604020202020204" pitchFamily="34" charset="0"/>
              </a:rPr>
              <a:t>Contact</a:t>
            </a:r>
            <a:r>
              <a:rPr lang="es-CO" sz="1800" b="1" dirty="0">
                <a:solidFill>
                  <a:srgbClr val="00B0F0"/>
                </a:solidFill>
                <a:latin typeface="Arial Nova" panose="020B0504020202020204" pitchFamily="34" charset="0"/>
                <a:cs typeface="Helvetica" panose="020B0604020202020204" pitchFamily="34" charset="0"/>
              </a:rPr>
              <a:t> Center </a:t>
            </a:r>
            <a:r>
              <a:rPr lang="es-CO" sz="1800" dirty="0">
                <a:solidFill>
                  <a:schemeClr val="tx1"/>
                </a:solidFill>
                <a:latin typeface="Arial Nova" panose="020B0504020202020204" pitchFamily="34" charset="0"/>
                <a:cs typeface="Helvetica" panose="020B0604020202020204" pitchFamily="34" charset="0"/>
              </a:rPr>
              <a:t>y pago de mesadas pensionales y subsidios otorgados por el gobierno.</a:t>
            </a:r>
          </a:p>
          <a:p>
            <a:pPr marL="179388" indent="-179388" algn="just" defTabSz="457200">
              <a:lnSpc>
                <a:spcPct val="100000"/>
              </a:lnSpc>
              <a:spcBef>
                <a:spcPts val="600"/>
              </a:spcBef>
              <a:buFont typeface="Arial" panose="020B0604020202020204" pitchFamily="34" charset="0"/>
              <a:buChar char="•"/>
            </a:pPr>
            <a:endParaRPr lang="es-CO" sz="1000" dirty="0">
              <a:solidFill>
                <a:schemeClr val="tx1"/>
              </a:solidFill>
              <a:latin typeface="Arial Nova" panose="020B0504020202020204" pitchFamily="34" charset="0"/>
              <a:cs typeface="Helvetica" panose="020B0604020202020204" pitchFamily="34" charset="0"/>
            </a:endParaRPr>
          </a:p>
          <a:p>
            <a:pPr marL="179388" indent="-179388" algn="just" defTabSz="457200">
              <a:lnSpc>
                <a:spcPct val="100000"/>
              </a:lnSpc>
              <a:spcBef>
                <a:spcPts val="600"/>
              </a:spcBef>
              <a:buFont typeface="Arial" panose="020B0604020202020204" pitchFamily="34" charset="0"/>
              <a:buChar char="•"/>
            </a:pPr>
            <a:r>
              <a:rPr lang="es-CO" sz="1800" dirty="0">
                <a:solidFill>
                  <a:schemeClr val="tx1"/>
                </a:solidFill>
                <a:latin typeface="Arial Nova" panose="020B0504020202020204" pitchFamily="34" charset="0"/>
                <a:cs typeface="Helvetica" panose="020B0604020202020204" pitchFamily="34" charset="0"/>
              </a:rPr>
              <a:t>Atención de </a:t>
            </a:r>
            <a:r>
              <a:rPr lang="es-ES" sz="1800" b="1" dirty="0">
                <a:solidFill>
                  <a:srgbClr val="00B0F0"/>
                </a:solidFill>
                <a:latin typeface="Arial Nova" panose="020B0504020202020204" pitchFamily="34" charset="0"/>
                <a:cs typeface="Helvetica" panose="020B0604020202020204" pitchFamily="34" charset="0"/>
              </a:rPr>
              <a:t>consultas formuladas </a:t>
            </a:r>
            <a:r>
              <a:rPr lang="es-ES" sz="1800" dirty="0">
                <a:solidFill>
                  <a:schemeClr val="tx1"/>
                </a:solidFill>
                <a:latin typeface="Arial Nova" panose="020B0504020202020204" pitchFamily="34" charset="0"/>
                <a:cs typeface="Helvetica" panose="020B0604020202020204" pitchFamily="34" charset="0"/>
              </a:rPr>
              <a:t>por agremiaciones, alcaldías y comercios sobre la operación de las entidades bancarias.</a:t>
            </a:r>
          </a:p>
        </p:txBody>
      </p:sp>
    </p:spTree>
    <p:extLst>
      <p:ext uri="{BB962C8B-B14F-4D97-AF65-F5344CB8AC3E}">
        <p14:creationId xmlns:p14="http://schemas.microsoft.com/office/powerpoint/2010/main" val="209779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429E52C9-D919-4831-96AE-0FF6AFAF5087}"/>
              </a:ext>
            </a:extLst>
          </p:cNvPr>
          <p:cNvSpPr>
            <a:spLocks noGrp="1"/>
          </p:cNvSpPr>
          <p:nvPr>
            <p:ph type="sldNum" sz="quarter" idx="4"/>
          </p:nvPr>
        </p:nvSpPr>
        <p:spPr/>
        <p:txBody>
          <a:bodyPr/>
          <a:lstStyle/>
          <a:p>
            <a:fld id="{E98621A4-F840-4FB5-ADAC-B68FE90EA2B3}" type="slidenum">
              <a:rPr lang="es-CO" smtClean="0"/>
              <a:pPr/>
              <a:t>18</a:t>
            </a:fld>
            <a:endParaRPr lang="es-CO" dirty="0"/>
          </a:p>
        </p:txBody>
      </p:sp>
      <p:sp>
        <p:nvSpPr>
          <p:cNvPr id="9" name="CuadroTexto 8">
            <a:extLst>
              <a:ext uri="{FF2B5EF4-FFF2-40B4-BE49-F238E27FC236}">
                <a16:creationId xmlns:a16="http://schemas.microsoft.com/office/drawing/2014/main" id="{910CD2CE-95FC-437A-A9E5-48387EFB4912}"/>
              </a:ext>
            </a:extLst>
          </p:cNvPr>
          <p:cNvSpPr txBox="1"/>
          <p:nvPr/>
        </p:nvSpPr>
        <p:spPr>
          <a:xfrm>
            <a:off x="157034" y="263563"/>
            <a:ext cx="11975005" cy="538609"/>
          </a:xfrm>
          <a:prstGeom prst="rect">
            <a:avLst/>
          </a:prstGeom>
          <a:noFill/>
        </p:spPr>
        <p:txBody>
          <a:bodyPr wrap="square" rtlCol="0">
            <a:spAutoFit/>
          </a:bodyPr>
          <a:lstStyle/>
          <a:p>
            <a:pPr lvl="0" defTabSz="914400">
              <a:defRPr/>
            </a:pPr>
            <a:r>
              <a:rPr lang="es-CO" sz="2900" b="1" dirty="0">
                <a:solidFill>
                  <a:srgbClr val="2EB7FF"/>
                </a:solidFill>
                <a:latin typeface="Arial Nova Light" panose="020B0304020202020204" pitchFamily="34" charset="0"/>
              </a:rPr>
              <a:t>Tercera medida</a:t>
            </a:r>
            <a:r>
              <a:rPr lang="es-ES" sz="2900" b="1" dirty="0">
                <a:solidFill>
                  <a:srgbClr val="2EB7FF"/>
                </a:solidFill>
                <a:latin typeface="Arial Nova Light" panose="020B0304020202020204" pitchFamily="34" charset="0"/>
              </a:rPr>
              <a:t>:</a:t>
            </a:r>
            <a:r>
              <a:rPr lang="es-ES" sz="2900" b="1" dirty="0">
                <a:solidFill>
                  <a:srgbClr val="3366CC"/>
                </a:solidFill>
                <a:latin typeface="Arial Nova Light" panose="020B0304020202020204" pitchFamily="34" charset="0"/>
              </a:rPr>
              <a:t> </a:t>
            </a:r>
            <a:r>
              <a:rPr lang="es-CO" sz="2900" b="1" dirty="0">
                <a:solidFill>
                  <a:schemeClr val="tx1">
                    <a:lumMod val="65000"/>
                    <a:lumOff val="35000"/>
                  </a:schemeClr>
                </a:solidFill>
                <a:latin typeface="Arial Nova Light" panose="020B0304020202020204" pitchFamily="34" charset="0"/>
              </a:rPr>
              <a:t>Agilidad en el retiro parcial de cesantías </a:t>
            </a:r>
          </a:p>
        </p:txBody>
      </p:sp>
      <p:sp>
        <p:nvSpPr>
          <p:cNvPr id="10" name="1 Marcador de contenido">
            <a:extLst>
              <a:ext uri="{FF2B5EF4-FFF2-40B4-BE49-F238E27FC236}">
                <a16:creationId xmlns:a16="http://schemas.microsoft.com/office/drawing/2014/main" id="{53E0CA39-C06F-47C8-A310-EAA7DAB7C7F9}"/>
              </a:ext>
            </a:extLst>
          </p:cNvPr>
          <p:cNvSpPr txBox="1">
            <a:spLocks/>
          </p:cNvSpPr>
          <p:nvPr/>
        </p:nvSpPr>
        <p:spPr>
          <a:xfrm>
            <a:off x="216995" y="992057"/>
            <a:ext cx="11149187" cy="666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rgbClr val="C00000"/>
              </a:buClr>
              <a:defRPr/>
            </a:pPr>
            <a:r>
              <a:rPr lang="es-CO" sz="2000" dirty="0">
                <a:solidFill>
                  <a:schemeClr val="tx1">
                    <a:lumMod val="75000"/>
                    <a:lumOff val="25000"/>
                  </a:schemeClr>
                </a:solidFill>
                <a:latin typeface="Helvetica" panose="020B0504020202030204" pitchFamily="34" charset="0"/>
              </a:rPr>
              <a:t>Se expide la Circular Externa 013 del </a:t>
            </a:r>
            <a:r>
              <a:rPr lang="es-CO" sz="2000" b="1" dirty="0">
                <a:solidFill>
                  <a:srgbClr val="02168A"/>
                </a:solidFill>
                <a:latin typeface="Helvetica" panose="020B0504020202030204" pitchFamily="34" charset="0"/>
              </a:rPr>
              <a:t>30 de marzo de 2020 </a:t>
            </a:r>
            <a:r>
              <a:rPr lang="es-CO" sz="2000" dirty="0">
                <a:solidFill>
                  <a:schemeClr val="tx1">
                    <a:lumMod val="75000"/>
                    <a:lumOff val="25000"/>
                  </a:schemeClr>
                </a:solidFill>
                <a:latin typeface="Helvetica" panose="020B0504020202030204" pitchFamily="34" charset="0"/>
              </a:rPr>
              <a:t>con el fin de </a:t>
            </a:r>
            <a:r>
              <a:rPr lang="es-ES_tradnl" sz="2000" dirty="0">
                <a:solidFill>
                  <a:schemeClr val="tx1">
                    <a:lumMod val="75000"/>
                    <a:lumOff val="25000"/>
                  </a:schemeClr>
                </a:solidFill>
                <a:latin typeface="Helvetica" panose="020B0504020202030204" pitchFamily="34" charset="0"/>
              </a:rPr>
              <a:t>establecer un mecanismo ágil para el retiro de las cesantías por diminución del ingreso (Decreto 488 de 2020)</a:t>
            </a:r>
            <a:endParaRPr lang="es-CO" sz="2000" dirty="0">
              <a:solidFill>
                <a:schemeClr val="tx1">
                  <a:lumMod val="75000"/>
                  <a:lumOff val="25000"/>
                </a:schemeClr>
              </a:solidFill>
              <a:latin typeface="Helvetica" panose="020B0504020202030204" pitchFamily="34" charset="0"/>
            </a:endParaRPr>
          </a:p>
        </p:txBody>
      </p:sp>
      <p:pic>
        <p:nvPicPr>
          <p:cNvPr id="11" name="Imagen 10" descr="Imagen que contiene interior, tabla, botella, pastel&#10;&#10;Descripción generada automáticamente">
            <a:extLst>
              <a:ext uri="{FF2B5EF4-FFF2-40B4-BE49-F238E27FC236}">
                <a16:creationId xmlns:a16="http://schemas.microsoft.com/office/drawing/2014/main" id="{4825F958-F793-46D1-B82A-2E84B7A533FC}"/>
              </a:ext>
            </a:extLst>
          </p:cNvPr>
          <p:cNvPicPr>
            <a:picLocks noChangeAspect="1"/>
          </p:cNvPicPr>
          <p:nvPr/>
        </p:nvPicPr>
        <p:blipFill>
          <a:blip r:embed="rId2"/>
          <a:stretch>
            <a:fillRect/>
          </a:stretch>
        </p:blipFill>
        <p:spPr>
          <a:xfrm>
            <a:off x="8562972" y="2539951"/>
            <a:ext cx="3540895" cy="3943090"/>
          </a:xfrm>
          <a:prstGeom prst="rect">
            <a:avLst/>
          </a:prstGeom>
        </p:spPr>
      </p:pic>
      <p:sp>
        <p:nvSpPr>
          <p:cNvPr id="12" name="CuadroTexto 11">
            <a:extLst>
              <a:ext uri="{FF2B5EF4-FFF2-40B4-BE49-F238E27FC236}">
                <a16:creationId xmlns:a16="http://schemas.microsoft.com/office/drawing/2014/main" id="{547C8D5C-FAAB-475D-85BD-129C4B0F8C76}"/>
              </a:ext>
            </a:extLst>
          </p:cNvPr>
          <p:cNvSpPr txBox="1"/>
          <p:nvPr/>
        </p:nvSpPr>
        <p:spPr>
          <a:xfrm>
            <a:off x="271603" y="1925131"/>
            <a:ext cx="9711846" cy="3154710"/>
          </a:xfrm>
          <a:prstGeom prst="rect">
            <a:avLst/>
          </a:prstGeom>
          <a:noFill/>
        </p:spPr>
        <p:txBody>
          <a:bodyPr wrap="square" rtlCol="0">
            <a:spAutoFit/>
          </a:bodyPr>
          <a:lstStyle/>
          <a:p>
            <a:pPr marL="179388" indent="-179388" algn="just">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El trabajador que haya presentado una </a:t>
            </a:r>
            <a:r>
              <a:rPr lang="es-ES" sz="1600" b="1" dirty="0">
                <a:solidFill>
                  <a:schemeClr val="tx1">
                    <a:lumMod val="75000"/>
                    <a:lumOff val="25000"/>
                  </a:schemeClr>
                </a:solidFill>
                <a:latin typeface="Arial Nova" panose="020B0504020202020204" pitchFamily="34" charset="0"/>
              </a:rPr>
              <a:t>disminución de su ingreso mensual</a:t>
            </a:r>
            <a:r>
              <a:rPr lang="es-ES" sz="1600" dirty="0">
                <a:solidFill>
                  <a:schemeClr val="tx1">
                    <a:lumMod val="75000"/>
                    <a:lumOff val="25000"/>
                  </a:schemeClr>
                </a:solidFill>
                <a:latin typeface="Arial Nova" panose="020B0504020202020204" pitchFamily="34" charset="0"/>
              </a:rPr>
              <a:t>, certificada por su empleador, podrá retirar cada mes de su cuenta de cesantías el monto que le permita compensar dicha reducción, con el fin de mantener su ingreso constante (aplica únicamente para retiros de las AFPC).</a:t>
            </a:r>
          </a:p>
          <a:p>
            <a:pPr marL="179388" indent="-179388" algn="just">
              <a:buFont typeface="Arial" panose="020B0604020202020204" pitchFamily="34" charset="0"/>
              <a:buChar char="•"/>
            </a:pPr>
            <a:endParaRPr lang="es-ES" sz="1600" dirty="0">
              <a:solidFill>
                <a:schemeClr val="tx1">
                  <a:lumMod val="75000"/>
                  <a:lumOff val="25000"/>
                </a:schemeClr>
              </a:solidFill>
              <a:latin typeface="Arial Nova" panose="020B0504020202020204" pitchFamily="34" charset="0"/>
            </a:endParaRPr>
          </a:p>
          <a:p>
            <a:pPr marL="179388" indent="-179388" algn="just">
              <a:buFont typeface="Arial" panose="020B0604020202020204" pitchFamily="34" charset="0"/>
              <a:buChar char="•"/>
            </a:pPr>
            <a:r>
              <a:rPr lang="es-ES" sz="1600" dirty="0">
                <a:solidFill>
                  <a:schemeClr val="tx1">
                    <a:lumMod val="75000"/>
                    <a:lumOff val="25000"/>
                  </a:schemeClr>
                </a:solidFill>
                <a:latin typeface="Arial Nova" panose="020B0504020202020204" pitchFamily="34" charset="0"/>
              </a:rPr>
              <a:t>La certificación expedida por el empleador puede ser remitida por el trabajador a través </a:t>
            </a:r>
            <a:r>
              <a:rPr lang="es-ES" sz="1600" b="1" dirty="0">
                <a:solidFill>
                  <a:schemeClr val="tx1">
                    <a:lumMod val="75000"/>
                    <a:lumOff val="25000"/>
                  </a:schemeClr>
                </a:solidFill>
                <a:latin typeface="Arial Nova" panose="020B0504020202020204" pitchFamily="34" charset="0"/>
              </a:rPr>
              <a:t>de mensajes de datos, o en general por cualquier medio electrónico o digital </a:t>
            </a:r>
            <a:r>
              <a:rPr lang="es-ES" sz="1600" dirty="0">
                <a:solidFill>
                  <a:schemeClr val="tx1">
                    <a:lumMod val="75000"/>
                    <a:lumOff val="25000"/>
                  </a:schemeClr>
                </a:solidFill>
                <a:latin typeface="Arial Nova" panose="020B0504020202020204" pitchFamily="34" charset="0"/>
              </a:rPr>
              <a:t>de acuerdo con los mecanismos que defina la respectiva AFPC. Debe contener la siguiente información:</a:t>
            </a:r>
            <a:endParaRPr lang="es-CO" sz="1600" dirty="0">
              <a:solidFill>
                <a:schemeClr val="tx1">
                  <a:lumMod val="75000"/>
                  <a:lumOff val="25000"/>
                </a:schemeClr>
              </a:solidFill>
              <a:latin typeface="Arial Nova" panose="020B0504020202020204" pitchFamily="34" charset="0"/>
            </a:endParaRPr>
          </a:p>
          <a:p>
            <a:pPr algn="just"/>
            <a:endParaRPr lang="es-CO" sz="1000" dirty="0">
              <a:solidFill>
                <a:schemeClr val="tx1">
                  <a:lumMod val="75000"/>
                  <a:lumOff val="25000"/>
                </a:schemeClr>
              </a:solidFill>
              <a:latin typeface="Arial Nova" panose="020B0504020202020204" pitchFamily="34" charset="0"/>
            </a:endParaRPr>
          </a:p>
          <a:p>
            <a:pPr marL="719138" lvl="1" indent="-261938">
              <a:buFont typeface="Wingdings" panose="05000000000000000000" pitchFamily="2" charset="2"/>
              <a:buChar char="ü"/>
            </a:pPr>
            <a:r>
              <a:rPr lang="es-ES" sz="1500" dirty="0">
                <a:solidFill>
                  <a:schemeClr val="tx1">
                    <a:lumMod val="75000"/>
                    <a:lumOff val="25000"/>
                  </a:schemeClr>
                </a:solidFill>
                <a:latin typeface="Arial Nova" panose="020B0504020202020204" pitchFamily="34" charset="0"/>
              </a:rPr>
              <a:t>Nombre o razón social del empleador junto con el tipo y número de identificación</a:t>
            </a:r>
            <a:endParaRPr lang="es-CO" sz="1500" dirty="0">
              <a:solidFill>
                <a:schemeClr val="tx1">
                  <a:lumMod val="75000"/>
                  <a:lumOff val="25000"/>
                </a:schemeClr>
              </a:solidFill>
              <a:latin typeface="Arial Nova" panose="020B0504020202020204" pitchFamily="34" charset="0"/>
            </a:endParaRPr>
          </a:p>
          <a:p>
            <a:pPr marL="719138" lvl="1" indent="-261938">
              <a:buFont typeface="Wingdings" panose="05000000000000000000" pitchFamily="2" charset="2"/>
              <a:buChar char="ü"/>
            </a:pPr>
            <a:r>
              <a:rPr lang="es-ES" sz="1500" dirty="0">
                <a:solidFill>
                  <a:schemeClr val="tx1">
                    <a:lumMod val="75000"/>
                    <a:lumOff val="25000"/>
                  </a:schemeClr>
                </a:solidFill>
                <a:latin typeface="Arial Nova" panose="020B0504020202020204" pitchFamily="34" charset="0"/>
              </a:rPr>
              <a:t>Nombre y apellidos del trabajador junto con el tipo y número de identificación</a:t>
            </a:r>
            <a:endParaRPr lang="es-CO" sz="1500" dirty="0">
              <a:solidFill>
                <a:schemeClr val="tx1">
                  <a:lumMod val="75000"/>
                  <a:lumOff val="25000"/>
                </a:schemeClr>
              </a:solidFill>
              <a:latin typeface="Arial Nova" panose="020B0504020202020204" pitchFamily="34" charset="0"/>
            </a:endParaRPr>
          </a:p>
          <a:p>
            <a:pPr marL="719138" lvl="1" indent="-261938">
              <a:buFont typeface="Wingdings" panose="05000000000000000000" pitchFamily="2" charset="2"/>
              <a:buChar char="ü"/>
            </a:pPr>
            <a:r>
              <a:rPr lang="es-ES" sz="1500" dirty="0">
                <a:solidFill>
                  <a:schemeClr val="tx1">
                    <a:lumMod val="75000"/>
                    <a:lumOff val="25000"/>
                  </a:schemeClr>
                </a:solidFill>
                <a:latin typeface="Arial Nova" panose="020B0504020202020204" pitchFamily="34" charset="0"/>
              </a:rPr>
              <a:t>Datos de contacto del empleador</a:t>
            </a:r>
            <a:endParaRPr lang="es-CO" sz="1500" dirty="0">
              <a:solidFill>
                <a:schemeClr val="tx1">
                  <a:lumMod val="75000"/>
                  <a:lumOff val="25000"/>
                </a:schemeClr>
              </a:solidFill>
              <a:latin typeface="Arial Nova" panose="020B0504020202020204" pitchFamily="34" charset="0"/>
            </a:endParaRPr>
          </a:p>
          <a:p>
            <a:pPr marL="719138" lvl="1" indent="-261938">
              <a:buFont typeface="Wingdings" panose="05000000000000000000" pitchFamily="2" charset="2"/>
              <a:buChar char="ü"/>
            </a:pPr>
            <a:r>
              <a:rPr lang="es-ES" sz="1500" dirty="0">
                <a:solidFill>
                  <a:schemeClr val="tx1">
                    <a:lumMod val="75000"/>
                    <a:lumOff val="25000"/>
                  </a:schemeClr>
                </a:solidFill>
                <a:latin typeface="Arial Nova" panose="020B0504020202020204" pitchFamily="34" charset="0"/>
              </a:rPr>
              <a:t>Salario devengado por el trabajador a 1 de marzo de 2020</a:t>
            </a:r>
            <a:endParaRPr lang="es-CO" sz="1500" dirty="0">
              <a:solidFill>
                <a:schemeClr val="tx1">
                  <a:lumMod val="75000"/>
                  <a:lumOff val="25000"/>
                </a:schemeClr>
              </a:solidFill>
              <a:latin typeface="Arial Nova" panose="020B0504020202020204" pitchFamily="34" charset="0"/>
            </a:endParaRPr>
          </a:p>
          <a:p>
            <a:pPr marL="719138" lvl="1" indent="-261938">
              <a:buFont typeface="Wingdings" panose="05000000000000000000" pitchFamily="2" charset="2"/>
              <a:buChar char="ü"/>
            </a:pPr>
            <a:r>
              <a:rPr lang="es-ES" sz="1500" dirty="0">
                <a:solidFill>
                  <a:schemeClr val="tx1">
                    <a:lumMod val="75000"/>
                    <a:lumOff val="25000"/>
                  </a:schemeClr>
                </a:solidFill>
                <a:latin typeface="Arial Nova" panose="020B0504020202020204" pitchFamily="34" charset="0"/>
              </a:rPr>
              <a:t>El monto de la disminución del ingreso mensual del trabajador</a:t>
            </a:r>
            <a:endParaRPr lang="es-CO" sz="1500" dirty="0">
              <a:solidFill>
                <a:schemeClr val="tx1">
                  <a:lumMod val="75000"/>
                  <a:lumOff val="25000"/>
                </a:schemeClr>
              </a:solidFill>
              <a:latin typeface="Arial Nova" panose="020B0504020202020204" pitchFamily="34" charset="0"/>
            </a:endParaRPr>
          </a:p>
        </p:txBody>
      </p:sp>
      <p:sp>
        <p:nvSpPr>
          <p:cNvPr id="13" name="CuadroTexto 12">
            <a:extLst>
              <a:ext uri="{FF2B5EF4-FFF2-40B4-BE49-F238E27FC236}">
                <a16:creationId xmlns:a16="http://schemas.microsoft.com/office/drawing/2014/main" id="{A5B9C16A-CC15-4412-BFEC-22F67B0BEFCF}"/>
              </a:ext>
            </a:extLst>
          </p:cNvPr>
          <p:cNvSpPr txBox="1"/>
          <p:nvPr/>
        </p:nvSpPr>
        <p:spPr>
          <a:xfrm>
            <a:off x="271603" y="5123800"/>
            <a:ext cx="8291369" cy="1077218"/>
          </a:xfrm>
          <a:prstGeom prst="rect">
            <a:avLst/>
          </a:prstGeom>
          <a:noFill/>
        </p:spPr>
        <p:txBody>
          <a:bodyPr wrap="square" rtlCol="0">
            <a:spAutoFit/>
          </a:bodyPr>
          <a:lstStyle/>
          <a:p>
            <a:pPr marL="179388" indent="-179388" algn="just">
              <a:buFont typeface="Arial" panose="020B0604020202020204" pitchFamily="34" charset="0"/>
              <a:buChar char="•"/>
            </a:pPr>
            <a:r>
              <a:rPr lang="es-CO" sz="1600" dirty="0">
                <a:solidFill>
                  <a:schemeClr val="tx1">
                    <a:lumMod val="75000"/>
                    <a:lumOff val="25000"/>
                  </a:schemeClr>
                </a:solidFill>
                <a:latin typeface="Arial Nova" panose="020B0504020202020204" pitchFamily="34" charset="0"/>
              </a:rPr>
              <a:t>El pago por retiro parcial de cesantías se </a:t>
            </a:r>
            <a:r>
              <a:rPr lang="es-CO" sz="1600" b="1" dirty="0">
                <a:solidFill>
                  <a:schemeClr val="tx1">
                    <a:lumMod val="75000"/>
                    <a:lumOff val="25000"/>
                  </a:schemeClr>
                </a:solidFill>
                <a:latin typeface="Arial Nova" panose="020B0504020202020204" pitchFamily="34" charset="0"/>
              </a:rPr>
              <a:t>abonará de forma mensual </a:t>
            </a:r>
            <a:r>
              <a:rPr lang="es-CO" sz="1600" dirty="0">
                <a:solidFill>
                  <a:schemeClr val="tx1">
                    <a:lumMod val="75000"/>
                    <a:lumOff val="25000"/>
                  </a:schemeClr>
                </a:solidFill>
                <a:latin typeface="Arial Nova" panose="020B0504020202020204" pitchFamily="34" charset="0"/>
              </a:rPr>
              <a:t>por el monto solicitado por el afiliado, siempre que no exceda el valor de la disminución del ingreso mensual certificado por el empleador. En todo caso estará limitado al saldo disponible en la cuenta de ahorro de cesantías.</a:t>
            </a:r>
            <a:endParaRPr lang="es-CO" dirty="0">
              <a:latin typeface="Arial Nova" panose="020B0504020202020204" pitchFamily="34" charset="0"/>
            </a:endParaRPr>
          </a:p>
        </p:txBody>
      </p:sp>
    </p:spTree>
    <p:extLst>
      <p:ext uri="{BB962C8B-B14F-4D97-AF65-F5344CB8AC3E}">
        <p14:creationId xmlns:p14="http://schemas.microsoft.com/office/powerpoint/2010/main" val="258835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4EF3670-1F92-424A-8FA1-E8AA8F39A383}"/>
              </a:ext>
            </a:extLst>
          </p:cNvPr>
          <p:cNvSpPr>
            <a:spLocks noGrp="1"/>
          </p:cNvSpPr>
          <p:nvPr>
            <p:ph type="sldNum" sz="quarter" idx="4"/>
          </p:nvPr>
        </p:nvSpPr>
        <p:spPr/>
        <p:txBody>
          <a:bodyPr/>
          <a:lstStyle/>
          <a:p>
            <a:fld id="{E98621A4-F840-4FB5-ADAC-B68FE90EA2B3}" type="slidenum">
              <a:rPr lang="es-CO" smtClean="0"/>
              <a:pPr/>
              <a:t>19</a:t>
            </a:fld>
            <a:endParaRPr lang="es-CO" dirty="0"/>
          </a:p>
        </p:txBody>
      </p:sp>
      <p:sp>
        <p:nvSpPr>
          <p:cNvPr id="3" name="Título 2">
            <a:extLst>
              <a:ext uri="{FF2B5EF4-FFF2-40B4-BE49-F238E27FC236}">
                <a16:creationId xmlns:a16="http://schemas.microsoft.com/office/drawing/2014/main" id="{D869779F-C20A-4247-9523-52F336CA219F}"/>
              </a:ext>
            </a:extLst>
          </p:cNvPr>
          <p:cNvSpPr>
            <a:spLocks noGrp="1"/>
          </p:cNvSpPr>
          <p:nvPr>
            <p:ph type="title"/>
          </p:nvPr>
        </p:nvSpPr>
        <p:spPr>
          <a:xfrm>
            <a:off x="289810" y="297721"/>
            <a:ext cx="11902190" cy="790724"/>
          </a:xfrm>
        </p:spPr>
        <p:txBody>
          <a:bodyPr/>
          <a:lstStyle/>
          <a:p>
            <a:pPr algn="l"/>
            <a:r>
              <a:rPr lang="es-CO" sz="2900" dirty="0">
                <a:solidFill>
                  <a:srgbClr val="2EB7FF"/>
                </a:solidFill>
                <a:ea typeface="+mn-ea"/>
                <a:cs typeface="+mn-cs"/>
              </a:rPr>
              <a:t>Las Administradoras de Fondos de Pensiones y Cesantías reportan semanalmente el comportamiento de los retiros por esta causa</a:t>
            </a:r>
          </a:p>
        </p:txBody>
      </p:sp>
      <p:grpSp>
        <p:nvGrpSpPr>
          <p:cNvPr id="6" name="Grupo 5">
            <a:extLst>
              <a:ext uri="{FF2B5EF4-FFF2-40B4-BE49-F238E27FC236}">
                <a16:creationId xmlns:a16="http://schemas.microsoft.com/office/drawing/2014/main" id="{DE644BB5-CD71-4D1A-9472-1E04DF7A4032}"/>
              </a:ext>
            </a:extLst>
          </p:cNvPr>
          <p:cNvGrpSpPr/>
          <p:nvPr/>
        </p:nvGrpSpPr>
        <p:grpSpPr>
          <a:xfrm>
            <a:off x="993621" y="1088445"/>
            <a:ext cx="9914948" cy="5577158"/>
            <a:chOff x="993621" y="1088445"/>
            <a:chExt cx="9914948" cy="5577158"/>
          </a:xfrm>
        </p:grpSpPr>
        <p:pic>
          <p:nvPicPr>
            <p:cNvPr id="1026" name="Picture 2">
              <a:extLst>
                <a:ext uri="{FF2B5EF4-FFF2-40B4-BE49-F238E27FC236}">
                  <a16:creationId xmlns:a16="http://schemas.microsoft.com/office/drawing/2014/main" id="{53065838-E762-41A2-A248-EF7D9DE10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621" y="1088445"/>
              <a:ext cx="9914948" cy="557715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BCD0A9F-958A-4D0E-9E89-2F19F1986B13}"/>
                </a:ext>
              </a:extLst>
            </p:cNvPr>
            <p:cNvSpPr txBox="1"/>
            <p:nvPr/>
          </p:nvSpPr>
          <p:spPr>
            <a:xfrm>
              <a:off x="2400300" y="1357386"/>
              <a:ext cx="7254688" cy="461665"/>
            </a:xfrm>
            <a:prstGeom prst="rect">
              <a:avLst/>
            </a:prstGeom>
            <a:solidFill>
              <a:schemeClr val="bg1"/>
            </a:solidFill>
          </p:spPr>
          <p:txBody>
            <a:bodyPr wrap="square" rtlCol="0">
              <a:spAutoFit/>
            </a:bodyPr>
            <a:lstStyle/>
            <a:p>
              <a:pPr algn="ctr"/>
              <a:r>
                <a:rPr lang="es-CO" sz="2400" dirty="0">
                  <a:solidFill>
                    <a:schemeClr val="accent1">
                      <a:lumMod val="75000"/>
                    </a:schemeClr>
                  </a:solidFill>
                </a:rPr>
                <a:t>Informe Retiro de Cesantías: Semana del 6 al 12 de Abril</a:t>
              </a:r>
            </a:p>
          </p:txBody>
        </p:sp>
      </p:grpSp>
      <p:sp>
        <p:nvSpPr>
          <p:cNvPr id="5" name="Elipse 4">
            <a:extLst>
              <a:ext uri="{FF2B5EF4-FFF2-40B4-BE49-F238E27FC236}">
                <a16:creationId xmlns:a16="http://schemas.microsoft.com/office/drawing/2014/main" id="{834E3D04-ACC4-497B-ACC4-049A1A243E66}"/>
              </a:ext>
            </a:extLst>
          </p:cNvPr>
          <p:cNvSpPr/>
          <p:nvPr/>
        </p:nvSpPr>
        <p:spPr>
          <a:xfrm>
            <a:off x="900108" y="4976734"/>
            <a:ext cx="4526331" cy="232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8209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0DA79CC-F2C2-49B2-B19F-C658BD2F06A9}"/>
              </a:ext>
            </a:extLst>
          </p:cNvPr>
          <p:cNvSpPr>
            <a:spLocks noGrp="1"/>
          </p:cNvSpPr>
          <p:nvPr>
            <p:ph type="sldNum" sz="quarter" idx="4"/>
          </p:nvPr>
        </p:nvSpPr>
        <p:spPr/>
        <p:txBody>
          <a:bodyPr/>
          <a:lstStyle/>
          <a:p>
            <a:fld id="{E98621A4-F840-4FB5-ADAC-B68FE90EA2B3}" type="slidenum">
              <a:rPr lang="es-CO" smtClean="0"/>
              <a:pPr/>
              <a:t>2</a:t>
            </a:fld>
            <a:endParaRPr lang="es-CO" dirty="0"/>
          </a:p>
        </p:txBody>
      </p:sp>
      <p:sp>
        <p:nvSpPr>
          <p:cNvPr id="3" name="Título 2">
            <a:extLst>
              <a:ext uri="{FF2B5EF4-FFF2-40B4-BE49-F238E27FC236}">
                <a16:creationId xmlns:a16="http://schemas.microsoft.com/office/drawing/2014/main" id="{686D3FF2-2D81-4EEA-8BB5-D7FE79926FDC}"/>
              </a:ext>
            </a:extLst>
          </p:cNvPr>
          <p:cNvSpPr>
            <a:spLocks noGrp="1"/>
          </p:cNvSpPr>
          <p:nvPr>
            <p:ph type="title"/>
          </p:nvPr>
        </p:nvSpPr>
        <p:spPr/>
        <p:txBody>
          <a:bodyPr/>
          <a:lstStyle/>
          <a:p>
            <a:pPr algn="r"/>
            <a:r>
              <a:rPr lang="es-CO" sz="4800" dirty="0">
                <a:solidFill>
                  <a:srgbClr val="0070C0"/>
                </a:solidFill>
                <a:latin typeface="+mj-lt"/>
              </a:rPr>
              <a:t>Agenda</a:t>
            </a:r>
          </a:p>
        </p:txBody>
      </p:sp>
      <p:graphicFrame>
        <p:nvGraphicFramePr>
          <p:cNvPr id="6" name="Diagrama 5">
            <a:extLst>
              <a:ext uri="{FF2B5EF4-FFF2-40B4-BE49-F238E27FC236}">
                <a16:creationId xmlns:a16="http://schemas.microsoft.com/office/drawing/2014/main" id="{34771354-1AE4-4E9A-B7A5-19968894C752}"/>
              </a:ext>
            </a:extLst>
          </p:cNvPr>
          <p:cNvGraphicFramePr/>
          <p:nvPr>
            <p:extLst>
              <p:ext uri="{D42A27DB-BD31-4B8C-83A1-F6EECF244321}">
                <p14:modId xmlns:p14="http://schemas.microsoft.com/office/powerpoint/2010/main" val="1448285665"/>
              </p:ext>
            </p:extLst>
          </p:nvPr>
        </p:nvGraphicFramePr>
        <p:xfrm>
          <a:off x="342027" y="886479"/>
          <a:ext cx="11545173" cy="525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áfico 7" descr="Diana">
            <a:extLst>
              <a:ext uri="{FF2B5EF4-FFF2-40B4-BE49-F238E27FC236}">
                <a16:creationId xmlns:a16="http://schemas.microsoft.com/office/drawing/2014/main" id="{DB7DA8C7-29F6-4378-8945-C1C9050896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440" y="1963657"/>
            <a:ext cx="914400" cy="914400"/>
          </a:xfrm>
          <a:prstGeom prst="rect">
            <a:avLst/>
          </a:prstGeom>
        </p:spPr>
      </p:pic>
      <p:pic>
        <p:nvPicPr>
          <p:cNvPr id="12" name="Gráfico 11" descr="Grupo">
            <a:extLst>
              <a:ext uri="{FF2B5EF4-FFF2-40B4-BE49-F238E27FC236}">
                <a16:creationId xmlns:a16="http://schemas.microsoft.com/office/drawing/2014/main" id="{31E42665-C5B2-4E91-93D0-D48EDE4291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30172" y="4026877"/>
            <a:ext cx="914400" cy="914400"/>
          </a:xfrm>
          <a:prstGeom prst="rect">
            <a:avLst/>
          </a:prstGeom>
        </p:spPr>
      </p:pic>
      <p:pic>
        <p:nvPicPr>
          <p:cNvPr id="14" name="Gráfico 13" descr="Investigar">
            <a:extLst>
              <a:ext uri="{FF2B5EF4-FFF2-40B4-BE49-F238E27FC236}">
                <a16:creationId xmlns:a16="http://schemas.microsoft.com/office/drawing/2014/main" id="{7FB43001-C030-4796-98F1-FD2EDA51426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26591" y="1959140"/>
            <a:ext cx="914400" cy="914400"/>
          </a:xfrm>
          <a:prstGeom prst="rect">
            <a:avLst/>
          </a:prstGeom>
        </p:spPr>
      </p:pic>
    </p:spTree>
    <p:extLst>
      <p:ext uri="{BB962C8B-B14F-4D97-AF65-F5344CB8AC3E}">
        <p14:creationId xmlns:p14="http://schemas.microsoft.com/office/powerpoint/2010/main" val="1567814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429E52C9-D919-4831-96AE-0FF6AFAF5087}"/>
              </a:ext>
            </a:extLst>
          </p:cNvPr>
          <p:cNvSpPr>
            <a:spLocks noGrp="1"/>
          </p:cNvSpPr>
          <p:nvPr>
            <p:ph type="sldNum" sz="quarter" idx="4"/>
          </p:nvPr>
        </p:nvSpPr>
        <p:spPr/>
        <p:txBody>
          <a:bodyPr/>
          <a:lstStyle/>
          <a:p>
            <a:fld id="{E98621A4-F840-4FB5-ADAC-B68FE90EA2B3}" type="slidenum">
              <a:rPr lang="es-CO" smtClean="0"/>
              <a:pPr/>
              <a:t>20</a:t>
            </a:fld>
            <a:endParaRPr lang="es-CO" dirty="0"/>
          </a:p>
        </p:txBody>
      </p:sp>
      <p:sp>
        <p:nvSpPr>
          <p:cNvPr id="9" name="CuadroTexto 8">
            <a:extLst>
              <a:ext uri="{FF2B5EF4-FFF2-40B4-BE49-F238E27FC236}">
                <a16:creationId xmlns:a16="http://schemas.microsoft.com/office/drawing/2014/main" id="{910CD2CE-95FC-437A-A9E5-48387EFB4912}"/>
              </a:ext>
            </a:extLst>
          </p:cNvPr>
          <p:cNvSpPr txBox="1"/>
          <p:nvPr/>
        </p:nvSpPr>
        <p:spPr>
          <a:xfrm>
            <a:off x="140679" y="87464"/>
            <a:ext cx="11931445" cy="538609"/>
          </a:xfrm>
          <a:prstGeom prst="rect">
            <a:avLst/>
          </a:prstGeom>
          <a:noFill/>
        </p:spPr>
        <p:txBody>
          <a:bodyPr wrap="square" rtlCol="0">
            <a:spAutoFit/>
          </a:bodyPr>
          <a:lstStyle/>
          <a:p>
            <a:pPr lvl="0" defTabSz="914400">
              <a:defRPr/>
            </a:pPr>
            <a:r>
              <a:rPr lang="es-CO" sz="2900" b="1" dirty="0">
                <a:solidFill>
                  <a:srgbClr val="2EB7FF"/>
                </a:solidFill>
                <a:latin typeface="Arial Nova Light" panose="020B0304020202020204" pitchFamily="34" charset="0"/>
              </a:rPr>
              <a:t>Cuarta Medida</a:t>
            </a:r>
            <a:r>
              <a:rPr lang="es-ES" sz="2900" b="1" dirty="0">
                <a:solidFill>
                  <a:srgbClr val="2EB7FF"/>
                </a:solidFill>
                <a:latin typeface="Arial Nova Light" panose="020B0304020202020204" pitchFamily="34" charset="0"/>
              </a:rPr>
              <a:t>:</a:t>
            </a:r>
            <a:r>
              <a:rPr lang="es-ES" sz="2900" b="1" dirty="0">
                <a:solidFill>
                  <a:srgbClr val="3366CC"/>
                </a:solidFill>
                <a:latin typeface="Arial Nova Light" panose="020B0304020202020204" pitchFamily="34" charset="0"/>
              </a:rPr>
              <a:t> </a:t>
            </a:r>
            <a:r>
              <a:rPr lang="es-CO" sz="2900" b="1" dirty="0">
                <a:solidFill>
                  <a:schemeClr val="tx1">
                    <a:lumMod val="65000"/>
                    <a:lumOff val="35000"/>
                  </a:schemeClr>
                </a:solidFill>
                <a:latin typeface="Arial Nova Light" panose="020B0304020202020204" pitchFamily="34" charset="0"/>
              </a:rPr>
              <a:t>Subsidios del Programa Ingreso Solidario</a:t>
            </a:r>
          </a:p>
        </p:txBody>
      </p:sp>
      <p:sp>
        <p:nvSpPr>
          <p:cNvPr id="10" name="1 Marcador de contenido">
            <a:extLst>
              <a:ext uri="{FF2B5EF4-FFF2-40B4-BE49-F238E27FC236}">
                <a16:creationId xmlns:a16="http://schemas.microsoft.com/office/drawing/2014/main" id="{53E0CA39-C06F-47C8-A310-EAA7DAB7C7F9}"/>
              </a:ext>
            </a:extLst>
          </p:cNvPr>
          <p:cNvSpPr txBox="1">
            <a:spLocks/>
          </p:cNvSpPr>
          <p:nvPr/>
        </p:nvSpPr>
        <p:spPr>
          <a:xfrm>
            <a:off x="79875" y="866003"/>
            <a:ext cx="11832264" cy="666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rgbClr val="C00000"/>
              </a:buClr>
              <a:defRPr/>
            </a:pPr>
            <a:r>
              <a:rPr lang="es-CO" sz="2000" dirty="0">
                <a:solidFill>
                  <a:schemeClr val="tx1">
                    <a:lumMod val="75000"/>
                    <a:lumOff val="25000"/>
                  </a:schemeClr>
                </a:solidFill>
                <a:latin typeface="Helvetica" panose="020B0504020202030204" pitchFamily="34" charset="0"/>
              </a:rPr>
              <a:t>Se expide la Circular Externa 015 del </a:t>
            </a:r>
            <a:r>
              <a:rPr lang="es-CO" sz="2000" b="1" dirty="0">
                <a:solidFill>
                  <a:srgbClr val="02168A"/>
                </a:solidFill>
                <a:latin typeface="Helvetica" panose="020B0504020202030204" pitchFamily="34" charset="0"/>
              </a:rPr>
              <a:t>11 de abril de 2020 </a:t>
            </a:r>
            <a:r>
              <a:rPr lang="es-CO" sz="2000" dirty="0">
                <a:solidFill>
                  <a:schemeClr val="tx1">
                    <a:lumMod val="75000"/>
                    <a:lumOff val="25000"/>
                  </a:schemeClr>
                </a:solidFill>
                <a:latin typeface="Helvetica" panose="020B0504020202030204" pitchFamily="34" charset="0"/>
              </a:rPr>
              <a:t>con el fin de definir directrices para  tratamiento de los recursos de subsidios girados por el Estado en el marco del Programa Ingreso Solidario.</a:t>
            </a:r>
          </a:p>
          <a:p>
            <a:pPr algn="just">
              <a:buClr>
                <a:srgbClr val="C00000"/>
              </a:buClr>
              <a:defRPr/>
            </a:pPr>
            <a:endParaRPr lang="es-CO" sz="2000" dirty="0">
              <a:solidFill>
                <a:schemeClr val="tx1">
                  <a:lumMod val="75000"/>
                  <a:lumOff val="25000"/>
                </a:schemeClr>
              </a:solidFill>
              <a:latin typeface="Helvetica" panose="020B0504020202030204" pitchFamily="34" charset="0"/>
            </a:endParaRPr>
          </a:p>
        </p:txBody>
      </p:sp>
      <p:pic>
        <p:nvPicPr>
          <p:cNvPr id="11" name="Imagen 10" descr="Imagen que contiene interior, tabla, botella, pastel&#10;&#10;Descripción generada automáticamente">
            <a:extLst>
              <a:ext uri="{FF2B5EF4-FFF2-40B4-BE49-F238E27FC236}">
                <a16:creationId xmlns:a16="http://schemas.microsoft.com/office/drawing/2014/main" id="{4825F958-F793-46D1-B82A-2E84B7A533FC}"/>
              </a:ext>
            </a:extLst>
          </p:cNvPr>
          <p:cNvPicPr>
            <a:picLocks noChangeAspect="1"/>
          </p:cNvPicPr>
          <p:nvPr/>
        </p:nvPicPr>
        <p:blipFill>
          <a:blip r:embed="rId2"/>
          <a:stretch>
            <a:fillRect/>
          </a:stretch>
        </p:blipFill>
        <p:spPr>
          <a:xfrm>
            <a:off x="9699061" y="2438716"/>
            <a:ext cx="2404806" cy="2677957"/>
          </a:xfrm>
          <a:prstGeom prst="rect">
            <a:avLst/>
          </a:prstGeom>
        </p:spPr>
      </p:pic>
      <p:sp>
        <p:nvSpPr>
          <p:cNvPr id="12" name="CuadroTexto 11">
            <a:extLst>
              <a:ext uri="{FF2B5EF4-FFF2-40B4-BE49-F238E27FC236}">
                <a16:creationId xmlns:a16="http://schemas.microsoft.com/office/drawing/2014/main" id="{547C8D5C-FAAB-475D-85BD-129C4B0F8C76}"/>
              </a:ext>
            </a:extLst>
          </p:cNvPr>
          <p:cNvSpPr txBox="1"/>
          <p:nvPr/>
        </p:nvSpPr>
        <p:spPr>
          <a:xfrm>
            <a:off x="88133" y="1949913"/>
            <a:ext cx="9711846" cy="5262979"/>
          </a:xfrm>
          <a:prstGeom prst="rect">
            <a:avLst/>
          </a:prstGeom>
          <a:noFill/>
        </p:spPr>
        <p:txBody>
          <a:bodyPr wrap="square" rtlCol="0">
            <a:spAutoFit/>
          </a:bodyPr>
          <a:lstStyle/>
          <a:p>
            <a:pPr marL="285750" indent="-285750" algn="just">
              <a:buFont typeface="Arial" panose="020B0604020202020204" pitchFamily="34" charset="0"/>
              <a:buChar char="•"/>
            </a:pPr>
            <a:r>
              <a:rPr lang="es-ES_tradnl" sz="1600" dirty="0">
                <a:latin typeface="Arial Nova" panose="020B0504020202020204" pitchFamily="34" charset="0"/>
              </a:rPr>
              <a:t>Se reitera que conforme a los artículos 5 y 7 del Decreto 518 del 2020, que es una </a:t>
            </a:r>
            <a:r>
              <a:rPr lang="es-ES_tradnl" sz="1600" b="1" dirty="0">
                <a:latin typeface="Arial Nova" panose="020B0504020202020204" pitchFamily="34" charset="0"/>
              </a:rPr>
              <a:t>práctica ilegal cobrar </a:t>
            </a:r>
            <a:r>
              <a:rPr lang="es-ES_tradnl" sz="1600" dirty="0">
                <a:latin typeface="Arial Nova" panose="020B0504020202020204" pitchFamily="34" charset="0"/>
              </a:rPr>
              <a:t>a los beneficiarios del programa cualquier comisión o tarifa por el retiro o disposición de las transferencias, y de igual forma reitera que los recursos de las transferencias del programa </a:t>
            </a:r>
            <a:r>
              <a:rPr lang="es-ES_tradnl" sz="1600" b="1" dirty="0">
                <a:latin typeface="Arial Nova" panose="020B0504020202020204" pitchFamily="34" charset="0"/>
              </a:rPr>
              <a:t>son inembargables </a:t>
            </a:r>
            <a:r>
              <a:rPr lang="es-ES_tradnl" sz="1600" dirty="0">
                <a:latin typeface="Arial Nova" panose="020B0504020202020204" pitchFamily="34" charset="0"/>
              </a:rPr>
              <a:t>y </a:t>
            </a:r>
            <a:r>
              <a:rPr lang="es-ES_tradnl" sz="1600" b="1" dirty="0">
                <a:latin typeface="Arial Nova" panose="020B0504020202020204" pitchFamily="34" charset="0"/>
              </a:rPr>
              <a:t>no podrán abonarse a ningún tipo de obligación </a:t>
            </a:r>
            <a:r>
              <a:rPr lang="es-ES_tradnl" sz="1600" dirty="0">
                <a:latin typeface="Arial Nova" panose="020B0504020202020204" pitchFamily="34" charset="0"/>
              </a:rPr>
              <a:t>del beneficiario con la entidad financiera a través de la cual se disperse la transferencia.</a:t>
            </a:r>
          </a:p>
          <a:p>
            <a:pPr marL="285750" indent="-285750" algn="just">
              <a:buFont typeface="Arial" panose="020B0604020202020204" pitchFamily="34" charset="0"/>
              <a:buChar char="•"/>
            </a:pPr>
            <a:endParaRPr lang="es-ES_tradnl" sz="1600" dirty="0">
              <a:latin typeface="Arial Nova" panose="020B0504020202020204" pitchFamily="34" charset="0"/>
            </a:endParaRPr>
          </a:p>
          <a:p>
            <a:pPr marL="285750" indent="-285750" algn="just">
              <a:buFont typeface="Arial" panose="020B0604020202020204" pitchFamily="34" charset="0"/>
              <a:buChar char="•"/>
            </a:pPr>
            <a:r>
              <a:rPr lang="es-ES_tradnl" sz="1600" dirty="0">
                <a:latin typeface="Arial Nova" panose="020B0504020202020204" pitchFamily="34" charset="0"/>
              </a:rPr>
              <a:t>El incumplimiento de esta prohibición acarreará a las entidades vigiladas por esta Superintendencia las </a:t>
            </a:r>
            <a:r>
              <a:rPr lang="es-ES_tradnl" sz="1600" b="1" dirty="0">
                <a:latin typeface="Arial Nova" panose="020B0504020202020204" pitchFamily="34" charset="0"/>
              </a:rPr>
              <a:t>sanciones administrativas </a:t>
            </a:r>
            <a:r>
              <a:rPr lang="es-ES_tradnl" sz="1600" dirty="0">
                <a:latin typeface="Arial Nova" panose="020B0504020202020204" pitchFamily="34" charset="0"/>
              </a:rPr>
              <a:t>establecidas en el artículo 208 del Estatuto Orgánico del Sistema Financiero, sin perjuicio del proceso de </a:t>
            </a:r>
            <a:r>
              <a:rPr lang="es-ES_tradnl" sz="1600" b="1" dirty="0">
                <a:latin typeface="Arial Nova" panose="020B0504020202020204" pitchFamily="34" charset="0"/>
              </a:rPr>
              <a:t>reintegro </a:t>
            </a:r>
            <a:r>
              <a:rPr lang="es-ES_tradnl" sz="1600" dirty="0">
                <a:latin typeface="Arial Nova" panose="020B0504020202020204" pitchFamily="34" charset="0"/>
              </a:rPr>
              <a:t>del dinero.</a:t>
            </a:r>
          </a:p>
          <a:p>
            <a:pPr marL="285750" indent="-285750" algn="just">
              <a:buFont typeface="Arial" panose="020B0604020202020204" pitchFamily="34" charset="0"/>
              <a:buChar char="•"/>
            </a:pPr>
            <a:endParaRPr lang="es-CO" sz="1600" dirty="0">
              <a:latin typeface="Arial Nova" panose="020B0504020202020204" pitchFamily="34" charset="0"/>
            </a:endParaRPr>
          </a:p>
          <a:p>
            <a:pPr marL="285750" indent="-285750" algn="just">
              <a:buFont typeface="Arial" panose="020B0604020202020204" pitchFamily="34" charset="0"/>
              <a:buChar char="•"/>
            </a:pPr>
            <a:r>
              <a:rPr lang="es-ES_tradnl" sz="1600" dirty="0">
                <a:latin typeface="Arial Nova" panose="020B0504020202020204" pitchFamily="34" charset="0"/>
              </a:rPr>
              <a:t>Se establece como </a:t>
            </a:r>
            <a:r>
              <a:rPr lang="es-ES_tradnl" sz="1600" b="1" dirty="0">
                <a:latin typeface="Arial Nova" panose="020B0504020202020204" pitchFamily="34" charset="0"/>
              </a:rPr>
              <a:t>práctica abusiva </a:t>
            </a:r>
            <a:r>
              <a:rPr lang="es-ES_tradnl" sz="1600" dirty="0">
                <a:latin typeface="Arial Nova" panose="020B0504020202020204" pitchFamily="34" charset="0"/>
              </a:rPr>
              <a:t>el débito de valores por parte de la entidad vigilada que dispersa el pago, originado por cualquier concepto, que disminuya el monto del giro de la transferencia monetaria realizada por el Gobierno Nacional a los beneficiarios del programa.</a:t>
            </a:r>
            <a:endParaRPr lang="es-CO" sz="1600" dirty="0">
              <a:latin typeface="Arial Nova" panose="020B0504020202020204" pitchFamily="34" charset="0"/>
            </a:endParaRPr>
          </a:p>
          <a:p>
            <a:pPr marL="285750" indent="-285750" algn="just">
              <a:buFont typeface="Arial" panose="020B0604020202020204" pitchFamily="34" charset="0"/>
              <a:buChar char="•"/>
            </a:pPr>
            <a:endParaRPr lang="es-CO" sz="1600" dirty="0">
              <a:latin typeface="Arial Nova" panose="020B0504020202020204" pitchFamily="34" charset="0"/>
            </a:endParaRPr>
          </a:p>
          <a:p>
            <a:pPr marL="285750" indent="-285750" algn="just">
              <a:buFont typeface="Arial" panose="020B0604020202020204" pitchFamily="34" charset="0"/>
              <a:buChar char="•"/>
            </a:pPr>
            <a:r>
              <a:rPr lang="es-ES_tradnl" sz="1600" dirty="0">
                <a:latin typeface="Arial Nova" panose="020B0504020202020204" pitchFamily="34" charset="0"/>
              </a:rPr>
              <a:t>En los casos en los cuales se haya procedido con el débito automático o cobro de saldos de obligaciones del beneficiario o de otros conceptos, la entidad deberá </a:t>
            </a:r>
            <a:r>
              <a:rPr lang="es-ES_tradnl" sz="1600" b="1" dirty="0">
                <a:latin typeface="Arial Nova" panose="020B0504020202020204" pitchFamily="34" charset="0"/>
              </a:rPr>
              <a:t>reintegrar al beneficiario </a:t>
            </a:r>
            <a:r>
              <a:rPr lang="es-ES_tradnl" sz="1600" dirty="0">
                <a:latin typeface="Arial Nova" panose="020B0504020202020204" pitchFamily="34" charset="0"/>
              </a:rPr>
              <a:t>el valor descontado, a más tardar dentro del día hábil siguiente </a:t>
            </a:r>
            <a:r>
              <a:rPr lang="es-ES_tradnl" sz="1600" b="1" dirty="0">
                <a:latin typeface="Arial Nova" panose="020B0504020202020204" pitchFamily="34" charset="0"/>
              </a:rPr>
              <a:t>sin que para el efecto se exija reclamación </a:t>
            </a:r>
            <a:r>
              <a:rPr lang="es-ES_tradnl" sz="1600" dirty="0">
                <a:latin typeface="Arial Nova" panose="020B0504020202020204" pitchFamily="34" charset="0"/>
              </a:rPr>
              <a:t>por parte del mismo.</a:t>
            </a:r>
          </a:p>
          <a:p>
            <a:endParaRPr lang="es-ES_tradnl" sz="1600" dirty="0">
              <a:latin typeface="Arial Nova" panose="020B0504020202020204" pitchFamily="34" charset="0"/>
            </a:endParaRPr>
          </a:p>
          <a:p>
            <a:r>
              <a:rPr lang="es-ES_tradnl" sz="1600" dirty="0">
                <a:latin typeface="Arial Nova" panose="020B0504020202020204" pitchFamily="34" charset="0"/>
              </a:rPr>
              <a:t>.</a:t>
            </a:r>
            <a:endParaRPr lang="es-CO" sz="1600" dirty="0">
              <a:latin typeface="Arial Nova" panose="020B0504020202020204" pitchFamily="34" charset="0"/>
            </a:endParaRPr>
          </a:p>
          <a:p>
            <a:endParaRPr lang="es-CO" sz="1600" dirty="0">
              <a:latin typeface="Arial Nova" panose="020B0504020202020204" pitchFamily="34" charset="0"/>
            </a:endParaRPr>
          </a:p>
        </p:txBody>
      </p:sp>
    </p:spTree>
    <p:extLst>
      <p:ext uri="{BB962C8B-B14F-4D97-AF65-F5344CB8AC3E}">
        <p14:creationId xmlns:p14="http://schemas.microsoft.com/office/powerpoint/2010/main" val="19498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6A07E1C-6725-4C36-AEBA-FCD2FD063CF8}"/>
              </a:ext>
            </a:extLst>
          </p:cNvPr>
          <p:cNvSpPr>
            <a:spLocks noGrp="1"/>
          </p:cNvSpPr>
          <p:nvPr>
            <p:ph type="sldNum" sz="quarter" idx="4"/>
          </p:nvPr>
        </p:nvSpPr>
        <p:spPr/>
        <p:txBody>
          <a:bodyPr/>
          <a:lstStyle/>
          <a:p>
            <a:fld id="{E98621A4-F840-4FB5-ADAC-B68FE90EA2B3}" type="slidenum">
              <a:rPr lang="es-CO" smtClean="0"/>
              <a:pPr/>
              <a:t>21</a:t>
            </a:fld>
            <a:endParaRPr lang="es-CO" dirty="0"/>
          </a:p>
        </p:txBody>
      </p:sp>
      <p:sp>
        <p:nvSpPr>
          <p:cNvPr id="5" name="Rectángulo 4">
            <a:extLst>
              <a:ext uri="{FF2B5EF4-FFF2-40B4-BE49-F238E27FC236}">
                <a16:creationId xmlns:a16="http://schemas.microsoft.com/office/drawing/2014/main" id="{0357815D-E54F-4D8B-8EEC-DB748FB256C0}"/>
              </a:ext>
            </a:extLst>
          </p:cNvPr>
          <p:cNvSpPr/>
          <p:nvPr/>
        </p:nvSpPr>
        <p:spPr>
          <a:xfrm>
            <a:off x="0" y="2179782"/>
            <a:ext cx="9956800" cy="2409681"/>
          </a:xfrm>
          <a:prstGeom prst="rect">
            <a:avLst/>
          </a:prstGeom>
          <a:solidFill>
            <a:srgbClr val="0066CC">
              <a:alpha val="84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9B3CFC09-562C-4825-BED8-74C570EFD6CF}"/>
              </a:ext>
            </a:extLst>
          </p:cNvPr>
          <p:cNvSpPr txBox="1">
            <a:spLocks/>
          </p:cNvSpPr>
          <p:nvPr/>
        </p:nvSpPr>
        <p:spPr>
          <a:xfrm>
            <a:off x="569626" y="2724413"/>
            <a:ext cx="8975425" cy="16391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s-CO" sz="4700" b="1" dirty="0">
                <a:solidFill>
                  <a:sysClr val="window" lastClr="FFFFFF"/>
                </a:solidFill>
                <a:effectLst>
                  <a:outerShdw blurRad="38100" dist="38100" dir="2700000" algn="tl">
                    <a:srgbClr val="000000">
                      <a:alpha val="43137"/>
                    </a:srgbClr>
                  </a:outerShdw>
                </a:effectLst>
                <a:latin typeface="Arial Nova Light" panose="020B0304020202020204" pitchFamily="34" charset="0"/>
              </a:rPr>
              <a:t>Estrategia para preservar la estabilidad</a:t>
            </a:r>
            <a:endParaRPr kumimoji="0" lang="es-CO" sz="47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Nova Light" panose="020B0304020202020204" pitchFamily="34" charset="0"/>
              <a:ea typeface="+mj-ea"/>
              <a:cs typeface="+mj-cs"/>
            </a:endParaRPr>
          </a:p>
        </p:txBody>
      </p:sp>
      <p:sp>
        <p:nvSpPr>
          <p:cNvPr id="7" name="Rectángulo 6">
            <a:extLst>
              <a:ext uri="{FF2B5EF4-FFF2-40B4-BE49-F238E27FC236}">
                <a16:creationId xmlns:a16="http://schemas.microsoft.com/office/drawing/2014/main" id="{5019E0A1-1FE1-4048-93A5-4E96C057F87B}"/>
              </a:ext>
            </a:extLst>
          </p:cNvPr>
          <p:cNvSpPr/>
          <p:nvPr/>
        </p:nvSpPr>
        <p:spPr>
          <a:xfrm>
            <a:off x="7777018" y="4835236"/>
            <a:ext cx="3482109" cy="84749"/>
          </a:xfrm>
          <a:prstGeom prst="rect">
            <a:avLst/>
          </a:prstGeom>
          <a:solidFill>
            <a:srgbClr val="1F497D">
              <a:lumMod val="75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26D580CD-7870-45BC-A6C0-6D0618F7B547}"/>
              </a:ext>
            </a:extLst>
          </p:cNvPr>
          <p:cNvSpPr/>
          <p:nvPr/>
        </p:nvSpPr>
        <p:spPr>
          <a:xfrm>
            <a:off x="0" y="1923151"/>
            <a:ext cx="3482109" cy="84749"/>
          </a:xfrm>
          <a:prstGeom prst="rect">
            <a:avLst/>
          </a:prstGeom>
          <a:solidFill>
            <a:srgbClr val="1F497D">
              <a:lumMod val="75000"/>
              <a:alpha val="4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14496"/>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04FCB96-6E0A-4CDC-97B8-43CE799F04D2}"/>
              </a:ext>
            </a:extLst>
          </p:cNvPr>
          <p:cNvSpPr>
            <a:spLocks noGrp="1"/>
          </p:cNvSpPr>
          <p:nvPr>
            <p:ph type="sldNum" sz="quarter" idx="4"/>
          </p:nvPr>
        </p:nvSpPr>
        <p:spPr/>
        <p:txBody>
          <a:bodyPr/>
          <a:lstStyle/>
          <a:p>
            <a:fld id="{E98621A4-F840-4FB5-ADAC-B68FE90EA2B3}" type="slidenum">
              <a:rPr lang="es-CO" smtClean="0"/>
              <a:pPr/>
              <a:t>22</a:t>
            </a:fld>
            <a:endParaRPr lang="es-CO" dirty="0"/>
          </a:p>
        </p:txBody>
      </p:sp>
      <p:sp>
        <p:nvSpPr>
          <p:cNvPr id="3" name="Título 2">
            <a:extLst>
              <a:ext uri="{FF2B5EF4-FFF2-40B4-BE49-F238E27FC236}">
                <a16:creationId xmlns:a16="http://schemas.microsoft.com/office/drawing/2014/main" id="{9FD6EBF7-3CC1-40FE-9D23-1D1F42BC1B3F}"/>
              </a:ext>
            </a:extLst>
          </p:cNvPr>
          <p:cNvSpPr>
            <a:spLocks noGrp="1"/>
          </p:cNvSpPr>
          <p:nvPr>
            <p:ph type="title"/>
          </p:nvPr>
        </p:nvSpPr>
        <p:spPr>
          <a:xfrm>
            <a:off x="0" y="24758"/>
            <a:ext cx="12183677" cy="1249409"/>
          </a:xfrm>
        </p:spPr>
        <p:txBody>
          <a:bodyPr/>
          <a:lstStyle/>
          <a:p>
            <a:r>
              <a:rPr lang="es-ES" dirty="0">
                <a:solidFill>
                  <a:srgbClr val="2EB7FF"/>
                </a:solidFill>
              </a:rPr>
              <a:t>Estrategia de supervisión: </a:t>
            </a:r>
            <a:r>
              <a:rPr lang="es-CO" dirty="0">
                <a:solidFill>
                  <a:schemeClr val="tx1">
                    <a:lumMod val="65000"/>
                    <a:lumOff val="35000"/>
                  </a:schemeClr>
                </a:solidFill>
              </a:rPr>
              <a:t>Estabilidad en el corto y largo plazo</a:t>
            </a:r>
          </a:p>
        </p:txBody>
      </p:sp>
      <p:sp>
        <p:nvSpPr>
          <p:cNvPr id="4" name="Marcador de contenido 3">
            <a:extLst>
              <a:ext uri="{FF2B5EF4-FFF2-40B4-BE49-F238E27FC236}">
                <a16:creationId xmlns:a16="http://schemas.microsoft.com/office/drawing/2014/main" id="{6C44C8F7-1E91-4986-B86B-43FA246EE07B}"/>
              </a:ext>
            </a:extLst>
          </p:cNvPr>
          <p:cNvSpPr>
            <a:spLocks noGrp="1"/>
          </p:cNvSpPr>
          <p:nvPr>
            <p:ph idx="1"/>
          </p:nvPr>
        </p:nvSpPr>
        <p:spPr>
          <a:xfrm>
            <a:off x="436728" y="1010929"/>
            <a:ext cx="11464327" cy="5184028"/>
          </a:xfrm>
        </p:spPr>
        <p:txBody>
          <a:bodyPr>
            <a:noAutofit/>
          </a:bodyPr>
          <a:lstStyle/>
          <a:p>
            <a:pPr marL="179388" indent="-179388" algn="just" defTabSz="457200">
              <a:lnSpc>
                <a:spcPct val="100000"/>
              </a:lnSpc>
              <a:spcBef>
                <a:spcPts val="600"/>
              </a:spcBef>
              <a:buFont typeface="Arial" panose="020B0604020202020204" pitchFamily="34" charset="0"/>
              <a:buChar char="•"/>
            </a:pPr>
            <a:r>
              <a:rPr lang="es-ES" sz="1700" b="1" dirty="0">
                <a:solidFill>
                  <a:srgbClr val="00B0F0"/>
                </a:solidFill>
                <a:latin typeface="Arial Nova" panose="020B0504020202020204" pitchFamily="34" charset="0"/>
                <a:cs typeface="Helvetica" panose="020B0604020202020204" pitchFamily="34" charset="0"/>
              </a:rPr>
              <a:t>Contacto permanente </a:t>
            </a:r>
            <a:r>
              <a:rPr lang="es-ES" sz="1700" dirty="0">
                <a:solidFill>
                  <a:schemeClr val="tx1"/>
                </a:solidFill>
                <a:latin typeface="Arial Nova" panose="020B0504020202020204" pitchFamily="34" charset="0"/>
                <a:cs typeface="Helvetica" panose="020B0604020202020204" pitchFamily="34" charset="0"/>
              </a:rPr>
              <a:t>con las entidades vigiladas, mediante requerimientos y reuniones individuales y/o por industria, para identificar mecanismos de atención hacia los consumidores financieros, dificultades afrontadas por las entidades ante la coyuntura, análisis prospectivo de la condición financiera. También para resolver dudas y evaluar la adopción de las disposiciones establecidas por el Gobierno Nacional y la SFC en el marco del Covid-19. </a:t>
            </a:r>
          </a:p>
          <a:p>
            <a:pPr marL="179388" indent="-179388" algn="just" defTabSz="457200">
              <a:lnSpc>
                <a:spcPct val="100000"/>
              </a:lnSpc>
              <a:spcBef>
                <a:spcPts val="600"/>
              </a:spcBef>
              <a:buFont typeface="Arial" panose="020B0604020202020204" pitchFamily="34" charset="0"/>
              <a:buChar char="•"/>
            </a:pPr>
            <a:r>
              <a:rPr lang="es-ES" sz="1700" b="1" dirty="0">
                <a:solidFill>
                  <a:srgbClr val="00B0F0"/>
                </a:solidFill>
                <a:latin typeface="Arial Nova" panose="020B0504020202020204" pitchFamily="34" charset="0"/>
                <a:cs typeface="Helvetica" panose="020B0604020202020204" pitchFamily="34" charset="0"/>
              </a:rPr>
              <a:t>Seguimiento a la situación financiera</a:t>
            </a:r>
            <a:r>
              <a:rPr lang="es-ES" sz="1700" dirty="0">
                <a:solidFill>
                  <a:schemeClr val="tx1"/>
                </a:solidFill>
                <a:latin typeface="Arial Nova" panose="020B0504020202020204" pitchFamily="34" charset="0"/>
                <a:cs typeface="Helvetica" panose="020B0604020202020204" pitchFamily="34" charset="0"/>
              </a:rPr>
              <a:t>, </a:t>
            </a:r>
            <a:r>
              <a:rPr lang="es-CO" sz="1700" dirty="0">
                <a:solidFill>
                  <a:schemeClr val="tx1"/>
                </a:solidFill>
                <a:latin typeface="Arial Nova" panose="020B0504020202020204" pitchFamily="34" charset="0"/>
                <a:cs typeface="Helvetica" panose="020B0604020202020204" pitchFamily="34" charset="0"/>
              </a:rPr>
              <a:t>en aspectos relacionados con reportes periódicos (diario, semanal y/o mensual), comportamiento de las principales cifras e indicadores, con el fin de identificar tendencias que permitan detectar situaciones particulares de las entidades, y de la industria en general, y verificar el cumplimiento de los requerimientos prudenciales. </a:t>
            </a:r>
            <a:endParaRPr lang="es-ES" sz="1700" dirty="0">
              <a:solidFill>
                <a:schemeClr val="tx1"/>
              </a:solidFill>
              <a:latin typeface="Arial Nova" panose="020B0504020202020204" pitchFamily="34" charset="0"/>
              <a:cs typeface="Helvetica" panose="020B0604020202020204" pitchFamily="34" charset="0"/>
            </a:endParaRPr>
          </a:p>
          <a:p>
            <a:pPr marL="179388" indent="-179388" algn="just" defTabSz="457200">
              <a:lnSpc>
                <a:spcPct val="100000"/>
              </a:lnSpc>
              <a:spcBef>
                <a:spcPts val="600"/>
              </a:spcBef>
              <a:buFont typeface="Arial" panose="020B0604020202020204" pitchFamily="34" charset="0"/>
              <a:buChar char="•"/>
            </a:pPr>
            <a:r>
              <a:rPr lang="es-CO" sz="1700" b="1" dirty="0">
                <a:solidFill>
                  <a:srgbClr val="00B0F0"/>
                </a:solidFill>
                <a:latin typeface="Arial Nova" panose="020B0504020202020204" pitchFamily="34" charset="0"/>
                <a:cs typeface="Helvetica" panose="020B0604020202020204" pitchFamily="34" charset="0"/>
              </a:rPr>
              <a:t>Evaluación y monitoreo de</a:t>
            </a:r>
            <a:r>
              <a:rPr lang="es-CO" sz="1700" dirty="0">
                <a:solidFill>
                  <a:schemeClr val="tx1"/>
                </a:solidFill>
                <a:latin typeface="Arial Nova" panose="020B0504020202020204" pitchFamily="34" charset="0"/>
                <a:cs typeface="Helvetica" panose="020B0604020202020204" pitchFamily="34" charset="0"/>
              </a:rPr>
              <a:t> las </a:t>
            </a:r>
            <a:r>
              <a:rPr lang="es-CO" sz="1700" b="1" dirty="0">
                <a:solidFill>
                  <a:srgbClr val="00B0F0"/>
                </a:solidFill>
                <a:latin typeface="Arial Nova" panose="020B0504020202020204" pitchFamily="34" charset="0"/>
                <a:cs typeface="Helvetica" panose="020B0604020202020204" pitchFamily="34" charset="0"/>
              </a:rPr>
              <a:t>estrategias </a:t>
            </a:r>
            <a:r>
              <a:rPr lang="es-CO" sz="1700" dirty="0">
                <a:solidFill>
                  <a:schemeClr val="tx1"/>
                </a:solidFill>
                <a:latin typeface="Arial Nova" panose="020B0504020202020204" pitchFamily="34" charset="0"/>
                <a:cs typeface="Helvetica" panose="020B0604020202020204" pitchFamily="34" charset="0"/>
              </a:rPr>
              <a:t>presentadas por las entidades para afrontar posibles situaciones de deterioro de cartera, liquidez, y/o solvencia. Esto contempla evaluación de los planes de contingencia y </a:t>
            </a:r>
            <a:r>
              <a:rPr lang="es-CO" sz="1700" b="1" dirty="0">
                <a:solidFill>
                  <a:srgbClr val="00B0F0"/>
                </a:solidFill>
                <a:latin typeface="Arial Nova" panose="020B0504020202020204" pitchFamily="34" charset="0"/>
                <a:cs typeface="Helvetica" panose="020B0604020202020204" pitchFamily="34" charset="0"/>
              </a:rPr>
              <a:t>seguimiento a los resultados de pruebas de estrés </a:t>
            </a:r>
            <a:r>
              <a:rPr lang="es-CO" sz="1700" dirty="0">
                <a:solidFill>
                  <a:schemeClr val="tx1"/>
                </a:solidFill>
                <a:latin typeface="Arial Nova" panose="020B0504020202020204" pitchFamily="34" charset="0"/>
                <a:cs typeface="Helvetica" panose="020B0604020202020204" pitchFamily="34" charset="0"/>
              </a:rPr>
              <a:t>considerando escenarios hipotéticos pero probables bajo los modelos desarrollados por la SFC y por el BR.</a:t>
            </a:r>
          </a:p>
          <a:p>
            <a:pPr marL="179388" indent="-179388" algn="just" defTabSz="457200">
              <a:lnSpc>
                <a:spcPct val="100000"/>
              </a:lnSpc>
              <a:spcBef>
                <a:spcPts val="600"/>
              </a:spcBef>
              <a:buFont typeface="Arial" panose="020B0604020202020204" pitchFamily="34" charset="0"/>
              <a:buChar char="•"/>
            </a:pPr>
            <a:r>
              <a:rPr lang="es-CO" sz="1700" dirty="0">
                <a:solidFill>
                  <a:schemeClr val="tx1"/>
                </a:solidFill>
                <a:latin typeface="Arial Nova" panose="020B0504020202020204" pitchFamily="34" charset="0"/>
                <a:cs typeface="Helvetica" panose="020B0604020202020204" pitchFamily="34" charset="0"/>
              </a:rPr>
              <a:t>Para entidades con </a:t>
            </a:r>
            <a:r>
              <a:rPr lang="es-CO" sz="1700" b="1" dirty="0">
                <a:solidFill>
                  <a:srgbClr val="00B0F0"/>
                </a:solidFill>
                <a:latin typeface="Arial Nova" panose="020B0504020202020204" pitchFamily="34" charset="0"/>
                <a:cs typeface="Helvetica" panose="020B0604020202020204" pitchFamily="34" charset="0"/>
              </a:rPr>
              <a:t>alertas por solvencia y/o liquidez, </a:t>
            </a:r>
            <a:r>
              <a:rPr lang="es-CO" sz="1700" dirty="0">
                <a:solidFill>
                  <a:schemeClr val="tx1"/>
                </a:solidFill>
                <a:latin typeface="Arial Nova" panose="020B0504020202020204" pitchFamily="34" charset="0"/>
                <a:cs typeface="Helvetica" panose="020B0604020202020204" pitchFamily="34" charset="0"/>
              </a:rPr>
              <a:t>se establecieron requerimientos de información con mayor oportunidad. En solvencia se requirió liquidación de solvencia semanal y señalar las medidas a implementar en el corto plazo para fortalecer dicha relación. En liquidez se definió seguimiento diario, actualización del plan de contingencia e informar avances en desmaterialización de pagarés.</a:t>
            </a:r>
          </a:p>
          <a:p>
            <a:pPr marL="179388" indent="-179388" algn="just" defTabSz="457200">
              <a:lnSpc>
                <a:spcPct val="100000"/>
              </a:lnSpc>
              <a:spcBef>
                <a:spcPts val="600"/>
              </a:spcBef>
              <a:buFont typeface="Arial" panose="020B0604020202020204" pitchFamily="34" charset="0"/>
              <a:buChar char="•"/>
            </a:pPr>
            <a:r>
              <a:rPr lang="es-CO" sz="1700" b="1" dirty="0">
                <a:solidFill>
                  <a:srgbClr val="00B0F0"/>
                </a:solidFill>
                <a:latin typeface="Arial Nova" panose="020B0504020202020204" pitchFamily="34" charset="0"/>
                <a:cs typeface="Helvetica" panose="020B0604020202020204" pitchFamily="34" charset="0"/>
              </a:rPr>
              <a:t>Canalización de inquietudes de la operación </a:t>
            </a:r>
            <a:r>
              <a:rPr lang="es-CO" sz="1700" dirty="0">
                <a:solidFill>
                  <a:schemeClr val="tx1"/>
                </a:solidFill>
                <a:latin typeface="Arial Nova" panose="020B0504020202020204" pitchFamily="34" charset="0"/>
                <a:cs typeface="Helvetica" panose="020B0604020202020204" pitchFamily="34" charset="0"/>
              </a:rPr>
              <a:t>y de problemáticas de atención a clientes, así como revisión a la prestación de servicios, y los canales o mecanismos de atención establecidos por las entidades para atender las necesidades de los consumidores financieros. </a:t>
            </a:r>
          </a:p>
        </p:txBody>
      </p:sp>
    </p:spTree>
    <p:extLst>
      <p:ext uri="{BB962C8B-B14F-4D97-AF65-F5344CB8AC3E}">
        <p14:creationId xmlns:p14="http://schemas.microsoft.com/office/powerpoint/2010/main" val="21219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7EA17AD-6ACA-4003-B515-BB0A3EDDA76A}"/>
              </a:ext>
            </a:extLst>
          </p:cNvPr>
          <p:cNvSpPr>
            <a:spLocks noGrp="1"/>
          </p:cNvSpPr>
          <p:nvPr>
            <p:ph type="sldNum" sz="quarter" idx="4"/>
          </p:nvPr>
        </p:nvSpPr>
        <p:spPr/>
        <p:txBody>
          <a:bodyPr/>
          <a:lstStyle/>
          <a:p>
            <a:fld id="{E98621A4-F840-4FB5-ADAC-B68FE90EA2B3}" type="slidenum">
              <a:rPr lang="es-CO" smtClean="0"/>
              <a:pPr/>
              <a:t>23</a:t>
            </a:fld>
            <a:endParaRPr lang="es-CO" dirty="0"/>
          </a:p>
        </p:txBody>
      </p:sp>
      <p:sp>
        <p:nvSpPr>
          <p:cNvPr id="10" name="1 Marcador de contenido">
            <a:extLst>
              <a:ext uri="{FF2B5EF4-FFF2-40B4-BE49-F238E27FC236}">
                <a16:creationId xmlns:a16="http://schemas.microsoft.com/office/drawing/2014/main" id="{423C0FD6-4166-4AB9-88CD-86E6CFF13259}"/>
              </a:ext>
            </a:extLst>
          </p:cNvPr>
          <p:cNvSpPr txBox="1">
            <a:spLocks/>
          </p:cNvSpPr>
          <p:nvPr/>
        </p:nvSpPr>
        <p:spPr>
          <a:xfrm>
            <a:off x="475151" y="866428"/>
            <a:ext cx="11306250" cy="666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rgbClr val="C00000"/>
              </a:buClr>
              <a:defRPr/>
            </a:pPr>
            <a:r>
              <a:rPr lang="es-CO" sz="1900" dirty="0">
                <a:solidFill>
                  <a:schemeClr val="tx1">
                    <a:lumMod val="75000"/>
                    <a:lumOff val="25000"/>
                  </a:schemeClr>
                </a:solidFill>
                <a:latin typeface="Arial Nova Light" panose="020B0304020202020204"/>
                <a:cs typeface="Helvetica" panose="020B0604020202020204" pitchFamily="34" charset="0"/>
              </a:rPr>
              <a:t>El </a:t>
            </a:r>
            <a:r>
              <a:rPr lang="es-CO" sz="1900" b="1" dirty="0">
                <a:solidFill>
                  <a:srgbClr val="00B0F0"/>
                </a:solidFill>
                <a:latin typeface="Arial Nova Light" panose="020B0304020202020204"/>
                <a:cs typeface="Helvetica" panose="020B0604020202020204" pitchFamily="34" charset="0"/>
              </a:rPr>
              <a:t>mayor efecto para la solvencia se espera para el segundo semestre de 2020 </a:t>
            </a:r>
            <a:r>
              <a:rPr lang="es-CO" sz="1900" dirty="0">
                <a:solidFill>
                  <a:schemeClr val="tx1">
                    <a:lumMod val="75000"/>
                    <a:lumOff val="25000"/>
                  </a:schemeClr>
                </a:solidFill>
                <a:latin typeface="Arial Nova Light" panose="020B0304020202020204"/>
                <a:cs typeface="Helvetica" panose="020B0604020202020204" pitchFamily="34" charset="0"/>
              </a:rPr>
              <a:t>considerando la finalización de los programas de prórroga, los eventuales rodamientos de cartera, las modificaciones o reestructuraciones, el incremento en el gasto por provisiones, la forma en que se usen las provisiones contracíclicas y el impacto sobre las utilidades o pérdidas del ejercicio.</a:t>
            </a:r>
          </a:p>
        </p:txBody>
      </p:sp>
      <p:sp>
        <p:nvSpPr>
          <p:cNvPr id="15" name="Marcador de contenido 2">
            <a:extLst>
              <a:ext uri="{FF2B5EF4-FFF2-40B4-BE49-F238E27FC236}">
                <a16:creationId xmlns:a16="http://schemas.microsoft.com/office/drawing/2014/main" id="{B16D5D86-0432-4F01-B1B9-590C4E9E9BD3}"/>
              </a:ext>
            </a:extLst>
          </p:cNvPr>
          <p:cNvSpPr>
            <a:spLocks noGrp="1"/>
          </p:cNvSpPr>
          <p:nvPr>
            <p:ph idx="1"/>
          </p:nvPr>
        </p:nvSpPr>
        <p:spPr>
          <a:xfrm>
            <a:off x="5759494" y="2229990"/>
            <a:ext cx="5826622" cy="4593089"/>
          </a:xfrm>
        </p:spPr>
        <p:txBody>
          <a:bodyPr>
            <a:noAutofit/>
          </a:bodyPr>
          <a:lstStyle/>
          <a:p>
            <a:pPr marL="0" lvl="1" indent="0" algn="ctr">
              <a:lnSpc>
                <a:spcPct val="100000"/>
              </a:lnSpc>
              <a:spcBef>
                <a:spcPts val="1000"/>
              </a:spcBef>
              <a:buClr>
                <a:schemeClr val="accent5"/>
              </a:buClr>
              <a:buNone/>
            </a:pPr>
            <a:r>
              <a:rPr lang="es-ES" sz="1800" b="1" dirty="0">
                <a:solidFill>
                  <a:srgbClr val="00B0F0"/>
                </a:solidFill>
                <a:latin typeface="Arial Nova Light" panose="020B0304020202020204"/>
              </a:rPr>
              <a:t>Ante la coyuntura del covid-19 se impulsó en los EC la capitalización de utilidades.</a:t>
            </a:r>
            <a:r>
              <a:rPr lang="es-ES" sz="1800" dirty="0">
                <a:solidFill>
                  <a:schemeClr val="tx1">
                    <a:lumMod val="75000"/>
                    <a:lumOff val="25000"/>
                  </a:schemeClr>
                </a:solidFill>
                <a:latin typeface="Arial Nova Light" panose="020B0304020202020204"/>
              </a:rPr>
              <a:t> </a:t>
            </a:r>
            <a:r>
              <a:rPr lang="es-ES" sz="1600" dirty="0">
                <a:solidFill>
                  <a:schemeClr val="tx1">
                    <a:lumMod val="75000"/>
                    <a:lumOff val="25000"/>
                  </a:schemeClr>
                </a:solidFill>
                <a:latin typeface="Arial Nova Light" panose="020B0304020202020204"/>
              </a:rPr>
              <a:t>En 2019 ascendió a 63.8%, 2018 fue 61% y 2017 del 56.7%.</a:t>
            </a:r>
            <a:endParaRPr lang="es-CO" sz="1600" dirty="0">
              <a:solidFill>
                <a:schemeClr val="tx1">
                  <a:lumMod val="75000"/>
                  <a:lumOff val="25000"/>
                </a:schemeClr>
              </a:solidFill>
              <a:latin typeface="Arial Nova Light" panose="020B0304020202020204"/>
            </a:endParaRPr>
          </a:p>
          <a:p>
            <a:pPr marL="0" lvl="1" indent="0" algn="just">
              <a:lnSpc>
                <a:spcPct val="100000"/>
              </a:lnSpc>
              <a:spcBef>
                <a:spcPts val="1000"/>
              </a:spcBef>
              <a:buClr>
                <a:schemeClr val="accent5"/>
              </a:buClr>
              <a:buNone/>
            </a:pPr>
            <a:r>
              <a:rPr lang="es-CO" sz="1600" dirty="0">
                <a:solidFill>
                  <a:schemeClr val="tx1">
                    <a:lumMod val="75000"/>
                    <a:lumOff val="25000"/>
                  </a:schemeClr>
                </a:solidFill>
                <a:latin typeface="Arial Nova Light" panose="020B0304020202020204"/>
              </a:rPr>
              <a:t>En el caso de entidades con alertas por solvencia se evalúa:</a:t>
            </a:r>
            <a:endParaRPr lang="es-ES" sz="1600" dirty="0">
              <a:solidFill>
                <a:srgbClr val="00B0F0"/>
              </a:solidFill>
              <a:latin typeface="Arial Nova Light" panose="020B0304020202020204"/>
            </a:endParaRPr>
          </a:p>
          <a:p>
            <a:pPr marL="342900" lvl="1" indent="-342900" algn="just">
              <a:lnSpc>
                <a:spcPct val="100000"/>
              </a:lnSpc>
              <a:spcBef>
                <a:spcPts val="1000"/>
              </a:spcBef>
              <a:buClr>
                <a:schemeClr val="accent5"/>
              </a:buClr>
              <a:buFont typeface="Wingdings" panose="05000000000000000000" pitchFamily="2" charset="2"/>
              <a:buChar char="q"/>
            </a:pPr>
            <a:r>
              <a:rPr lang="es-ES" sz="1600" b="1" dirty="0">
                <a:solidFill>
                  <a:srgbClr val="00B0F0"/>
                </a:solidFill>
                <a:latin typeface="Arial Nova Light" panose="020B0304020202020204"/>
              </a:rPr>
              <a:t>Limitación a salidas de capital.</a:t>
            </a:r>
            <a:r>
              <a:rPr lang="es-CO" sz="1600" dirty="0">
                <a:solidFill>
                  <a:schemeClr val="tx1">
                    <a:lumMod val="75000"/>
                    <a:lumOff val="25000"/>
                  </a:schemeClr>
                </a:solidFill>
                <a:latin typeface="Arial Nova Light" panose="020B0304020202020204"/>
              </a:rPr>
              <a:t> Restricción de préstamos, contratos  a vinculados y accionistas, pago de bonos.</a:t>
            </a:r>
          </a:p>
          <a:p>
            <a:pPr marL="342900" lvl="1" indent="-342900" algn="just">
              <a:lnSpc>
                <a:spcPct val="100000"/>
              </a:lnSpc>
              <a:spcBef>
                <a:spcPts val="1000"/>
              </a:spcBef>
              <a:buClr>
                <a:schemeClr val="accent5"/>
              </a:buClr>
              <a:buFont typeface="Wingdings" panose="05000000000000000000" pitchFamily="2" charset="2"/>
              <a:buChar char="q"/>
            </a:pPr>
            <a:r>
              <a:rPr lang="es-CO" sz="1600" b="1" dirty="0">
                <a:solidFill>
                  <a:srgbClr val="00B0F0"/>
                </a:solidFill>
                <a:latin typeface="Arial Nova Light" panose="020B0304020202020204"/>
              </a:rPr>
              <a:t>Plan de uso de provisión </a:t>
            </a:r>
            <a:r>
              <a:rPr lang="es-CO" sz="1600" b="1" dirty="0" err="1">
                <a:solidFill>
                  <a:srgbClr val="00B0F0"/>
                </a:solidFill>
                <a:latin typeface="Arial Nova Light" panose="020B0304020202020204"/>
              </a:rPr>
              <a:t>contracíclica</a:t>
            </a:r>
            <a:r>
              <a:rPr lang="es-CO" sz="1600" b="1" dirty="0">
                <a:solidFill>
                  <a:srgbClr val="00B0F0"/>
                </a:solidFill>
                <a:latin typeface="Arial Nova Light" panose="020B0304020202020204"/>
              </a:rPr>
              <a:t>.</a:t>
            </a:r>
          </a:p>
          <a:p>
            <a:pPr marL="342900" lvl="1" indent="-342900" algn="just">
              <a:lnSpc>
                <a:spcPct val="100000"/>
              </a:lnSpc>
              <a:spcBef>
                <a:spcPts val="1000"/>
              </a:spcBef>
              <a:buClr>
                <a:schemeClr val="accent5"/>
              </a:buClr>
              <a:buFont typeface="Wingdings" panose="05000000000000000000" pitchFamily="2" charset="2"/>
              <a:buChar char="q"/>
            </a:pPr>
            <a:r>
              <a:rPr lang="es-ES" sz="1600" b="1" dirty="0">
                <a:solidFill>
                  <a:srgbClr val="00B0F0"/>
                </a:solidFill>
                <a:latin typeface="Arial Nova Light" panose="020B0304020202020204"/>
              </a:rPr>
              <a:t>Reducción APNR</a:t>
            </a:r>
            <a:r>
              <a:rPr lang="es-CO" sz="1600" dirty="0">
                <a:solidFill>
                  <a:schemeClr val="tx1">
                    <a:lumMod val="75000"/>
                    <a:lumOff val="25000"/>
                  </a:schemeClr>
                </a:solidFill>
                <a:latin typeface="Arial Nova Light" panose="020B0304020202020204"/>
              </a:rPr>
              <a:t> (voluntario)</a:t>
            </a:r>
            <a:r>
              <a:rPr lang="es-ES" sz="1600" b="1" dirty="0">
                <a:solidFill>
                  <a:srgbClr val="00B0F0"/>
                </a:solidFill>
                <a:latin typeface="Arial Nova Light" panose="020B0304020202020204"/>
              </a:rPr>
              <a:t>. </a:t>
            </a:r>
            <a:r>
              <a:rPr lang="es-CO" sz="1600" dirty="0">
                <a:solidFill>
                  <a:schemeClr val="tx1">
                    <a:lumMod val="75000"/>
                    <a:lumOff val="25000"/>
                  </a:schemeClr>
                </a:solidFill>
                <a:latin typeface="Arial Nova Light" panose="020B0304020202020204"/>
              </a:rPr>
              <a:t>Mediante venta y castigos de cartera, reducción en colocaciones, adopción integral anticipada Basilea III.</a:t>
            </a:r>
          </a:p>
          <a:p>
            <a:pPr marL="342900" lvl="1" indent="-342900" algn="just">
              <a:lnSpc>
                <a:spcPct val="100000"/>
              </a:lnSpc>
              <a:spcBef>
                <a:spcPts val="1000"/>
              </a:spcBef>
              <a:buClr>
                <a:schemeClr val="accent5"/>
              </a:buClr>
              <a:buFont typeface="Wingdings" panose="05000000000000000000" pitchFamily="2" charset="2"/>
              <a:buChar char="q"/>
            </a:pPr>
            <a:r>
              <a:rPr lang="es-ES" sz="1600" b="1" dirty="0">
                <a:solidFill>
                  <a:srgbClr val="00B0F0"/>
                </a:solidFill>
                <a:latin typeface="Arial Nova Light" panose="020B0304020202020204"/>
              </a:rPr>
              <a:t>Orden de capitalización.</a:t>
            </a:r>
            <a:r>
              <a:rPr lang="es-ES" sz="1600" dirty="0">
                <a:solidFill>
                  <a:schemeClr val="tx1">
                    <a:lumMod val="75000"/>
                    <a:lumOff val="25000"/>
                  </a:schemeClr>
                </a:solidFill>
                <a:latin typeface="Arial Nova Light" panose="020B0304020202020204"/>
              </a:rPr>
              <a:t> En caso que</a:t>
            </a:r>
            <a:r>
              <a:rPr lang="es-CO" sz="1600" dirty="0">
                <a:solidFill>
                  <a:schemeClr val="tx1">
                    <a:lumMod val="75000"/>
                    <a:lumOff val="25000"/>
                  </a:schemeClr>
                </a:solidFill>
                <a:latin typeface="Arial Nova Light" panose="020B0304020202020204"/>
              </a:rPr>
              <a:t> la solvencia básica o total se ubique en los limites regulatorios o inferior a éstos. </a:t>
            </a:r>
            <a:endParaRPr lang="es-ES" sz="1600" dirty="0">
              <a:solidFill>
                <a:schemeClr val="tx1">
                  <a:lumMod val="75000"/>
                  <a:lumOff val="25000"/>
                </a:schemeClr>
              </a:solidFill>
              <a:latin typeface="Arial Nova Light" panose="020B0304020202020204"/>
            </a:endParaRPr>
          </a:p>
        </p:txBody>
      </p:sp>
      <p:sp>
        <p:nvSpPr>
          <p:cNvPr id="11" name="CuadroTexto 10">
            <a:extLst>
              <a:ext uri="{FF2B5EF4-FFF2-40B4-BE49-F238E27FC236}">
                <a16:creationId xmlns:a16="http://schemas.microsoft.com/office/drawing/2014/main" id="{999402FD-B003-4BA2-A0C2-FEF15BC19001}"/>
              </a:ext>
            </a:extLst>
          </p:cNvPr>
          <p:cNvSpPr txBox="1"/>
          <p:nvPr/>
        </p:nvSpPr>
        <p:spPr>
          <a:xfrm>
            <a:off x="338667" y="125053"/>
            <a:ext cx="11247449" cy="584775"/>
          </a:xfrm>
          <a:prstGeom prst="rect">
            <a:avLst/>
          </a:prstGeom>
          <a:noFill/>
        </p:spPr>
        <p:txBody>
          <a:bodyPr wrap="square" rtlCol="0">
            <a:spAutoFit/>
          </a:bodyPr>
          <a:lstStyle/>
          <a:p>
            <a:pPr algn="ctr" defTabSz="914400">
              <a:defRPr/>
            </a:pPr>
            <a:r>
              <a:rPr lang="es-ES" sz="3200" b="1" dirty="0">
                <a:solidFill>
                  <a:srgbClr val="2EB7FF"/>
                </a:solidFill>
                <a:latin typeface="Arial Nova Light" panose="020B0304020202020204" pitchFamily="34" charset="0"/>
                <a:ea typeface="+mj-ea"/>
                <a:cs typeface="+mj-cs"/>
              </a:rPr>
              <a:t>Estrategia de supervisión: </a:t>
            </a:r>
            <a:r>
              <a:rPr lang="es-ES" sz="3200" b="1" dirty="0">
                <a:solidFill>
                  <a:schemeClr val="tx1">
                    <a:lumMod val="65000"/>
                    <a:lumOff val="35000"/>
                  </a:schemeClr>
                </a:solidFill>
                <a:latin typeface="Arial Nova Light" panose="020B0304020202020204" pitchFamily="34" charset="0"/>
                <a:ea typeface="+mj-ea"/>
                <a:cs typeface="+mj-cs"/>
              </a:rPr>
              <a:t>Solvencia</a:t>
            </a:r>
          </a:p>
        </p:txBody>
      </p:sp>
      <p:sp>
        <p:nvSpPr>
          <p:cNvPr id="6" name="CuadroTexto 5"/>
          <p:cNvSpPr txBox="1"/>
          <p:nvPr/>
        </p:nvSpPr>
        <p:spPr>
          <a:xfrm>
            <a:off x="831273" y="6330636"/>
            <a:ext cx="10627661" cy="492443"/>
          </a:xfrm>
          <a:prstGeom prst="rect">
            <a:avLst/>
          </a:prstGeom>
          <a:noFill/>
        </p:spPr>
        <p:txBody>
          <a:bodyPr wrap="square" rtlCol="0">
            <a:spAutoFit/>
          </a:bodyPr>
          <a:lstStyle/>
          <a:p>
            <a:r>
              <a:rPr lang="es-CO" sz="1300" b="1" dirty="0">
                <a:solidFill>
                  <a:schemeClr val="bg1">
                    <a:lumMod val="50000"/>
                  </a:schemeClr>
                </a:solidFill>
                <a:latin typeface="Arial" panose="020B0604020202020204" pitchFamily="34" charset="0"/>
                <a:cs typeface="Arial" panose="020B0604020202020204" pitchFamily="34" charset="0"/>
              </a:rPr>
              <a:t>Cifras con corte a febrero de 2020. La línea naranja corresponde al mínimo regulatorio: 9% solvencia total, 4,5% solvencia básica.</a:t>
            </a:r>
          </a:p>
          <a:p>
            <a:r>
              <a:rPr lang="es-CO" sz="1300" b="1" dirty="0">
                <a:solidFill>
                  <a:schemeClr val="bg1">
                    <a:lumMod val="50000"/>
                  </a:schemeClr>
                </a:solidFill>
                <a:latin typeface="Arial" panose="020B0604020202020204" pitchFamily="34" charset="0"/>
                <a:cs typeface="Arial" panose="020B0604020202020204" pitchFamily="34" charset="0"/>
              </a:rPr>
              <a:t>* Cálculo para IOE recoge información de: </a:t>
            </a:r>
            <a:r>
              <a:rPr lang="es-CO" sz="1300" b="1" dirty="0" err="1">
                <a:solidFill>
                  <a:schemeClr val="bg1">
                    <a:lumMod val="50000"/>
                  </a:schemeClr>
                </a:solidFill>
                <a:latin typeface="Arial" panose="020B0604020202020204" pitchFamily="34" charset="0"/>
                <a:cs typeface="Arial" panose="020B0604020202020204" pitchFamily="34" charset="0"/>
              </a:rPr>
              <a:t>Bancoldex</a:t>
            </a:r>
            <a:r>
              <a:rPr lang="es-CO" sz="1300" b="1" dirty="0">
                <a:solidFill>
                  <a:schemeClr val="bg1">
                    <a:lumMod val="50000"/>
                  </a:schemeClr>
                </a:solidFill>
                <a:latin typeface="Arial" panose="020B0604020202020204" pitchFamily="34" charset="0"/>
                <a:cs typeface="Arial" panose="020B0604020202020204" pitchFamily="34" charset="0"/>
              </a:rPr>
              <a:t>, </a:t>
            </a:r>
            <a:r>
              <a:rPr lang="es-CO" sz="1300" b="1" dirty="0" err="1">
                <a:solidFill>
                  <a:schemeClr val="bg1">
                    <a:lumMod val="50000"/>
                  </a:schemeClr>
                </a:solidFill>
                <a:latin typeface="Arial" panose="020B0604020202020204" pitchFamily="34" charset="0"/>
                <a:cs typeface="Arial" panose="020B0604020202020204" pitchFamily="34" charset="0"/>
              </a:rPr>
              <a:t>Findeter</a:t>
            </a:r>
            <a:r>
              <a:rPr lang="es-CO" sz="1300" b="1" dirty="0">
                <a:solidFill>
                  <a:schemeClr val="bg1">
                    <a:lumMod val="50000"/>
                  </a:schemeClr>
                </a:solidFill>
                <a:latin typeface="Arial" panose="020B0604020202020204" pitchFamily="34" charset="0"/>
                <a:cs typeface="Arial" panose="020B0604020202020204" pitchFamily="34" charset="0"/>
              </a:rPr>
              <a:t>, FDN, </a:t>
            </a:r>
            <a:r>
              <a:rPr lang="es-CO" sz="1300" b="1" dirty="0" err="1">
                <a:solidFill>
                  <a:schemeClr val="bg1">
                    <a:lumMod val="50000"/>
                  </a:schemeClr>
                </a:solidFill>
                <a:latin typeface="Arial" panose="020B0604020202020204" pitchFamily="34" charset="0"/>
                <a:cs typeface="Arial" panose="020B0604020202020204" pitchFamily="34" charset="0"/>
              </a:rPr>
              <a:t>Finagro</a:t>
            </a:r>
            <a:r>
              <a:rPr lang="es-CO" sz="1300" b="1" dirty="0">
                <a:solidFill>
                  <a:schemeClr val="bg1">
                    <a:lumMod val="50000"/>
                  </a:schemeClr>
                </a:solidFill>
                <a:latin typeface="Arial" panose="020B0604020202020204" pitchFamily="34" charset="0"/>
                <a:cs typeface="Arial" panose="020B0604020202020204" pitchFamily="34" charset="0"/>
              </a:rPr>
              <a:t>, FNA y Caja Honor.</a:t>
            </a:r>
          </a:p>
        </p:txBody>
      </p:sp>
      <p:graphicFrame>
        <p:nvGraphicFramePr>
          <p:cNvPr id="21" name="Gráfico 20"/>
          <p:cNvGraphicFramePr>
            <a:graphicFrameLocks/>
          </p:cNvGraphicFramePr>
          <p:nvPr/>
        </p:nvGraphicFramePr>
        <p:xfrm>
          <a:off x="576660" y="2098375"/>
          <a:ext cx="5172969" cy="2051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áfico 21"/>
          <p:cNvGraphicFramePr>
            <a:graphicFrameLocks/>
          </p:cNvGraphicFramePr>
          <p:nvPr/>
        </p:nvGraphicFramePr>
        <p:xfrm>
          <a:off x="576659" y="4114892"/>
          <a:ext cx="5172969" cy="2051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8398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1966A72-6969-4CDE-AAB6-D53ED159B2A1}"/>
              </a:ext>
            </a:extLst>
          </p:cNvPr>
          <p:cNvSpPr>
            <a:spLocks noGrp="1"/>
          </p:cNvSpPr>
          <p:nvPr>
            <p:ph type="sldNum" sz="quarter" idx="4"/>
          </p:nvPr>
        </p:nvSpPr>
        <p:spPr/>
        <p:txBody>
          <a:bodyPr/>
          <a:lstStyle/>
          <a:p>
            <a:fld id="{E98621A4-F840-4FB5-ADAC-B68FE90EA2B3}" type="slidenum">
              <a:rPr lang="es-CO" smtClean="0"/>
              <a:pPr/>
              <a:t>24</a:t>
            </a:fld>
            <a:endParaRPr lang="es-CO"/>
          </a:p>
        </p:txBody>
      </p:sp>
      <p:sp>
        <p:nvSpPr>
          <p:cNvPr id="6" name="Rectangle 6">
            <a:extLst>
              <a:ext uri="{FF2B5EF4-FFF2-40B4-BE49-F238E27FC236}">
                <a16:creationId xmlns:a16="http://schemas.microsoft.com/office/drawing/2014/main" id="{16C87FE5-EB49-4100-8CB0-F1A46DC5F8CB}"/>
              </a:ext>
            </a:extLst>
          </p:cNvPr>
          <p:cNvSpPr>
            <a:spLocks noChangeArrowheads="1"/>
          </p:cNvSpPr>
          <p:nvPr/>
        </p:nvSpPr>
        <p:spPr bwMode="auto">
          <a:xfrm>
            <a:off x="0" y="1771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5" name="Título 2">
            <a:extLst>
              <a:ext uri="{FF2B5EF4-FFF2-40B4-BE49-F238E27FC236}">
                <a16:creationId xmlns:a16="http://schemas.microsoft.com/office/drawing/2014/main" id="{6A31A18B-5EBF-443D-8EBC-0BE4262742E3}"/>
              </a:ext>
            </a:extLst>
          </p:cNvPr>
          <p:cNvSpPr>
            <a:spLocks noGrp="1"/>
          </p:cNvSpPr>
          <p:nvPr>
            <p:ph type="title"/>
          </p:nvPr>
        </p:nvSpPr>
        <p:spPr>
          <a:xfrm>
            <a:off x="777693" y="5890240"/>
            <a:ext cx="11206908" cy="889919"/>
          </a:xfrm>
        </p:spPr>
        <p:txBody>
          <a:bodyPr/>
          <a:lstStyle/>
          <a:p>
            <a:pPr algn="l"/>
            <a:r>
              <a:rPr lang="es-ES" sz="1600" spc="-50" dirty="0">
                <a:solidFill>
                  <a:schemeClr val="tx1">
                    <a:lumMod val="75000"/>
                    <a:lumOff val="25000"/>
                  </a:schemeClr>
                </a:solidFill>
              </a:rPr>
              <a:t>Incluso a</a:t>
            </a:r>
          </a:p>
        </p:txBody>
      </p:sp>
      <p:sp>
        <p:nvSpPr>
          <p:cNvPr id="9" name="CuadroTexto 8">
            <a:extLst>
              <a:ext uri="{FF2B5EF4-FFF2-40B4-BE49-F238E27FC236}">
                <a16:creationId xmlns:a16="http://schemas.microsoft.com/office/drawing/2014/main" id="{A2B02DC9-8B3A-4E8A-8CC8-F835B352CFB5}"/>
              </a:ext>
            </a:extLst>
          </p:cNvPr>
          <p:cNvSpPr txBox="1"/>
          <p:nvPr/>
        </p:nvSpPr>
        <p:spPr>
          <a:xfrm>
            <a:off x="-135467" y="101632"/>
            <a:ext cx="12327468" cy="1569660"/>
          </a:xfrm>
          <a:prstGeom prst="rect">
            <a:avLst/>
          </a:prstGeom>
          <a:noFill/>
        </p:spPr>
        <p:txBody>
          <a:bodyPr wrap="square" rtlCol="0">
            <a:spAutoFit/>
          </a:bodyPr>
          <a:lstStyle/>
          <a:p>
            <a:pPr lvl="0" algn="ctr" defTabSz="914400">
              <a:defRPr/>
            </a:pPr>
            <a:r>
              <a:rPr lang="es-ES" sz="3200" b="1" dirty="0">
                <a:solidFill>
                  <a:srgbClr val="2EB7FF"/>
                </a:solidFill>
                <a:latin typeface="Arial Nova Light" panose="020B0304020202020204" pitchFamily="34" charset="0"/>
                <a:ea typeface="+mj-ea"/>
                <a:cs typeface="+mj-cs"/>
              </a:rPr>
              <a:t>Los establecimientos de crédito han registrado niveles de liquidez sólidos que le han permitido enfrentar la coyuntura del Covid-19 y la volatilidad de los mercados</a:t>
            </a:r>
            <a:endParaRPr lang="es-CO" sz="3200" b="1" dirty="0">
              <a:solidFill>
                <a:schemeClr val="tx1">
                  <a:lumMod val="65000"/>
                  <a:lumOff val="35000"/>
                </a:schemeClr>
              </a:solidFill>
              <a:latin typeface="Arial Nova Light" panose="020B0304020202020204" pitchFamily="34" charset="0"/>
              <a:ea typeface="+mj-ea"/>
              <a:cs typeface="+mj-cs"/>
            </a:endParaRPr>
          </a:p>
        </p:txBody>
      </p:sp>
      <p:pic>
        <p:nvPicPr>
          <p:cNvPr id="5" name="Imagen 4">
            <a:extLst>
              <a:ext uri="{FF2B5EF4-FFF2-40B4-BE49-F238E27FC236}">
                <a16:creationId xmlns:a16="http://schemas.microsoft.com/office/drawing/2014/main" id="{4892987E-6119-4D5C-ADBF-70317942D535}"/>
              </a:ext>
            </a:extLst>
          </p:cNvPr>
          <p:cNvPicPr>
            <a:picLocks noChangeAspect="1"/>
          </p:cNvPicPr>
          <p:nvPr/>
        </p:nvPicPr>
        <p:blipFill>
          <a:blip r:embed="rId2"/>
          <a:stretch>
            <a:fillRect/>
          </a:stretch>
        </p:blipFill>
        <p:spPr>
          <a:xfrm>
            <a:off x="2560503" y="1872009"/>
            <a:ext cx="7070993" cy="4793594"/>
          </a:xfrm>
          <a:prstGeom prst="rect">
            <a:avLst/>
          </a:prstGeom>
        </p:spPr>
      </p:pic>
    </p:spTree>
    <p:extLst>
      <p:ext uri="{BB962C8B-B14F-4D97-AF65-F5344CB8AC3E}">
        <p14:creationId xmlns:p14="http://schemas.microsoft.com/office/powerpoint/2010/main" val="211585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1966A72-6969-4CDE-AAB6-D53ED159B2A1}"/>
              </a:ext>
            </a:extLst>
          </p:cNvPr>
          <p:cNvSpPr>
            <a:spLocks noGrp="1"/>
          </p:cNvSpPr>
          <p:nvPr>
            <p:ph type="sldNum" sz="quarter" idx="4"/>
          </p:nvPr>
        </p:nvSpPr>
        <p:spPr/>
        <p:txBody>
          <a:bodyPr/>
          <a:lstStyle/>
          <a:p>
            <a:fld id="{E98621A4-F840-4FB5-ADAC-B68FE90EA2B3}" type="slidenum">
              <a:rPr lang="es-CO" smtClean="0"/>
              <a:pPr/>
              <a:t>25</a:t>
            </a:fld>
            <a:endParaRPr lang="es-CO"/>
          </a:p>
        </p:txBody>
      </p:sp>
      <p:sp>
        <p:nvSpPr>
          <p:cNvPr id="10" name="CuadroTexto 9">
            <a:extLst>
              <a:ext uri="{FF2B5EF4-FFF2-40B4-BE49-F238E27FC236}">
                <a16:creationId xmlns:a16="http://schemas.microsoft.com/office/drawing/2014/main" id="{999402FD-B003-4BA2-A0C2-FEF15BC19001}"/>
              </a:ext>
            </a:extLst>
          </p:cNvPr>
          <p:cNvSpPr txBox="1"/>
          <p:nvPr/>
        </p:nvSpPr>
        <p:spPr>
          <a:xfrm>
            <a:off x="338667" y="125053"/>
            <a:ext cx="11247449" cy="584775"/>
          </a:xfrm>
          <a:prstGeom prst="rect">
            <a:avLst/>
          </a:prstGeom>
          <a:noFill/>
        </p:spPr>
        <p:txBody>
          <a:bodyPr wrap="square" rtlCol="0">
            <a:spAutoFit/>
          </a:bodyPr>
          <a:lstStyle/>
          <a:p>
            <a:pPr algn="ctr" defTabSz="914400">
              <a:defRPr/>
            </a:pPr>
            <a:r>
              <a:rPr lang="es-ES" sz="3200" b="1" dirty="0">
                <a:solidFill>
                  <a:srgbClr val="2EB7FF"/>
                </a:solidFill>
                <a:latin typeface="Arial Nova Light" panose="020B0304020202020204" pitchFamily="34" charset="0"/>
                <a:ea typeface="+mj-ea"/>
                <a:cs typeface="+mj-cs"/>
              </a:rPr>
              <a:t>Estrategia de supervisión: </a:t>
            </a:r>
            <a:r>
              <a:rPr lang="es-ES" sz="3200" b="1" dirty="0">
                <a:solidFill>
                  <a:schemeClr val="tx1">
                    <a:lumMod val="65000"/>
                    <a:lumOff val="35000"/>
                  </a:schemeClr>
                </a:solidFill>
                <a:latin typeface="Arial Nova Light" panose="020B0304020202020204" pitchFamily="34" charset="0"/>
                <a:ea typeface="+mj-ea"/>
                <a:cs typeface="+mj-cs"/>
              </a:rPr>
              <a:t>Liquidez</a:t>
            </a:r>
          </a:p>
        </p:txBody>
      </p:sp>
      <p:sp>
        <p:nvSpPr>
          <p:cNvPr id="6" name="Rectangle 6">
            <a:extLst>
              <a:ext uri="{FF2B5EF4-FFF2-40B4-BE49-F238E27FC236}">
                <a16:creationId xmlns:a16="http://schemas.microsoft.com/office/drawing/2014/main" id="{16C87FE5-EB49-4100-8CB0-F1A46DC5F8CB}"/>
              </a:ext>
            </a:extLst>
          </p:cNvPr>
          <p:cNvSpPr>
            <a:spLocks noChangeArrowheads="1"/>
          </p:cNvSpPr>
          <p:nvPr/>
        </p:nvSpPr>
        <p:spPr bwMode="auto">
          <a:xfrm>
            <a:off x="-115199" y="18393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7" name="CuadroTexto 6">
            <a:extLst>
              <a:ext uri="{FF2B5EF4-FFF2-40B4-BE49-F238E27FC236}">
                <a16:creationId xmlns:a16="http://schemas.microsoft.com/office/drawing/2014/main" id="{D5A85C81-497B-459B-B019-94F568B3CD2B}"/>
              </a:ext>
            </a:extLst>
          </p:cNvPr>
          <p:cNvSpPr txBox="1"/>
          <p:nvPr/>
        </p:nvSpPr>
        <p:spPr>
          <a:xfrm>
            <a:off x="6607016" y="2080632"/>
            <a:ext cx="5469785" cy="4093428"/>
          </a:xfrm>
          <a:prstGeom prst="rect">
            <a:avLst/>
          </a:prstGeom>
          <a:noFill/>
        </p:spPr>
        <p:txBody>
          <a:bodyPr wrap="square" rtlCol="0">
            <a:spAutoFit/>
          </a:bodyPr>
          <a:lstStyle/>
          <a:p>
            <a:pPr marL="342900" indent="-342900">
              <a:buAutoNum type="arabicPeriod"/>
            </a:pPr>
            <a:r>
              <a:rPr lang="es-CO" sz="2000" dirty="0">
                <a:latin typeface="Arial Nova" panose="020B0504020202020204" pitchFamily="34" charset="0"/>
              </a:rPr>
              <a:t>Supervisión intensiva de la liquidez de las entidades.</a:t>
            </a:r>
          </a:p>
          <a:p>
            <a:pPr marL="342900" indent="-342900">
              <a:buAutoNum type="arabicPeriod"/>
            </a:pPr>
            <a:endParaRPr lang="es-CO" sz="2000" dirty="0">
              <a:latin typeface="Arial Nova" panose="020B0504020202020204" pitchFamily="34" charset="0"/>
            </a:endParaRPr>
          </a:p>
          <a:p>
            <a:pPr marL="342900" indent="-342900">
              <a:buAutoNum type="arabicPeriod"/>
            </a:pPr>
            <a:r>
              <a:rPr lang="es-CO" sz="2000" dirty="0">
                <a:latin typeface="Arial Nova" panose="020B0504020202020204" pitchFamily="34" charset="0"/>
              </a:rPr>
              <a:t>Fortalecimiento de los planes de contingencia y estrategias que tienen las entidades para solucionar situaciones potenciales de necesidades de liquidez:</a:t>
            </a:r>
          </a:p>
          <a:p>
            <a:pPr marL="342900" indent="-342900">
              <a:buAutoNum type="arabicPeriod"/>
            </a:pPr>
            <a:endParaRPr lang="es-CO" sz="2000" dirty="0">
              <a:latin typeface="Arial Nova" panose="020B0504020202020204" pitchFamily="34" charset="0"/>
            </a:endParaRPr>
          </a:p>
          <a:p>
            <a:r>
              <a:rPr lang="es-CO" sz="2000" dirty="0">
                <a:latin typeface="Arial Nova" panose="020B0504020202020204" pitchFamily="34" charset="0"/>
              </a:rPr>
              <a:t>	-  Disponibilidad de líneas de crédito</a:t>
            </a:r>
          </a:p>
          <a:p>
            <a:r>
              <a:rPr lang="es-CO" sz="2000" dirty="0">
                <a:latin typeface="Arial Nova" panose="020B0504020202020204" pitchFamily="34" charset="0"/>
              </a:rPr>
              <a:t>	-  Ventas de activos</a:t>
            </a:r>
          </a:p>
          <a:p>
            <a:r>
              <a:rPr lang="es-CO" sz="2000" dirty="0">
                <a:latin typeface="Arial Nova" panose="020B0504020202020204" pitchFamily="34" charset="0"/>
              </a:rPr>
              <a:t>        -  Apoyo de los accionistas</a:t>
            </a:r>
          </a:p>
          <a:p>
            <a:r>
              <a:rPr lang="es-CO" sz="2000" dirty="0">
                <a:latin typeface="Arial Nova" panose="020B0504020202020204" pitchFamily="34" charset="0"/>
              </a:rPr>
              <a:t>        -  Desmaterialización de pagarés </a:t>
            </a:r>
            <a:r>
              <a:rPr lang="es-CO" sz="2000" dirty="0">
                <a:latin typeface="Arial Nova" panose="020B0504020202020204" pitchFamily="34" charset="0"/>
                <a:sym typeface="Wingdings" panose="05000000000000000000" pitchFamily="2" charset="2"/>
              </a:rPr>
              <a:t> 	Acceso 	líneas liquidez Banco República</a:t>
            </a:r>
            <a:endParaRPr lang="es-CO" sz="2000" dirty="0">
              <a:latin typeface="Arial Nova" panose="020B0504020202020204" pitchFamily="34" charset="0"/>
            </a:endParaRPr>
          </a:p>
        </p:txBody>
      </p:sp>
      <p:sp>
        <p:nvSpPr>
          <p:cNvPr id="4" name="CuadroTexto 3">
            <a:extLst>
              <a:ext uri="{FF2B5EF4-FFF2-40B4-BE49-F238E27FC236}">
                <a16:creationId xmlns:a16="http://schemas.microsoft.com/office/drawing/2014/main" id="{B1EDF937-6E16-4EF4-B296-4A477CA5248C}"/>
              </a:ext>
            </a:extLst>
          </p:cNvPr>
          <p:cNvSpPr txBox="1"/>
          <p:nvPr/>
        </p:nvSpPr>
        <p:spPr>
          <a:xfrm>
            <a:off x="379267" y="2080632"/>
            <a:ext cx="5080001" cy="4093428"/>
          </a:xfrm>
          <a:prstGeom prst="rect">
            <a:avLst/>
          </a:prstGeom>
          <a:noFill/>
        </p:spPr>
        <p:txBody>
          <a:bodyPr wrap="square" rtlCol="0">
            <a:spAutoFit/>
          </a:bodyPr>
          <a:lstStyle/>
          <a:p>
            <a:pPr marL="342900" indent="-342900">
              <a:buAutoNum type="arabicPeriod"/>
            </a:pPr>
            <a:r>
              <a:rPr lang="es-CO" sz="2000" dirty="0">
                <a:latin typeface="Arial Nova" panose="020B0504020202020204" pitchFamily="34" charset="0"/>
              </a:rPr>
              <a:t> 	Monitoreo permanente de la evolución de 	indicadores relacionados con la liquidez de 	las entidades:</a:t>
            </a:r>
          </a:p>
          <a:p>
            <a:r>
              <a:rPr lang="es-CO" sz="2000" dirty="0">
                <a:latin typeface="Arial Nova" panose="020B0504020202020204" pitchFamily="34" charset="0"/>
              </a:rPr>
              <a:t>		</a:t>
            </a:r>
          </a:p>
          <a:p>
            <a:pPr lvl="1"/>
            <a:r>
              <a:rPr lang="es-CO" sz="2000" dirty="0">
                <a:latin typeface="Arial Nova" panose="020B0504020202020204" pitchFamily="34" charset="0"/>
              </a:rPr>
              <a:t>- Evolución de los depósitos</a:t>
            </a:r>
          </a:p>
          <a:p>
            <a:pPr lvl="1"/>
            <a:r>
              <a:rPr lang="es-CO" sz="2000" dirty="0">
                <a:latin typeface="Arial Nova" panose="020B0504020202020204" pitchFamily="34" charset="0"/>
              </a:rPr>
              <a:t>- Tasas de interés de captación</a:t>
            </a:r>
          </a:p>
          <a:p>
            <a:pPr lvl="1"/>
            <a:r>
              <a:rPr lang="es-CO" sz="2000" dirty="0">
                <a:latin typeface="Arial Nova" panose="020B0504020202020204" pitchFamily="34" charset="0"/>
              </a:rPr>
              <a:t>- Indicador de Riesgo de liquidez - IRL	</a:t>
            </a:r>
          </a:p>
          <a:p>
            <a:endParaRPr lang="es-CO" sz="2000" dirty="0">
              <a:latin typeface="Arial Nova" panose="020B0504020202020204" pitchFamily="34" charset="0"/>
            </a:endParaRPr>
          </a:p>
          <a:p>
            <a:r>
              <a:rPr lang="es-CO" sz="2000" dirty="0">
                <a:latin typeface="Arial Nova" panose="020B0504020202020204" pitchFamily="34" charset="0"/>
              </a:rPr>
              <a:t>2.   	Ejercicio de estrés que nos permitan tener 	un 	análisis prospectivo de la situación de 	liquidez de las entidades.</a:t>
            </a:r>
          </a:p>
          <a:p>
            <a:endParaRPr lang="es-CO" sz="2000" dirty="0">
              <a:latin typeface="Arial Nova" panose="020B0504020202020204" pitchFamily="34" charset="0"/>
            </a:endParaRPr>
          </a:p>
        </p:txBody>
      </p:sp>
      <p:sp>
        <p:nvSpPr>
          <p:cNvPr id="8" name="Flecha: a la derecha 7">
            <a:extLst>
              <a:ext uri="{FF2B5EF4-FFF2-40B4-BE49-F238E27FC236}">
                <a16:creationId xmlns:a16="http://schemas.microsoft.com/office/drawing/2014/main" id="{E0A1325D-2B70-4376-81FC-09A35359D47C}"/>
              </a:ext>
            </a:extLst>
          </p:cNvPr>
          <p:cNvSpPr/>
          <p:nvPr/>
        </p:nvSpPr>
        <p:spPr>
          <a:xfrm>
            <a:off x="5661378" y="3442881"/>
            <a:ext cx="869244" cy="53057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A47A2771-CAA9-47CE-B826-F694850080A4}"/>
              </a:ext>
            </a:extLst>
          </p:cNvPr>
          <p:cNvSpPr/>
          <p:nvPr/>
        </p:nvSpPr>
        <p:spPr>
          <a:xfrm>
            <a:off x="409766" y="1045608"/>
            <a:ext cx="5019001"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sz="2400" b="1" dirty="0">
                <a:latin typeface="Arial Nova" panose="020B0504020202020204" pitchFamily="34" charset="0"/>
              </a:rPr>
              <a:t>1. Seguimiento del riesgo de liquidez</a:t>
            </a:r>
          </a:p>
        </p:txBody>
      </p:sp>
      <p:sp>
        <p:nvSpPr>
          <p:cNvPr id="11" name="Rectángulo: esquinas redondeadas 10">
            <a:extLst>
              <a:ext uri="{FF2B5EF4-FFF2-40B4-BE49-F238E27FC236}">
                <a16:creationId xmlns:a16="http://schemas.microsoft.com/office/drawing/2014/main" id="{35DEEC53-9EAD-4073-BF1B-9DAB3029D498}"/>
              </a:ext>
            </a:extLst>
          </p:cNvPr>
          <p:cNvSpPr/>
          <p:nvPr/>
        </p:nvSpPr>
        <p:spPr>
          <a:xfrm>
            <a:off x="6607016" y="1045608"/>
            <a:ext cx="5280184"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sz="2400" b="1" dirty="0">
                <a:latin typeface="Arial Nova" panose="020B0504020202020204" pitchFamily="34" charset="0"/>
              </a:rPr>
              <a:t>2. Estrategia adoptada con las entidades </a:t>
            </a:r>
          </a:p>
        </p:txBody>
      </p:sp>
    </p:spTree>
    <p:extLst>
      <p:ext uri="{BB962C8B-B14F-4D97-AF65-F5344CB8AC3E}">
        <p14:creationId xmlns:p14="http://schemas.microsoft.com/office/powerpoint/2010/main" val="714663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81">
            <a:extLst>
              <a:ext uri="{FF2B5EF4-FFF2-40B4-BE49-F238E27FC236}">
                <a16:creationId xmlns:a16="http://schemas.microsoft.com/office/drawing/2014/main" id="{F7B79CB3-13A4-44EE-ACEB-98D9B5BE84A3}"/>
              </a:ext>
            </a:extLst>
          </p:cNvPr>
          <p:cNvSpPr txBox="1"/>
          <p:nvPr/>
        </p:nvSpPr>
        <p:spPr>
          <a:xfrm>
            <a:off x="616539" y="1020079"/>
            <a:ext cx="11017443" cy="5632311"/>
          </a:xfrm>
          <a:prstGeom prst="rect">
            <a:avLst/>
          </a:prstGeom>
          <a:noFill/>
        </p:spPr>
        <p:txBody>
          <a:bodyPr wrap="square" lIns="0" rIns="0" rtlCol="0" anchor="t">
            <a:spAutoFit/>
          </a:bodyPr>
          <a:lstStyle/>
          <a:p>
            <a:pPr algn="just"/>
            <a:endParaRPr lang="es-CO" dirty="0">
              <a:latin typeface="Arial Nova" panose="020B0504020202020204" pitchFamily="34" charset="0"/>
              <a:cs typeface="Helvetica" panose="020B0604020202020204" pitchFamily="34" charset="0"/>
            </a:endParaRPr>
          </a:p>
          <a:p>
            <a:pPr marL="285750" indent="-285750" algn="just">
              <a:buFont typeface="Arial" panose="020B0604020202020204" pitchFamily="34" charset="0"/>
              <a:buChar char="•"/>
            </a:pPr>
            <a:r>
              <a:rPr lang="es-CO" dirty="0">
                <a:latin typeface="Arial Nova" panose="020B0504020202020204" pitchFamily="34" charset="0"/>
                <a:cs typeface="Helvetica" panose="020B0604020202020204" pitchFamily="34" charset="0"/>
              </a:rPr>
              <a:t>Permitir el uso de papeles de deuda privada como </a:t>
            </a:r>
            <a:r>
              <a:rPr lang="es-CO" b="1" dirty="0">
                <a:solidFill>
                  <a:srgbClr val="00B0F0"/>
                </a:solidFill>
                <a:latin typeface="Arial Nova" panose="020B0504020202020204" pitchFamily="34" charset="0"/>
                <a:cs typeface="Helvetica" panose="020B0604020202020204" pitchFamily="34" charset="0"/>
              </a:rPr>
              <a:t>títulos admisibles </a:t>
            </a:r>
            <a:r>
              <a:rPr lang="es-CO" dirty="0">
                <a:latin typeface="Arial Nova" panose="020B0504020202020204" pitchFamily="34" charset="0"/>
                <a:cs typeface="Helvetica" panose="020B0604020202020204" pitchFamily="34" charset="0"/>
              </a:rPr>
              <a:t>en las operaciones de expansión transitoria. El cupo total aprobado para estás operaciones fue de </a:t>
            </a:r>
            <a:r>
              <a:rPr lang="es-CO" b="1" dirty="0">
                <a:solidFill>
                  <a:srgbClr val="00B0F0"/>
                </a:solidFill>
                <a:latin typeface="Arial Nova" panose="020B0504020202020204" pitchFamily="34" charset="0"/>
                <a:cs typeface="Helvetica" panose="020B0604020202020204" pitchFamily="34" charset="0"/>
              </a:rPr>
              <a:t>$8 billones</a:t>
            </a:r>
            <a:r>
              <a:rPr lang="es-CO" dirty="0">
                <a:latin typeface="Arial Nova" panose="020B0504020202020204" pitchFamily="34" charset="0"/>
                <a:cs typeface="Helvetica" panose="020B0604020202020204" pitchFamily="34" charset="0"/>
              </a:rPr>
              <a:t>.</a:t>
            </a:r>
          </a:p>
          <a:p>
            <a:pPr marL="285750" indent="-285750" algn="just">
              <a:buFont typeface="Arial" panose="020B0604020202020204" pitchFamily="34" charset="0"/>
              <a:buChar char="•"/>
            </a:pPr>
            <a:endParaRPr lang="es-CO" dirty="0">
              <a:latin typeface="Arial Nova" panose="020B0504020202020204" pitchFamily="34" charset="0"/>
              <a:cs typeface="Helvetica" panose="020B0604020202020204" pitchFamily="34" charset="0"/>
            </a:endParaRPr>
          </a:p>
          <a:p>
            <a:pPr marL="285750" indent="-285750" algn="just">
              <a:buFont typeface="Arial" panose="020B0604020202020204" pitchFamily="34" charset="0"/>
              <a:buChar char="•"/>
            </a:pPr>
            <a:r>
              <a:rPr lang="es-CO" b="1" dirty="0">
                <a:solidFill>
                  <a:srgbClr val="00B0F0"/>
                </a:solidFill>
                <a:latin typeface="Arial Nova" panose="020B0504020202020204" pitchFamily="34" charset="0"/>
                <a:cs typeface="Helvetica" panose="020B0604020202020204" pitchFamily="34" charset="0"/>
              </a:rPr>
              <a:t>Comprar títulos </a:t>
            </a:r>
            <a:r>
              <a:rPr lang="es-CO" dirty="0">
                <a:latin typeface="Arial Nova" panose="020B0504020202020204" pitchFamily="34" charset="0"/>
                <a:cs typeface="Helvetica" panose="020B0604020202020204" pitchFamily="34" charset="0"/>
              </a:rPr>
              <a:t>de deuda privada emitidos por establecimientos de crédito, con vencimiento remanente menor o igual de tres años. El monto total de las compras de estos títulos sería de aproximadamente </a:t>
            </a:r>
            <a:r>
              <a:rPr lang="es-CO" b="1" dirty="0">
                <a:solidFill>
                  <a:srgbClr val="00B0F0"/>
                </a:solidFill>
                <a:latin typeface="Arial Nova" panose="020B0504020202020204" pitchFamily="34" charset="0"/>
                <a:cs typeface="Helvetica" panose="020B0604020202020204" pitchFamily="34" charset="0"/>
              </a:rPr>
              <a:t>$10 billones</a:t>
            </a:r>
            <a:r>
              <a:rPr lang="es-CO" dirty="0">
                <a:latin typeface="Arial Nova" panose="020B0504020202020204" pitchFamily="34" charset="0"/>
                <a:cs typeface="Helvetica" panose="020B0604020202020204" pitchFamily="34" charset="0"/>
              </a:rPr>
              <a:t>.</a:t>
            </a:r>
          </a:p>
          <a:p>
            <a:pPr marL="285750" indent="-285750" algn="just">
              <a:buFont typeface="Arial" panose="020B0604020202020204" pitchFamily="34" charset="0"/>
              <a:buChar char="•"/>
            </a:pPr>
            <a:endParaRPr lang="es-CO" dirty="0">
              <a:latin typeface="Arial Nova" panose="020B0504020202020204" pitchFamily="34" charset="0"/>
              <a:cs typeface="Helvetica" panose="020B0604020202020204" pitchFamily="34" charset="0"/>
            </a:endParaRPr>
          </a:p>
          <a:p>
            <a:pPr marL="285750" indent="-285750" algn="just">
              <a:buFont typeface="Arial" panose="020B0604020202020204" pitchFamily="34" charset="0"/>
              <a:buChar char="•"/>
            </a:pPr>
            <a:r>
              <a:rPr lang="es-CO" b="1" dirty="0">
                <a:solidFill>
                  <a:srgbClr val="00B0F0"/>
                </a:solidFill>
                <a:latin typeface="Arial Nova" panose="020B0504020202020204" pitchFamily="34" charset="0"/>
                <a:cs typeface="Helvetica" panose="020B0604020202020204" pitchFamily="34" charset="0"/>
              </a:rPr>
              <a:t>Ampliar </a:t>
            </a:r>
            <a:r>
              <a:rPr lang="es-CO" dirty="0">
                <a:latin typeface="Arial Nova" panose="020B0504020202020204" pitchFamily="34" charset="0"/>
                <a:cs typeface="Helvetica" panose="020B0604020202020204" pitchFamily="34" charset="0"/>
              </a:rPr>
              <a:t>el número de agentes que pueden acceder a las facilidades de liquidez del BR, tanto en aquellas con deuda privada como  con deuda pública. En particular se le dio acceso a:</a:t>
            </a:r>
          </a:p>
          <a:p>
            <a:pPr algn="just"/>
            <a:endParaRPr lang="es-CO" dirty="0">
              <a:latin typeface="Arial Nova" panose="020B0504020202020204" pitchFamily="34" charset="0"/>
              <a:cs typeface="Helvetica" panose="020B0604020202020204" pitchFamily="34" charset="0"/>
            </a:endParaRPr>
          </a:p>
          <a:p>
            <a:pPr marL="742928" lvl="1" indent="-285750" algn="just">
              <a:buFont typeface="Wingdings" panose="05000000000000000000" pitchFamily="2" charset="2"/>
              <a:buChar char="Ø"/>
            </a:pPr>
            <a:r>
              <a:rPr lang="es-CO" dirty="0">
                <a:latin typeface="Arial Nova" panose="020B0504020202020204" pitchFamily="34" charset="0"/>
                <a:cs typeface="Helvetica" panose="020B0604020202020204" pitchFamily="34" charset="0"/>
              </a:rPr>
              <a:t>Fondos de pensiones y cesantías posición propia y de sus fondos administrados</a:t>
            </a:r>
          </a:p>
          <a:p>
            <a:pPr marL="742928" lvl="1" indent="-285750" algn="just">
              <a:buFont typeface="Wingdings" panose="05000000000000000000" pitchFamily="2" charset="2"/>
              <a:buChar char="Ø"/>
            </a:pPr>
            <a:r>
              <a:rPr lang="es-CO" dirty="0">
                <a:latin typeface="Arial Nova" panose="020B0504020202020204" pitchFamily="34" charset="0"/>
                <a:cs typeface="Helvetica" panose="020B0604020202020204" pitchFamily="34" charset="0"/>
              </a:rPr>
              <a:t>Fondo Nacional del Ahorro</a:t>
            </a:r>
          </a:p>
          <a:p>
            <a:pPr marL="742928" lvl="1" indent="-285750" algn="just">
              <a:buFont typeface="Wingdings" panose="05000000000000000000" pitchFamily="2" charset="2"/>
              <a:buChar char="Ø"/>
            </a:pPr>
            <a:r>
              <a:rPr lang="es-CO" dirty="0">
                <a:latin typeface="Arial Nova" panose="020B0504020202020204" pitchFamily="34" charset="0"/>
                <a:cs typeface="Helvetica" panose="020B0604020202020204" pitchFamily="34" charset="0"/>
              </a:rPr>
              <a:t>Los fondos administrados a través de sus diferentes administradores, sociedades comisionistas de bolsa, sociedades fiduciarias y sociedades administradoras de inversión (SAI).</a:t>
            </a:r>
          </a:p>
          <a:p>
            <a:pPr marL="742928" lvl="1" indent="-285750" algn="just">
              <a:buFont typeface="Wingdings" panose="05000000000000000000" pitchFamily="2" charset="2"/>
              <a:buChar char="Ø"/>
            </a:pPr>
            <a:r>
              <a:rPr lang="es-CO" dirty="0">
                <a:latin typeface="Arial Nova" panose="020B0504020202020204" pitchFamily="34" charset="0"/>
                <a:cs typeface="Helvetica" panose="020B0604020202020204" pitchFamily="34" charset="0"/>
              </a:rPr>
              <a:t>Compañías de seguros.</a:t>
            </a:r>
          </a:p>
          <a:p>
            <a:pPr marL="742928" lvl="1" indent="-285750" algn="just">
              <a:buFont typeface="Wingdings" panose="05000000000000000000" pitchFamily="2" charset="2"/>
              <a:buChar char="Ø"/>
            </a:pPr>
            <a:endParaRPr lang="es-CO" dirty="0">
              <a:latin typeface="Arial Nova" panose="020B0504020202020204" pitchFamily="34" charset="0"/>
              <a:cs typeface="Helvetica" panose="020B0604020202020204" pitchFamily="34" charset="0"/>
            </a:endParaRPr>
          </a:p>
          <a:p>
            <a:pPr marL="285750" indent="-285750" algn="just">
              <a:buFont typeface="Arial" panose="020B0604020202020204" pitchFamily="34" charset="0"/>
              <a:buChar char="•"/>
            </a:pPr>
            <a:r>
              <a:rPr lang="es-CO" dirty="0">
                <a:latin typeface="Arial Nova" panose="020B0504020202020204" pitchFamily="34" charset="0"/>
                <a:cs typeface="Helvetica" panose="020B0604020202020204" pitchFamily="34" charset="0"/>
              </a:rPr>
              <a:t>Subastas de swaps en </a:t>
            </a:r>
            <a:r>
              <a:rPr lang="es-CO" b="1" dirty="0">
                <a:solidFill>
                  <a:srgbClr val="00B0F0"/>
                </a:solidFill>
                <a:latin typeface="Arial Nova" panose="020B0504020202020204" pitchFamily="34" charset="0"/>
                <a:cs typeface="Helvetica" panose="020B0604020202020204" pitchFamily="34" charset="0"/>
              </a:rPr>
              <a:t>moneda extranjera</a:t>
            </a:r>
            <a:r>
              <a:rPr lang="es-CO" dirty="0">
                <a:latin typeface="Arial Nova" panose="020B0504020202020204" pitchFamily="34" charset="0"/>
                <a:cs typeface="Helvetica" panose="020B0604020202020204" pitchFamily="34" charset="0"/>
              </a:rPr>
              <a:t>, en donde el BR venderá dólares de contado y los comprará a futuro (en 60 días). El saldo de FX Swaps llegaría hasta USD 800 millones. </a:t>
            </a:r>
          </a:p>
          <a:p>
            <a:pPr algn="just"/>
            <a:endParaRPr lang="es-CO" dirty="0">
              <a:latin typeface="Arial Nova" panose="020B0504020202020204" pitchFamily="34" charset="0"/>
              <a:cs typeface="Helvetica" panose="020B0604020202020204" pitchFamily="34" charset="0"/>
            </a:endParaRPr>
          </a:p>
        </p:txBody>
      </p:sp>
      <p:sp>
        <p:nvSpPr>
          <p:cNvPr id="5" name="Marcador de número de diapositiva 4">
            <a:extLst>
              <a:ext uri="{FF2B5EF4-FFF2-40B4-BE49-F238E27FC236}">
                <a16:creationId xmlns:a16="http://schemas.microsoft.com/office/drawing/2014/main" id="{429E52C9-D919-4831-96AE-0FF6AFAF5087}"/>
              </a:ext>
            </a:extLst>
          </p:cNvPr>
          <p:cNvSpPr>
            <a:spLocks noGrp="1"/>
          </p:cNvSpPr>
          <p:nvPr>
            <p:ph type="sldNum" sz="quarter" idx="4"/>
          </p:nvPr>
        </p:nvSpPr>
        <p:spPr/>
        <p:txBody>
          <a:bodyPr/>
          <a:lstStyle/>
          <a:p>
            <a:fld id="{E98621A4-F840-4FB5-ADAC-B68FE90EA2B3}" type="slidenum">
              <a:rPr lang="es-CO" smtClean="0"/>
              <a:pPr/>
              <a:t>26</a:t>
            </a:fld>
            <a:endParaRPr lang="es-CO" dirty="0"/>
          </a:p>
        </p:txBody>
      </p:sp>
      <p:sp>
        <p:nvSpPr>
          <p:cNvPr id="9" name="CuadroTexto 8">
            <a:extLst>
              <a:ext uri="{FF2B5EF4-FFF2-40B4-BE49-F238E27FC236}">
                <a16:creationId xmlns:a16="http://schemas.microsoft.com/office/drawing/2014/main" id="{910CD2CE-95FC-437A-A9E5-48387EFB4912}"/>
              </a:ext>
            </a:extLst>
          </p:cNvPr>
          <p:cNvSpPr txBox="1"/>
          <p:nvPr/>
        </p:nvSpPr>
        <p:spPr>
          <a:xfrm>
            <a:off x="216996" y="111673"/>
            <a:ext cx="11416986" cy="954107"/>
          </a:xfrm>
          <a:prstGeom prst="rect">
            <a:avLst/>
          </a:prstGeom>
          <a:noFill/>
        </p:spPr>
        <p:txBody>
          <a:bodyPr wrap="square" rtlCol="0">
            <a:spAutoFit/>
          </a:bodyPr>
          <a:lstStyle/>
          <a:p>
            <a:pPr lvl="0" defTabSz="914400">
              <a:defRPr/>
            </a:pPr>
            <a:r>
              <a:rPr lang="es-CO" sz="2800" b="1" dirty="0">
                <a:solidFill>
                  <a:schemeClr val="tx1">
                    <a:lumMod val="65000"/>
                    <a:lumOff val="35000"/>
                  </a:schemeClr>
                </a:solidFill>
                <a:latin typeface="Arial Nova Light" panose="020B0304020202020204" pitchFamily="34" charset="0"/>
                <a:ea typeface="+mj-ea"/>
                <a:cs typeface="+mj-cs"/>
              </a:rPr>
              <a:t>Medidas complementarias para fortalecer la liquidez de la economía: </a:t>
            </a:r>
            <a:r>
              <a:rPr lang="es-CO" sz="2800" b="1" dirty="0">
                <a:solidFill>
                  <a:srgbClr val="00B0F0"/>
                </a:solidFill>
                <a:latin typeface="Arial Nova Light" panose="020B0304020202020204" pitchFamily="34" charset="0"/>
                <a:ea typeface="+mj-ea"/>
                <a:cs typeface="+mj-cs"/>
              </a:rPr>
              <a:t>Liquidez en pesos y moneda extranjera.</a:t>
            </a:r>
          </a:p>
        </p:txBody>
      </p:sp>
      <p:pic>
        <p:nvPicPr>
          <p:cNvPr id="1026" name="Picture 2" descr="logo-banco-de-la-republica – LaVibrante.Com">
            <a:extLst>
              <a:ext uri="{FF2B5EF4-FFF2-40B4-BE49-F238E27FC236}">
                <a16:creationId xmlns:a16="http://schemas.microsoft.com/office/drawing/2014/main" id="{CA36398B-64E2-408E-89AD-8FD9EBF45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75" y="192714"/>
            <a:ext cx="1381125"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11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81">
            <a:extLst>
              <a:ext uri="{FF2B5EF4-FFF2-40B4-BE49-F238E27FC236}">
                <a16:creationId xmlns:a16="http://schemas.microsoft.com/office/drawing/2014/main" id="{F7B79CB3-13A4-44EE-ACEB-98D9B5BE84A3}"/>
              </a:ext>
            </a:extLst>
          </p:cNvPr>
          <p:cNvSpPr txBox="1"/>
          <p:nvPr/>
        </p:nvSpPr>
        <p:spPr>
          <a:xfrm>
            <a:off x="441492" y="1377990"/>
            <a:ext cx="11017443" cy="4401205"/>
          </a:xfrm>
          <a:prstGeom prst="rect">
            <a:avLst/>
          </a:prstGeom>
          <a:noFill/>
        </p:spPr>
        <p:txBody>
          <a:bodyPr wrap="square" lIns="0" rIns="0" rtlCol="0" anchor="t">
            <a:spAutoFit/>
          </a:bodyPr>
          <a:lstStyle/>
          <a:p>
            <a:pPr algn="just"/>
            <a:endParaRPr lang="es-CO" sz="2000" dirty="0">
              <a:latin typeface="Arial Nova" panose="020B0504020202020204" pitchFamily="34" charset="0"/>
              <a:cs typeface="Helvetica" panose="020B0604020202020204" pitchFamily="34" charset="0"/>
            </a:endParaRPr>
          </a:p>
          <a:p>
            <a:pPr algn="just"/>
            <a:endParaRPr lang="es-CO" sz="2000" dirty="0">
              <a:latin typeface="Arial Nova" panose="020B0504020202020204" pitchFamily="34" charset="0"/>
              <a:cs typeface="Helvetica" panose="020B0604020202020204" pitchFamily="34" charset="0"/>
            </a:endParaRPr>
          </a:p>
          <a:p>
            <a:pPr marL="285750" indent="-285750" algn="just">
              <a:buFont typeface="Arial" panose="020B0604020202020204" pitchFamily="34" charset="0"/>
              <a:buChar char="•"/>
            </a:pPr>
            <a:r>
              <a:rPr lang="es-CO" sz="2000" dirty="0">
                <a:latin typeface="Arial Nova" panose="020B0504020202020204" pitchFamily="34" charset="0"/>
                <a:cs typeface="Helvetica" panose="020B0604020202020204" pitchFamily="34" charset="0"/>
              </a:rPr>
              <a:t>Operaciones forward de </a:t>
            </a:r>
            <a:r>
              <a:rPr lang="es-CO" sz="2000" b="1" dirty="0">
                <a:solidFill>
                  <a:srgbClr val="00B0F0"/>
                </a:solidFill>
                <a:latin typeface="Arial Nova" panose="020B0504020202020204" pitchFamily="34" charset="0"/>
                <a:cs typeface="Helvetica" panose="020B0604020202020204" pitchFamily="34" charset="0"/>
              </a:rPr>
              <a:t>cobertura cambiaria </a:t>
            </a:r>
            <a:r>
              <a:rPr lang="es-CO" sz="2000" dirty="0">
                <a:latin typeface="Arial Nova" panose="020B0504020202020204" pitchFamily="34" charset="0"/>
                <a:cs typeface="Helvetica" panose="020B0604020202020204" pitchFamily="34" charset="0"/>
              </a:rPr>
              <a:t>para facilitar la gestión de riesgo cambiario de las entidades en un entorno caracterizado por gran incertidumbre y alta volatilidad.  El saldo de estos instrumentos sería hasta USD 2000 millones.</a:t>
            </a:r>
          </a:p>
          <a:p>
            <a:pPr marL="285750" indent="-285750" algn="just">
              <a:buFont typeface="Arial" panose="020B0604020202020204" pitchFamily="34" charset="0"/>
              <a:buChar char="•"/>
            </a:pPr>
            <a:endParaRPr lang="es-CO" sz="2000" dirty="0">
              <a:latin typeface="Arial Nova" panose="020B0504020202020204" pitchFamily="34" charset="0"/>
              <a:cs typeface="Helvetica" panose="020B0604020202020204" pitchFamily="34" charset="0"/>
            </a:endParaRPr>
          </a:p>
          <a:p>
            <a:pPr marL="285750" indent="-285750" algn="just">
              <a:buFont typeface="Arial" panose="020B0604020202020204" pitchFamily="34" charset="0"/>
              <a:buChar char="•"/>
            </a:pPr>
            <a:r>
              <a:rPr lang="es-CO" sz="2000" dirty="0">
                <a:latin typeface="Arial Nova" panose="020B0504020202020204" pitchFamily="34" charset="0"/>
                <a:cs typeface="Helvetica" panose="020B0604020202020204" pitchFamily="34" charset="0"/>
              </a:rPr>
              <a:t>Reducción del encaje ordinario del 11% al 8% para depósitos a la vista y del 4.5% al 3.5% para depósitos y bonos con plazo inferior a 18 meses.</a:t>
            </a:r>
          </a:p>
          <a:p>
            <a:pPr marL="285750" indent="-285750" algn="just">
              <a:buFont typeface="Arial" panose="020B0604020202020204" pitchFamily="34" charset="0"/>
              <a:buChar char="•"/>
            </a:pPr>
            <a:endParaRPr lang="es-CO" sz="2000" dirty="0">
              <a:latin typeface="Arial Nova" panose="020B0504020202020204" pitchFamily="34" charset="0"/>
              <a:cs typeface="Helvetica" panose="020B0604020202020204" pitchFamily="34" charset="0"/>
            </a:endParaRPr>
          </a:p>
          <a:p>
            <a:pPr marL="285750" indent="-285750" algn="just">
              <a:buFont typeface="Arial" panose="020B0604020202020204" pitchFamily="34" charset="0"/>
              <a:buChar char="•"/>
            </a:pPr>
            <a:r>
              <a:rPr lang="es-CO" sz="2000" dirty="0">
                <a:latin typeface="Arial Nova" panose="020B0504020202020204" pitchFamily="34" charset="0"/>
                <a:cs typeface="Helvetica" panose="020B0604020202020204" pitchFamily="34" charset="0"/>
              </a:rPr>
              <a:t>Incluir los títulos de Solidaridad dentro de los colaterales admisibles para realizar operaciones de expansión transitoria.</a:t>
            </a:r>
          </a:p>
          <a:p>
            <a:pPr marL="285750" indent="-285750" algn="just">
              <a:buFont typeface="Arial" panose="020B0604020202020204" pitchFamily="34" charset="0"/>
              <a:buChar char="•"/>
            </a:pPr>
            <a:endParaRPr lang="es-CO" sz="2000" dirty="0">
              <a:latin typeface="Arial Nova" panose="020B0504020202020204" pitchFamily="34" charset="0"/>
              <a:cs typeface="Helvetica" panose="020B0604020202020204" pitchFamily="34" charset="0"/>
            </a:endParaRPr>
          </a:p>
          <a:p>
            <a:pPr marL="285750" indent="-285750" algn="just">
              <a:buFont typeface="Arial" panose="020B0604020202020204" pitchFamily="34" charset="0"/>
              <a:buChar char="•"/>
            </a:pPr>
            <a:r>
              <a:rPr lang="es-CO" sz="2000" dirty="0">
                <a:latin typeface="Arial Nova" panose="020B0504020202020204" pitchFamily="34" charset="0"/>
                <a:cs typeface="Helvetica" panose="020B0604020202020204" pitchFamily="34" charset="0"/>
              </a:rPr>
              <a:t>Reforzar la liquidez del mercado de deuda pública ampliando los montos aprobados para realizar compras definitivas de TES.</a:t>
            </a:r>
          </a:p>
        </p:txBody>
      </p:sp>
      <p:sp>
        <p:nvSpPr>
          <p:cNvPr id="5" name="Marcador de número de diapositiva 4">
            <a:extLst>
              <a:ext uri="{FF2B5EF4-FFF2-40B4-BE49-F238E27FC236}">
                <a16:creationId xmlns:a16="http://schemas.microsoft.com/office/drawing/2014/main" id="{429E52C9-D919-4831-96AE-0FF6AFAF5087}"/>
              </a:ext>
            </a:extLst>
          </p:cNvPr>
          <p:cNvSpPr>
            <a:spLocks noGrp="1"/>
          </p:cNvSpPr>
          <p:nvPr>
            <p:ph type="sldNum" sz="quarter" idx="4"/>
          </p:nvPr>
        </p:nvSpPr>
        <p:spPr/>
        <p:txBody>
          <a:bodyPr/>
          <a:lstStyle/>
          <a:p>
            <a:fld id="{E98621A4-F840-4FB5-ADAC-B68FE90EA2B3}" type="slidenum">
              <a:rPr lang="es-CO" smtClean="0"/>
              <a:pPr/>
              <a:t>27</a:t>
            </a:fld>
            <a:endParaRPr lang="es-CO" dirty="0"/>
          </a:p>
        </p:txBody>
      </p:sp>
      <p:sp>
        <p:nvSpPr>
          <p:cNvPr id="9" name="CuadroTexto 8">
            <a:extLst>
              <a:ext uri="{FF2B5EF4-FFF2-40B4-BE49-F238E27FC236}">
                <a16:creationId xmlns:a16="http://schemas.microsoft.com/office/drawing/2014/main" id="{910CD2CE-95FC-437A-A9E5-48387EFB4912}"/>
              </a:ext>
            </a:extLst>
          </p:cNvPr>
          <p:cNvSpPr txBox="1"/>
          <p:nvPr/>
        </p:nvSpPr>
        <p:spPr>
          <a:xfrm>
            <a:off x="216996" y="111673"/>
            <a:ext cx="11416986" cy="954107"/>
          </a:xfrm>
          <a:prstGeom prst="rect">
            <a:avLst/>
          </a:prstGeom>
          <a:noFill/>
        </p:spPr>
        <p:txBody>
          <a:bodyPr wrap="square" rtlCol="0">
            <a:spAutoFit/>
          </a:bodyPr>
          <a:lstStyle/>
          <a:p>
            <a:pPr lvl="0" defTabSz="914400">
              <a:defRPr/>
            </a:pPr>
            <a:r>
              <a:rPr lang="es-ES" sz="2800" b="1" dirty="0">
                <a:solidFill>
                  <a:schemeClr val="tx1">
                    <a:lumMod val="65000"/>
                    <a:lumOff val="35000"/>
                  </a:schemeClr>
                </a:solidFill>
                <a:latin typeface="Arial Nova Light" panose="020B0304020202020204" pitchFamily="34" charset="0"/>
                <a:ea typeface="+mj-ea"/>
                <a:cs typeface="+mj-cs"/>
              </a:rPr>
              <a:t>M</a:t>
            </a:r>
            <a:r>
              <a:rPr lang="es-CO" sz="2800" b="1" dirty="0" err="1">
                <a:solidFill>
                  <a:schemeClr val="tx1">
                    <a:lumMod val="65000"/>
                    <a:lumOff val="35000"/>
                  </a:schemeClr>
                </a:solidFill>
                <a:latin typeface="Arial Nova Light" panose="020B0304020202020204" pitchFamily="34" charset="0"/>
                <a:ea typeface="+mj-ea"/>
                <a:cs typeface="+mj-cs"/>
              </a:rPr>
              <a:t>edidas</a:t>
            </a:r>
            <a:r>
              <a:rPr lang="es-CO" sz="2800" b="1" dirty="0">
                <a:solidFill>
                  <a:schemeClr val="tx1">
                    <a:lumMod val="65000"/>
                    <a:lumOff val="35000"/>
                  </a:schemeClr>
                </a:solidFill>
                <a:latin typeface="Arial Nova Light" panose="020B0304020202020204" pitchFamily="34" charset="0"/>
                <a:ea typeface="+mj-ea"/>
                <a:cs typeface="+mj-cs"/>
              </a:rPr>
              <a:t> complementarias para fortalecer la liquidez de la economía: </a:t>
            </a:r>
            <a:r>
              <a:rPr lang="es-CO" sz="2800" b="1" dirty="0">
                <a:solidFill>
                  <a:srgbClr val="00B0F0"/>
                </a:solidFill>
                <a:latin typeface="Arial Nova Light" panose="020B0304020202020204" pitchFamily="34" charset="0"/>
                <a:ea typeface="+mj-ea"/>
                <a:cs typeface="+mj-cs"/>
              </a:rPr>
              <a:t>Liquidez en pesos y moneda extranjera.</a:t>
            </a:r>
          </a:p>
        </p:txBody>
      </p:sp>
      <p:pic>
        <p:nvPicPr>
          <p:cNvPr id="1026" name="Picture 2" descr="logo-banco-de-la-republica – LaVibrante.Com">
            <a:extLst>
              <a:ext uri="{FF2B5EF4-FFF2-40B4-BE49-F238E27FC236}">
                <a16:creationId xmlns:a16="http://schemas.microsoft.com/office/drawing/2014/main" id="{CA36398B-64E2-408E-89AD-8FD9EBF45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75" y="192714"/>
            <a:ext cx="1381125"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45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F67A665-E455-419E-B56C-9A88F5563D36}"/>
              </a:ext>
            </a:extLst>
          </p:cNvPr>
          <p:cNvSpPr>
            <a:spLocks noGrp="1"/>
          </p:cNvSpPr>
          <p:nvPr>
            <p:ph type="title"/>
          </p:nvPr>
        </p:nvSpPr>
        <p:spPr>
          <a:xfrm>
            <a:off x="379261" y="46461"/>
            <a:ext cx="11500610" cy="1249409"/>
          </a:xfrm>
        </p:spPr>
        <p:txBody>
          <a:bodyPr/>
          <a:lstStyle/>
          <a:p>
            <a:r>
              <a:rPr lang="es-CO" dirty="0">
                <a:solidFill>
                  <a:schemeClr val="tx1">
                    <a:lumMod val="65000"/>
                    <a:lumOff val="35000"/>
                  </a:schemeClr>
                </a:solidFill>
              </a:rPr>
              <a:t>Estrategia de Supervisión : </a:t>
            </a:r>
            <a:r>
              <a:rPr lang="es-CO" sz="2800" dirty="0">
                <a:solidFill>
                  <a:srgbClr val="00B0F0"/>
                </a:solidFill>
              </a:rPr>
              <a:t>Mercado de Capitales</a:t>
            </a:r>
          </a:p>
        </p:txBody>
      </p:sp>
      <p:sp>
        <p:nvSpPr>
          <p:cNvPr id="17" name="Marcador de número de diapositiva 16"/>
          <p:cNvSpPr>
            <a:spLocks noGrp="1"/>
          </p:cNvSpPr>
          <p:nvPr>
            <p:ph type="sldNum" sz="quarter" idx="4"/>
          </p:nvPr>
        </p:nvSpPr>
        <p:spPr/>
        <p:txBody>
          <a:bodyPr/>
          <a:lstStyle/>
          <a:p>
            <a:fld id="{E98621A4-F840-4FB5-ADAC-B68FE90EA2B3}" type="slidenum">
              <a:rPr lang="es-CO" smtClean="0"/>
              <a:pPr/>
              <a:t>28</a:t>
            </a:fld>
            <a:endParaRPr lang="es-CO" dirty="0"/>
          </a:p>
        </p:txBody>
      </p:sp>
      <p:grpSp>
        <p:nvGrpSpPr>
          <p:cNvPr id="2" name="Grupo 1">
            <a:extLst>
              <a:ext uri="{FF2B5EF4-FFF2-40B4-BE49-F238E27FC236}">
                <a16:creationId xmlns:a16="http://schemas.microsoft.com/office/drawing/2014/main" id="{EEB160F9-32A5-4297-ACB2-349AE6078645}"/>
              </a:ext>
            </a:extLst>
          </p:cNvPr>
          <p:cNvGrpSpPr/>
          <p:nvPr/>
        </p:nvGrpSpPr>
        <p:grpSpPr>
          <a:xfrm>
            <a:off x="177991" y="1411573"/>
            <a:ext cx="3868414" cy="4570130"/>
            <a:chOff x="720205" y="730758"/>
            <a:chExt cx="3704367" cy="4898393"/>
          </a:xfrm>
        </p:grpSpPr>
        <p:sp>
          <p:nvSpPr>
            <p:cNvPr id="313" name="Rectangle 2">
              <a:extLst>
                <a:ext uri="{FF2B5EF4-FFF2-40B4-BE49-F238E27FC236}">
                  <a16:creationId xmlns:a16="http://schemas.microsoft.com/office/drawing/2014/main" id="{0786FF05-D35E-469D-A9BB-10A885431445}"/>
                </a:ext>
              </a:extLst>
            </p:cNvPr>
            <p:cNvSpPr/>
            <p:nvPr/>
          </p:nvSpPr>
          <p:spPr>
            <a:xfrm>
              <a:off x="720205" y="2005215"/>
              <a:ext cx="3704367" cy="3623936"/>
            </a:xfrm>
            <a:prstGeom prst="rect">
              <a:avLst/>
            </a:prstGeom>
            <a:noFill/>
            <a:ln w="12700" cap="flat" cmpd="sng" algn="ctr">
              <a:noFill/>
              <a:prstDash val="solid"/>
              <a:miter lim="800000"/>
            </a:ln>
            <a:effectLst/>
          </p:spPr>
          <p:txBody>
            <a:bodyPr lIns="274320" tIns="182880" rIns="274320" rtlCol="0" anchor="t"/>
            <a:lstStyle/>
            <a:p>
              <a:pPr marL="0" marR="0" lvl="0" indent="0" algn="ctr" defTabSz="609585" eaLnBrk="1" fontAlgn="auto" latinLnBrk="0" hangingPunct="1">
                <a:lnSpc>
                  <a:spcPct val="100000"/>
                </a:lnSpc>
                <a:spcBef>
                  <a:spcPts val="0"/>
                </a:spcBef>
                <a:spcAft>
                  <a:spcPts val="0"/>
                </a:spcAft>
                <a:buClr>
                  <a:srgbClr val="E68E00"/>
                </a:buClr>
                <a:buSzTx/>
                <a:buFontTx/>
                <a:buNone/>
                <a:tabLst/>
                <a:defRPr/>
              </a:pPr>
              <a:r>
                <a:rPr lang="es-ES" sz="1500" kern="0" dirty="0">
                  <a:solidFill>
                    <a:schemeClr val="tx1">
                      <a:lumMod val="65000"/>
                      <a:lumOff val="35000"/>
                    </a:schemeClr>
                  </a:solidFill>
                  <a:latin typeface="Helvetica" panose="020B0504020202030204" pitchFamily="34" charset="0"/>
                </a:rPr>
                <a:t>Operación de agentes de manera remota bajo escenario de aislamiento preventivo obligatorio.</a:t>
              </a:r>
            </a:p>
            <a:p>
              <a:pPr marL="0" marR="0" lvl="0" indent="0" algn="ctr" defTabSz="609585" eaLnBrk="1" fontAlgn="auto" latinLnBrk="0" hangingPunct="1">
                <a:lnSpc>
                  <a:spcPct val="100000"/>
                </a:lnSpc>
                <a:spcBef>
                  <a:spcPts val="0"/>
                </a:spcBef>
                <a:spcAft>
                  <a:spcPts val="0"/>
                </a:spcAft>
                <a:buClr>
                  <a:srgbClr val="E68E00"/>
                </a:buClr>
                <a:buSzTx/>
                <a:buFontTx/>
                <a:buNone/>
                <a:tabLst/>
                <a:defRPr/>
              </a:pPr>
              <a:endParaRPr lang="es-ES" sz="1500" kern="0" dirty="0">
                <a:solidFill>
                  <a:schemeClr val="tx1">
                    <a:lumMod val="65000"/>
                    <a:lumOff val="35000"/>
                  </a:schemeClr>
                </a:solidFill>
                <a:latin typeface="Helvetica" panose="020B0504020202030204" pitchFamily="34" charset="0"/>
              </a:endParaRPr>
            </a:p>
            <a:p>
              <a:pPr marL="0" marR="0" lvl="0" indent="0" algn="ctr" defTabSz="609585" eaLnBrk="1" fontAlgn="auto" latinLnBrk="0" hangingPunct="1">
                <a:lnSpc>
                  <a:spcPct val="100000"/>
                </a:lnSpc>
                <a:spcBef>
                  <a:spcPts val="0"/>
                </a:spcBef>
                <a:spcAft>
                  <a:spcPts val="0"/>
                </a:spcAft>
                <a:buClr>
                  <a:srgbClr val="E68E00"/>
                </a:buClr>
                <a:buSzTx/>
                <a:buFontTx/>
                <a:buNone/>
                <a:tabLst/>
                <a:defRPr/>
              </a:pPr>
              <a:r>
                <a:rPr lang="es-ES" sz="1500" kern="0" dirty="0">
                  <a:solidFill>
                    <a:schemeClr val="tx1">
                      <a:lumMod val="65000"/>
                      <a:lumOff val="35000"/>
                    </a:schemeClr>
                  </a:solidFill>
                  <a:latin typeface="Helvetica" panose="020B0504020202030204" pitchFamily="34" charset="0"/>
                </a:rPr>
                <a:t>Continuidad de operación de proveedores de infraestructura (BVC, depósitos de valores, cámaras de compensación, sistemas de negociación).</a:t>
              </a:r>
            </a:p>
            <a:p>
              <a:pPr marL="0" marR="0" lvl="0" indent="0" algn="ctr" defTabSz="609585" eaLnBrk="1" fontAlgn="auto" latinLnBrk="0" hangingPunct="1">
                <a:lnSpc>
                  <a:spcPct val="100000"/>
                </a:lnSpc>
                <a:spcBef>
                  <a:spcPts val="0"/>
                </a:spcBef>
                <a:spcAft>
                  <a:spcPts val="0"/>
                </a:spcAft>
                <a:buClr>
                  <a:srgbClr val="E68E00"/>
                </a:buClr>
                <a:buSzTx/>
                <a:buFontTx/>
                <a:buNone/>
                <a:tabLst/>
                <a:defRPr/>
              </a:pPr>
              <a:endParaRPr lang="es-ES" sz="1500" kern="0" dirty="0">
                <a:solidFill>
                  <a:schemeClr val="tx1">
                    <a:lumMod val="65000"/>
                    <a:lumOff val="35000"/>
                  </a:schemeClr>
                </a:solidFill>
                <a:latin typeface="Helvetica" panose="020B0504020202030204" pitchFamily="34" charset="0"/>
              </a:endParaRPr>
            </a:p>
            <a:p>
              <a:pPr marL="0" marR="0" lvl="0" indent="0" algn="ctr" defTabSz="609585" eaLnBrk="1" fontAlgn="auto" latinLnBrk="0" hangingPunct="1">
                <a:lnSpc>
                  <a:spcPct val="100000"/>
                </a:lnSpc>
                <a:spcBef>
                  <a:spcPts val="0"/>
                </a:spcBef>
                <a:spcAft>
                  <a:spcPts val="0"/>
                </a:spcAft>
                <a:buClr>
                  <a:srgbClr val="E68E00"/>
                </a:buClr>
                <a:buSzTx/>
                <a:buFontTx/>
                <a:buNone/>
                <a:tabLst/>
                <a:defRPr/>
              </a:pPr>
              <a:r>
                <a:rPr lang="es-ES" sz="1500" kern="0" dirty="0">
                  <a:solidFill>
                    <a:schemeClr val="tx1">
                      <a:lumMod val="65000"/>
                      <a:lumOff val="35000"/>
                    </a:schemeClr>
                  </a:solidFill>
                  <a:latin typeface="Helvetica" panose="020B0504020202030204" pitchFamily="34" charset="0"/>
                </a:rPr>
                <a:t>Seguimiento de niveles de liquidez y riesgos de FIC</a:t>
              </a:r>
            </a:p>
            <a:p>
              <a:pPr marL="0" marR="0" lvl="0" indent="0" algn="ctr" defTabSz="609585" eaLnBrk="1" fontAlgn="auto" latinLnBrk="0" hangingPunct="1">
                <a:lnSpc>
                  <a:spcPct val="100000"/>
                </a:lnSpc>
                <a:spcBef>
                  <a:spcPts val="0"/>
                </a:spcBef>
                <a:spcAft>
                  <a:spcPts val="0"/>
                </a:spcAft>
                <a:buClr>
                  <a:srgbClr val="E68E00"/>
                </a:buClr>
                <a:buSzTx/>
                <a:buFontTx/>
                <a:buNone/>
                <a:tabLst/>
                <a:defRPr/>
              </a:pPr>
              <a:endParaRPr lang="es-ES" sz="1500" kern="0" dirty="0">
                <a:solidFill>
                  <a:schemeClr val="tx1">
                    <a:lumMod val="65000"/>
                    <a:lumOff val="35000"/>
                  </a:schemeClr>
                </a:solidFill>
                <a:latin typeface="Helvetica" panose="020B0504020202030204" pitchFamily="34" charset="0"/>
              </a:endParaRPr>
            </a:p>
            <a:p>
              <a:pPr marL="0" marR="0" lvl="0" indent="0" algn="ctr" defTabSz="609585" eaLnBrk="1" fontAlgn="auto" latinLnBrk="0" hangingPunct="1">
                <a:lnSpc>
                  <a:spcPct val="100000"/>
                </a:lnSpc>
                <a:spcBef>
                  <a:spcPts val="0"/>
                </a:spcBef>
                <a:spcAft>
                  <a:spcPts val="0"/>
                </a:spcAft>
                <a:buClr>
                  <a:srgbClr val="E68E00"/>
                </a:buClr>
                <a:buSzTx/>
                <a:buFontTx/>
                <a:buNone/>
                <a:tabLst/>
                <a:defRPr/>
              </a:pPr>
              <a:r>
                <a:rPr lang="es-ES" sz="1500" kern="0" dirty="0">
                  <a:solidFill>
                    <a:schemeClr val="tx1">
                      <a:lumMod val="65000"/>
                      <a:lumOff val="35000"/>
                    </a:schemeClr>
                  </a:solidFill>
                  <a:latin typeface="Helvetica" panose="020B0504020202030204" pitchFamily="34" charset="0"/>
                </a:rPr>
                <a:t>Circular Externa 011 para facilitar gestión de liquidez en FIC y cumplimiento de operaciones.</a:t>
              </a:r>
            </a:p>
            <a:p>
              <a:pPr marL="179388" indent="-179388" algn="ctr" defTabSz="609585">
                <a:buClr>
                  <a:srgbClr val="248E98"/>
                </a:buClr>
                <a:buFont typeface="Arial" panose="020B0604020202020204" pitchFamily="34" charset="0"/>
                <a:buChar char="•"/>
                <a:defRPr/>
              </a:pPr>
              <a:endParaRPr lang="es-ES" sz="1500" kern="0" dirty="0">
                <a:solidFill>
                  <a:schemeClr val="tx1">
                    <a:lumMod val="65000"/>
                    <a:lumOff val="35000"/>
                  </a:schemeClr>
                </a:solidFill>
                <a:latin typeface="Helvetica" panose="020B0504020202030204" pitchFamily="34" charset="0"/>
              </a:endParaRPr>
            </a:p>
            <a:p>
              <a:pPr marL="179388" indent="-179388" defTabSz="609585">
                <a:buClr>
                  <a:srgbClr val="248E98"/>
                </a:buClr>
                <a:buFont typeface="Arial" panose="020B0604020202020204" pitchFamily="34" charset="0"/>
                <a:buChar char="•"/>
                <a:defRPr/>
              </a:pPr>
              <a:endParaRPr lang="es-ES" sz="1500" kern="0" dirty="0">
                <a:solidFill>
                  <a:schemeClr val="tx1">
                    <a:lumMod val="65000"/>
                    <a:lumOff val="35000"/>
                  </a:schemeClr>
                </a:solidFill>
                <a:latin typeface="Helvetica" panose="020B0504020202030204" pitchFamily="34" charset="0"/>
              </a:endParaRPr>
            </a:p>
            <a:p>
              <a:pPr lvl="0" defTabSz="609585">
                <a:buClr>
                  <a:srgbClr val="248E98"/>
                </a:buClr>
                <a:defRPr/>
              </a:pPr>
              <a:endParaRPr lang="es-ES" sz="1500" kern="0" dirty="0">
                <a:solidFill>
                  <a:schemeClr val="tx1">
                    <a:lumMod val="65000"/>
                    <a:lumOff val="35000"/>
                  </a:schemeClr>
                </a:solidFill>
                <a:latin typeface="Helvetica" panose="020B0504020202030204" pitchFamily="34" charset="0"/>
              </a:endParaRPr>
            </a:p>
            <a:p>
              <a:pPr marL="0" marR="0" lvl="0" indent="0" algn="ctr" defTabSz="609585" eaLnBrk="1" fontAlgn="auto" latinLnBrk="0" hangingPunct="1">
                <a:lnSpc>
                  <a:spcPct val="100000"/>
                </a:lnSpc>
                <a:spcBef>
                  <a:spcPts val="0"/>
                </a:spcBef>
                <a:spcAft>
                  <a:spcPts val="0"/>
                </a:spcAft>
                <a:buClr>
                  <a:srgbClr val="E68E00"/>
                </a:buClr>
                <a:buSzTx/>
                <a:buFontTx/>
                <a:buNone/>
                <a:tabLst/>
                <a:defRPr/>
              </a:pPr>
              <a:endParaRPr kumimoji="0" lang="es-ES" sz="1600" i="0" u="none" strike="noStrike" kern="0" cap="none" spc="0" normalizeH="0" baseline="0" noProof="0" dirty="0">
                <a:ln>
                  <a:noFill/>
                </a:ln>
                <a:solidFill>
                  <a:prstClr val="white"/>
                </a:solidFill>
                <a:effectLst/>
                <a:uLnTx/>
                <a:uFillTx/>
                <a:latin typeface="Helvetica" panose="020B0504020202030204" pitchFamily="34" charset="0"/>
              </a:endParaRPr>
            </a:p>
            <a:p>
              <a:pPr marL="0" marR="0" lvl="0" indent="0" algn="ctr" defTabSz="609585" eaLnBrk="1" fontAlgn="auto" latinLnBrk="0" hangingPunct="1">
                <a:lnSpc>
                  <a:spcPct val="100000"/>
                </a:lnSpc>
                <a:spcBef>
                  <a:spcPts val="0"/>
                </a:spcBef>
                <a:spcAft>
                  <a:spcPts val="0"/>
                </a:spcAft>
                <a:buClr>
                  <a:srgbClr val="E68E00"/>
                </a:buClr>
                <a:buSzTx/>
                <a:buFontTx/>
                <a:buNone/>
                <a:tabLst/>
                <a:defRPr/>
              </a:pPr>
              <a:endParaRPr lang="es-ES" sz="1600" kern="0" dirty="0">
                <a:solidFill>
                  <a:prstClr val="white"/>
                </a:solidFill>
                <a:latin typeface="Helvetica" panose="020B0504020202030204" pitchFamily="34" charset="0"/>
              </a:endParaRPr>
            </a:p>
          </p:txBody>
        </p:sp>
        <p:sp>
          <p:nvSpPr>
            <p:cNvPr id="317" name="Rectangle 90">
              <a:extLst>
                <a:ext uri="{FF2B5EF4-FFF2-40B4-BE49-F238E27FC236}">
                  <a16:creationId xmlns:a16="http://schemas.microsoft.com/office/drawing/2014/main" id="{13615729-045B-4C98-A19E-DD81B0BD578F}"/>
                </a:ext>
              </a:extLst>
            </p:cNvPr>
            <p:cNvSpPr/>
            <p:nvPr/>
          </p:nvSpPr>
          <p:spPr>
            <a:xfrm>
              <a:off x="819789" y="730758"/>
              <a:ext cx="3505200" cy="1142260"/>
            </a:xfrm>
            <a:prstGeom prst="rect">
              <a:avLst/>
            </a:prstGeom>
            <a:solidFill>
              <a:srgbClr val="248E98"/>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Continuidad</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 de </a:t>
              </a: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operación</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 del mercado</a:t>
              </a:r>
            </a:p>
          </p:txBody>
        </p:sp>
      </p:grpSp>
      <p:grpSp>
        <p:nvGrpSpPr>
          <p:cNvPr id="4" name="Grupo 3">
            <a:extLst>
              <a:ext uri="{FF2B5EF4-FFF2-40B4-BE49-F238E27FC236}">
                <a16:creationId xmlns:a16="http://schemas.microsoft.com/office/drawing/2014/main" id="{D323C005-161B-4EC5-84CB-50C8AB9FD117}"/>
              </a:ext>
            </a:extLst>
          </p:cNvPr>
          <p:cNvGrpSpPr/>
          <p:nvPr/>
        </p:nvGrpSpPr>
        <p:grpSpPr>
          <a:xfrm>
            <a:off x="3946726" y="1411575"/>
            <a:ext cx="3888733" cy="4824335"/>
            <a:chOff x="4324989" y="730761"/>
            <a:chExt cx="3523611" cy="6262309"/>
          </a:xfrm>
          <a:solidFill>
            <a:schemeClr val="tx1">
              <a:lumMod val="75000"/>
              <a:lumOff val="25000"/>
            </a:schemeClr>
          </a:solidFill>
        </p:grpSpPr>
        <p:sp>
          <p:nvSpPr>
            <p:cNvPr id="314" name="Rectangle 87">
              <a:extLst>
                <a:ext uri="{FF2B5EF4-FFF2-40B4-BE49-F238E27FC236}">
                  <a16:creationId xmlns:a16="http://schemas.microsoft.com/office/drawing/2014/main" id="{C63BBF26-7B15-4988-8A76-AD80552024F0}"/>
                </a:ext>
              </a:extLst>
            </p:cNvPr>
            <p:cNvSpPr/>
            <p:nvPr/>
          </p:nvSpPr>
          <p:spPr>
            <a:xfrm>
              <a:off x="4343400" y="2414507"/>
              <a:ext cx="3505200" cy="4578563"/>
            </a:xfrm>
            <a:prstGeom prst="rect">
              <a:avLst/>
            </a:prstGeom>
            <a:noFill/>
            <a:ln w="12700" cap="flat" cmpd="sng" algn="ctr">
              <a:noFill/>
              <a:prstDash val="solid"/>
              <a:miter lim="800000"/>
            </a:ln>
            <a:effectLst/>
          </p:spPr>
          <p:txBody>
            <a:bodyPr lIns="274320" tIns="182880" rIns="274320" rtlCol="0" anchor="t"/>
            <a:lstStyle/>
            <a:p>
              <a:pPr algn="ctr" defTabSz="609585">
                <a:buClr>
                  <a:srgbClr val="E68E00"/>
                </a:buClr>
                <a:defRPr/>
              </a:pPr>
              <a:r>
                <a:rPr lang="es-CO" sz="1500" kern="0" dirty="0">
                  <a:solidFill>
                    <a:schemeClr val="tx1">
                      <a:lumMod val="65000"/>
                      <a:lumOff val="35000"/>
                    </a:schemeClr>
                  </a:solidFill>
                  <a:latin typeface="Helvetica" panose="020B0504020202030204" pitchFamily="34" charset="0"/>
                </a:rPr>
                <a:t>Monitoreo a procesos de cumplimiento de proveedores de infraestructura.</a:t>
              </a:r>
            </a:p>
            <a:p>
              <a:pPr algn="ctr" defTabSz="609585">
                <a:buClr>
                  <a:srgbClr val="E68E00"/>
                </a:buClr>
                <a:defRPr/>
              </a:pPr>
              <a:endParaRPr lang="es-CO" sz="1500" kern="0" dirty="0">
                <a:solidFill>
                  <a:schemeClr val="tx1">
                    <a:lumMod val="65000"/>
                    <a:lumOff val="35000"/>
                  </a:schemeClr>
                </a:solidFill>
                <a:latin typeface="Helvetica" panose="020B0504020202030204" pitchFamily="34" charset="0"/>
              </a:endParaRPr>
            </a:p>
            <a:p>
              <a:pPr algn="ctr" defTabSz="609585">
                <a:buClr>
                  <a:srgbClr val="E68E00"/>
                </a:buClr>
                <a:defRPr/>
              </a:pPr>
              <a:r>
                <a:rPr lang="es-CO" sz="1500" kern="0" dirty="0">
                  <a:solidFill>
                    <a:schemeClr val="tx1">
                      <a:lumMod val="65000"/>
                      <a:lumOff val="35000"/>
                    </a:schemeClr>
                  </a:solidFill>
                  <a:latin typeface="Helvetica" panose="020B0504020202030204" pitchFamily="34" charset="0"/>
                </a:rPr>
                <a:t>Seguimiento a niveles de operación, valoración, gestión de garantías de participantes en el mercado.</a:t>
              </a:r>
            </a:p>
            <a:p>
              <a:pPr algn="ctr" defTabSz="609585">
                <a:buClr>
                  <a:srgbClr val="E68E00"/>
                </a:buClr>
                <a:defRPr/>
              </a:pPr>
              <a:endParaRPr lang="es-CO" sz="1500" kern="0" dirty="0">
                <a:solidFill>
                  <a:schemeClr val="tx1">
                    <a:lumMod val="65000"/>
                    <a:lumOff val="35000"/>
                  </a:schemeClr>
                </a:solidFill>
                <a:latin typeface="Helvetica" panose="020B0504020202030204" pitchFamily="34" charset="0"/>
              </a:endParaRPr>
            </a:p>
            <a:p>
              <a:pPr algn="ctr" defTabSz="609585">
                <a:buClr>
                  <a:srgbClr val="E68E00"/>
                </a:buClr>
                <a:defRPr/>
              </a:pPr>
              <a:r>
                <a:rPr lang="es-CO" sz="1500" kern="0" dirty="0">
                  <a:solidFill>
                    <a:schemeClr val="tx1">
                      <a:lumMod val="65000"/>
                      <a:lumOff val="35000"/>
                    </a:schemeClr>
                  </a:solidFill>
                  <a:latin typeface="Helvetica" panose="020B0504020202030204" pitchFamily="34" charset="0"/>
                </a:rPr>
                <a:t>Acompañamiento a implementación de medidas de liquidez del </a:t>
              </a:r>
              <a:r>
                <a:rPr lang="es-CO" sz="1500" kern="0" dirty="0" err="1">
                  <a:solidFill>
                    <a:schemeClr val="tx1">
                      <a:lumMod val="65000"/>
                      <a:lumOff val="35000"/>
                    </a:schemeClr>
                  </a:solidFill>
                  <a:latin typeface="Helvetica" panose="020B0504020202030204" pitchFamily="34" charset="0"/>
                </a:rPr>
                <a:t>BanREP</a:t>
              </a:r>
              <a:r>
                <a:rPr lang="es-CO" sz="1500" kern="0" dirty="0">
                  <a:solidFill>
                    <a:schemeClr val="tx1">
                      <a:lumMod val="65000"/>
                      <a:lumOff val="35000"/>
                    </a:schemeClr>
                  </a:solidFill>
                  <a:latin typeface="Helvetica" panose="020B0504020202030204" pitchFamily="34" charset="0"/>
                </a:rPr>
                <a:t> para </a:t>
              </a:r>
              <a:r>
                <a:rPr lang="es-CO" sz="1500" kern="0" dirty="0" err="1">
                  <a:solidFill>
                    <a:schemeClr val="tx1">
                      <a:lumMod val="65000"/>
                      <a:lumOff val="35000"/>
                    </a:schemeClr>
                  </a:solidFill>
                  <a:latin typeface="Helvetica" panose="020B0504020202030204" pitchFamily="34" charset="0"/>
                </a:rPr>
                <a:t>FICs</a:t>
              </a:r>
              <a:r>
                <a:rPr lang="es-CO" sz="1500" kern="0" dirty="0">
                  <a:solidFill>
                    <a:schemeClr val="tx1">
                      <a:lumMod val="65000"/>
                      <a:lumOff val="35000"/>
                    </a:schemeClr>
                  </a:solidFill>
                  <a:latin typeface="Helvetica" panose="020B0504020202030204" pitchFamily="34" charset="0"/>
                </a:rPr>
                <a:t> y otros agentes..</a:t>
              </a:r>
            </a:p>
            <a:p>
              <a:pPr marL="179388" lvl="0" indent="-179388" defTabSz="609585">
                <a:buClr>
                  <a:srgbClr val="50B79A"/>
                </a:buClr>
                <a:buFont typeface="Arial" panose="020B0604020202020204" pitchFamily="34" charset="0"/>
                <a:buChar char="•"/>
                <a:defRPr/>
              </a:pPr>
              <a:endParaRPr lang="es-CO" sz="1400" kern="0" dirty="0">
                <a:solidFill>
                  <a:prstClr val="white"/>
                </a:solidFill>
                <a:latin typeface="Helvetica" panose="020B0504020202030204" pitchFamily="34" charset="0"/>
              </a:endParaRPr>
            </a:p>
            <a:p>
              <a:pPr lvl="0" algn="ctr" defTabSz="609585">
                <a:buClr>
                  <a:srgbClr val="E68E00"/>
                </a:buClr>
                <a:defRPr/>
              </a:pPr>
              <a:endParaRPr lang="es-CO" sz="1400" i="1" kern="0" dirty="0">
                <a:solidFill>
                  <a:prstClr val="white"/>
                </a:solidFill>
                <a:latin typeface="Helvetica" panose="020B0504020202030204" pitchFamily="34" charset="0"/>
              </a:endParaRPr>
            </a:p>
            <a:p>
              <a:pPr lvl="0" algn="ctr" defTabSz="609585">
                <a:buClr>
                  <a:srgbClr val="E68E00"/>
                </a:buClr>
                <a:defRPr/>
              </a:pPr>
              <a:endParaRPr lang="es-CO" sz="1600" kern="0" dirty="0">
                <a:solidFill>
                  <a:prstClr val="white"/>
                </a:solidFill>
                <a:latin typeface="Helvetica" panose="020B0504020202030204" pitchFamily="34" charset="0"/>
              </a:endParaRPr>
            </a:p>
          </p:txBody>
        </p:sp>
        <p:sp>
          <p:nvSpPr>
            <p:cNvPr id="318" name="Rectangle 91">
              <a:extLst>
                <a:ext uri="{FF2B5EF4-FFF2-40B4-BE49-F238E27FC236}">
                  <a16:creationId xmlns:a16="http://schemas.microsoft.com/office/drawing/2014/main" id="{906A3E2A-A441-47EC-9BBA-DD862E23A7CF}"/>
                </a:ext>
              </a:extLst>
            </p:cNvPr>
            <p:cNvSpPr/>
            <p:nvPr/>
          </p:nvSpPr>
          <p:spPr>
            <a:xfrm>
              <a:off x="4324989" y="730761"/>
              <a:ext cx="3505200" cy="1383365"/>
            </a:xfrm>
            <a:prstGeom prst="rect">
              <a:avLst/>
            </a:prstGeom>
            <a:solidFill>
              <a:srgbClr val="50B79A"/>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Asegurar</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 </a:t>
              </a: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procesos</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 de </a:t>
              </a: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cumplimiento</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 y </a:t>
              </a: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compensación</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 y </a:t>
              </a: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liquidación</a:t>
              </a:r>
              <a:endPar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endParaRPr>
            </a:p>
          </p:txBody>
        </p:sp>
      </p:grpSp>
      <p:grpSp>
        <p:nvGrpSpPr>
          <p:cNvPr id="5" name="Grupo 4">
            <a:extLst>
              <a:ext uri="{FF2B5EF4-FFF2-40B4-BE49-F238E27FC236}">
                <a16:creationId xmlns:a16="http://schemas.microsoft.com/office/drawing/2014/main" id="{ECDB4C3F-32FD-4111-86B9-32F702D90233}"/>
              </a:ext>
            </a:extLst>
          </p:cNvPr>
          <p:cNvGrpSpPr/>
          <p:nvPr/>
        </p:nvGrpSpPr>
        <p:grpSpPr>
          <a:xfrm>
            <a:off x="7808840" y="1401773"/>
            <a:ext cx="4130137" cy="4670181"/>
            <a:chOff x="7797709" y="-109187"/>
            <a:chExt cx="3556091" cy="6061769"/>
          </a:xfrm>
          <a:solidFill>
            <a:srgbClr val="175C63"/>
          </a:solidFill>
        </p:grpSpPr>
        <p:sp>
          <p:nvSpPr>
            <p:cNvPr id="315" name="Rectangle 88">
              <a:extLst>
                <a:ext uri="{FF2B5EF4-FFF2-40B4-BE49-F238E27FC236}">
                  <a16:creationId xmlns:a16="http://schemas.microsoft.com/office/drawing/2014/main" id="{1F72A4D1-8B4F-4541-A79D-5E56040CF2A7}"/>
                </a:ext>
              </a:extLst>
            </p:cNvPr>
            <p:cNvSpPr/>
            <p:nvPr/>
          </p:nvSpPr>
          <p:spPr>
            <a:xfrm>
              <a:off x="7848600" y="1564031"/>
              <a:ext cx="3505200" cy="4388551"/>
            </a:xfrm>
            <a:prstGeom prst="rect">
              <a:avLst/>
            </a:prstGeom>
            <a:noFill/>
            <a:ln w="12700" cap="flat" cmpd="sng" algn="ctr">
              <a:noFill/>
              <a:prstDash val="solid"/>
              <a:miter lim="800000"/>
            </a:ln>
            <a:effectLst/>
          </p:spPr>
          <p:txBody>
            <a:bodyPr lIns="274320" tIns="182880" rIns="274320" rtlCol="0" anchor="t"/>
            <a:lstStyle/>
            <a:p>
              <a:pPr lvl="0" algn="ctr" defTabSz="609585">
                <a:buClr>
                  <a:srgbClr val="E68E00"/>
                </a:buClr>
                <a:defRPr/>
              </a:pPr>
              <a:r>
                <a:rPr lang="es-CO" sz="1500" kern="0" dirty="0">
                  <a:solidFill>
                    <a:schemeClr val="tx1">
                      <a:lumMod val="65000"/>
                      <a:lumOff val="35000"/>
                    </a:schemeClr>
                  </a:solidFill>
                  <a:latin typeface="Helvetica" panose="020B0504020202030204" pitchFamily="34" charset="0"/>
                </a:rPr>
                <a:t>Cumplimiento de obligaciones con inversionistas de FIC.</a:t>
              </a:r>
            </a:p>
            <a:p>
              <a:pPr lvl="0" algn="ctr" defTabSz="609585">
                <a:buClr>
                  <a:srgbClr val="E68E00"/>
                </a:buClr>
                <a:defRPr/>
              </a:pPr>
              <a:endParaRPr lang="es-CO" sz="1500" kern="0" dirty="0">
                <a:solidFill>
                  <a:schemeClr val="tx1">
                    <a:lumMod val="65000"/>
                    <a:lumOff val="35000"/>
                  </a:schemeClr>
                </a:solidFill>
                <a:latin typeface="Helvetica" panose="020B0504020202030204" pitchFamily="34" charset="0"/>
              </a:endParaRPr>
            </a:p>
            <a:p>
              <a:pPr lvl="0" algn="ctr" defTabSz="609585">
                <a:buClr>
                  <a:srgbClr val="E68E00"/>
                </a:buClr>
                <a:defRPr/>
              </a:pPr>
              <a:r>
                <a:rPr lang="es-CO" sz="1500" kern="0" dirty="0">
                  <a:solidFill>
                    <a:schemeClr val="tx1">
                      <a:lumMod val="65000"/>
                      <a:lumOff val="35000"/>
                    </a:schemeClr>
                  </a:solidFill>
                  <a:latin typeface="Helvetica" panose="020B0504020202030204" pitchFamily="34" charset="0"/>
                </a:rPr>
                <a:t>Monitoreo de cumplimiento de límites prudenciales y riesgos para protección y trato equitativo de inversionistas.</a:t>
              </a:r>
            </a:p>
            <a:p>
              <a:pPr lvl="0" algn="ctr" defTabSz="609585">
                <a:buClr>
                  <a:srgbClr val="E68E00"/>
                </a:buClr>
                <a:defRPr/>
              </a:pPr>
              <a:endParaRPr lang="es-CO" sz="1500" kern="0" dirty="0">
                <a:solidFill>
                  <a:schemeClr val="tx1">
                    <a:lumMod val="65000"/>
                    <a:lumOff val="35000"/>
                  </a:schemeClr>
                </a:solidFill>
                <a:latin typeface="Helvetica" panose="020B0504020202030204" pitchFamily="34" charset="0"/>
              </a:endParaRPr>
            </a:p>
            <a:p>
              <a:pPr lvl="0" algn="ctr" defTabSz="609585">
                <a:buClr>
                  <a:srgbClr val="E68E00"/>
                </a:buClr>
                <a:defRPr/>
              </a:pPr>
              <a:r>
                <a:rPr lang="es-CO" sz="1500" kern="0" dirty="0">
                  <a:solidFill>
                    <a:schemeClr val="tx1">
                      <a:lumMod val="65000"/>
                      <a:lumOff val="35000"/>
                    </a:schemeClr>
                  </a:solidFill>
                  <a:latin typeface="Helvetica" panose="020B0504020202030204" pitchFamily="34" charset="0"/>
                </a:rPr>
                <a:t>Asegurar el ejercicio de los derechos de inversionistas mediante medios alternativos para realizar Asambleas de Accionistas en el escenario de aislamiento preventivo obligatorio.</a:t>
              </a:r>
            </a:p>
            <a:p>
              <a:pPr lvl="0" defTabSz="609585">
                <a:buClr>
                  <a:srgbClr val="E68E00"/>
                </a:buClr>
                <a:defRPr/>
              </a:pPr>
              <a:endParaRPr lang="es-CO" sz="1500" kern="0" dirty="0">
                <a:solidFill>
                  <a:schemeClr val="tx1">
                    <a:lumMod val="65000"/>
                    <a:lumOff val="35000"/>
                  </a:schemeClr>
                </a:solidFill>
                <a:latin typeface="Helvetica" panose="020B0504020202030204" pitchFamily="34" charset="0"/>
              </a:endParaRPr>
            </a:p>
          </p:txBody>
        </p:sp>
        <p:sp>
          <p:nvSpPr>
            <p:cNvPr id="319" name="Rectangle 92">
              <a:extLst>
                <a:ext uri="{FF2B5EF4-FFF2-40B4-BE49-F238E27FC236}">
                  <a16:creationId xmlns:a16="http://schemas.microsoft.com/office/drawing/2014/main" id="{3AB77EDF-EB40-4DF4-B2D5-2BD0A17201CD}"/>
                </a:ext>
              </a:extLst>
            </p:cNvPr>
            <p:cNvSpPr/>
            <p:nvPr/>
          </p:nvSpPr>
          <p:spPr>
            <a:xfrm>
              <a:off x="7797709" y="-109187"/>
              <a:ext cx="3505200" cy="1383266"/>
            </a:xfrm>
            <a:prstGeom prst="rect">
              <a:avLst/>
            </a:prstGeom>
            <a:solidFill>
              <a:srgbClr val="D3AC37"/>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lang="es-ES" sz="2000" b="1" kern="0" dirty="0">
                  <a:solidFill>
                    <a:prstClr val="white"/>
                  </a:solidFill>
                  <a:effectLst>
                    <a:outerShdw blurRad="38100" dist="38100" dir="2700000" algn="tl">
                      <a:srgbClr val="000000">
                        <a:alpha val="43137"/>
                      </a:srgbClr>
                    </a:outerShdw>
                  </a:effectLst>
                  <a:latin typeface="Helvetica" panose="020B0504020202030204" pitchFamily="34" charset="0"/>
                </a:rPr>
                <a:t>Protección a los inversionistas y consumidores financieros</a:t>
              </a:r>
              <a:endParaRPr kumimoji="0" lang="es-CO"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endParaRPr>
            </a:p>
          </p:txBody>
        </p:sp>
      </p:grpSp>
    </p:spTree>
    <p:extLst>
      <p:ext uri="{BB962C8B-B14F-4D97-AF65-F5344CB8AC3E}">
        <p14:creationId xmlns:p14="http://schemas.microsoft.com/office/powerpoint/2010/main" val="4215679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6A07E1C-6725-4C36-AEBA-FCD2FD063CF8}"/>
              </a:ext>
            </a:extLst>
          </p:cNvPr>
          <p:cNvSpPr>
            <a:spLocks noGrp="1"/>
          </p:cNvSpPr>
          <p:nvPr>
            <p:ph type="sldNum" sz="quarter" idx="4"/>
          </p:nvPr>
        </p:nvSpPr>
        <p:spPr/>
        <p:txBody>
          <a:bodyPr/>
          <a:lstStyle/>
          <a:p>
            <a:fld id="{E98621A4-F840-4FB5-ADAC-B68FE90EA2B3}" type="slidenum">
              <a:rPr lang="es-CO" smtClean="0"/>
              <a:pPr/>
              <a:t>29</a:t>
            </a:fld>
            <a:endParaRPr lang="es-CO" dirty="0"/>
          </a:p>
        </p:txBody>
      </p:sp>
      <p:sp>
        <p:nvSpPr>
          <p:cNvPr id="5" name="Rectángulo 4">
            <a:extLst>
              <a:ext uri="{FF2B5EF4-FFF2-40B4-BE49-F238E27FC236}">
                <a16:creationId xmlns:a16="http://schemas.microsoft.com/office/drawing/2014/main" id="{0357815D-E54F-4D8B-8EEC-DB748FB256C0}"/>
              </a:ext>
            </a:extLst>
          </p:cNvPr>
          <p:cNvSpPr/>
          <p:nvPr/>
        </p:nvSpPr>
        <p:spPr>
          <a:xfrm>
            <a:off x="0" y="2179782"/>
            <a:ext cx="9956800" cy="2409681"/>
          </a:xfrm>
          <a:prstGeom prst="rect">
            <a:avLst/>
          </a:prstGeom>
          <a:solidFill>
            <a:srgbClr val="0066CC">
              <a:alpha val="84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9B3CFC09-562C-4825-BED8-74C570EFD6CF}"/>
              </a:ext>
            </a:extLst>
          </p:cNvPr>
          <p:cNvSpPr txBox="1">
            <a:spLocks/>
          </p:cNvSpPr>
          <p:nvPr/>
        </p:nvSpPr>
        <p:spPr>
          <a:xfrm>
            <a:off x="542647" y="2305224"/>
            <a:ext cx="8975425" cy="16391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s-CO" sz="4700" b="1" dirty="0">
                <a:solidFill>
                  <a:sysClr val="window" lastClr="FFFFFF"/>
                </a:solidFill>
                <a:effectLst>
                  <a:outerShdw blurRad="38100" dist="38100" dir="2700000" algn="tl">
                    <a:srgbClr val="000000">
                      <a:alpha val="43137"/>
                    </a:srgbClr>
                  </a:outerShdw>
                </a:effectLst>
                <a:latin typeface="Arial Nova Light" panose="020B0304020202020204" pitchFamily="34" charset="0"/>
              </a:rPr>
              <a:t>Estrategia frente al consumidor</a:t>
            </a:r>
            <a:endParaRPr kumimoji="0" lang="es-CO" sz="47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Nova Light" panose="020B0304020202020204" pitchFamily="34" charset="0"/>
              <a:ea typeface="+mj-ea"/>
              <a:cs typeface="+mj-cs"/>
            </a:endParaRPr>
          </a:p>
        </p:txBody>
      </p:sp>
      <p:sp>
        <p:nvSpPr>
          <p:cNvPr id="7" name="Rectángulo 6">
            <a:extLst>
              <a:ext uri="{FF2B5EF4-FFF2-40B4-BE49-F238E27FC236}">
                <a16:creationId xmlns:a16="http://schemas.microsoft.com/office/drawing/2014/main" id="{5019E0A1-1FE1-4048-93A5-4E96C057F87B}"/>
              </a:ext>
            </a:extLst>
          </p:cNvPr>
          <p:cNvSpPr/>
          <p:nvPr/>
        </p:nvSpPr>
        <p:spPr>
          <a:xfrm>
            <a:off x="7777018" y="4835236"/>
            <a:ext cx="3482109" cy="84749"/>
          </a:xfrm>
          <a:prstGeom prst="rect">
            <a:avLst/>
          </a:prstGeom>
          <a:solidFill>
            <a:srgbClr val="1F497D">
              <a:lumMod val="75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26D580CD-7870-45BC-A6C0-6D0618F7B547}"/>
              </a:ext>
            </a:extLst>
          </p:cNvPr>
          <p:cNvSpPr/>
          <p:nvPr/>
        </p:nvSpPr>
        <p:spPr>
          <a:xfrm>
            <a:off x="0" y="1923151"/>
            <a:ext cx="3482109" cy="84749"/>
          </a:xfrm>
          <a:prstGeom prst="rect">
            <a:avLst/>
          </a:prstGeom>
          <a:solidFill>
            <a:srgbClr val="1F497D">
              <a:lumMod val="75000"/>
              <a:alpha val="4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36636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6A07E1C-6725-4C36-AEBA-FCD2FD063CF8}"/>
              </a:ext>
            </a:extLst>
          </p:cNvPr>
          <p:cNvSpPr>
            <a:spLocks noGrp="1"/>
          </p:cNvSpPr>
          <p:nvPr>
            <p:ph type="sldNum" sz="quarter" idx="4"/>
          </p:nvPr>
        </p:nvSpPr>
        <p:spPr/>
        <p:txBody>
          <a:bodyPr/>
          <a:lstStyle/>
          <a:p>
            <a:fld id="{E98621A4-F840-4FB5-ADAC-B68FE90EA2B3}" type="slidenum">
              <a:rPr lang="es-CO" smtClean="0"/>
              <a:pPr/>
              <a:t>3</a:t>
            </a:fld>
            <a:endParaRPr lang="es-CO" dirty="0"/>
          </a:p>
        </p:txBody>
      </p:sp>
      <p:sp>
        <p:nvSpPr>
          <p:cNvPr id="5" name="Rectángulo 4">
            <a:extLst>
              <a:ext uri="{FF2B5EF4-FFF2-40B4-BE49-F238E27FC236}">
                <a16:creationId xmlns:a16="http://schemas.microsoft.com/office/drawing/2014/main" id="{0357815D-E54F-4D8B-8EEC-DB748FB256C0}"/>
              </a:ext>
            </a:extLst>
          </p:cNvPr>
          <p:cNvSpPr/>
          <p:nvPr/>
        </p:nvSpPr>
        <p:spPr>
          <a:xfrm>
            <a:off x="0" y="2179782"/>
            <a:ext cx="9956800" cy="2409681"/>
          </a:xfrm>
          <a:prstGeom prst="rect">
            <a:avLst/>
          </a:prstGeom>
          <a:solidFill>
            <a:srgbClr val="0066CC">
              <a:alpha val="8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9B3CFC09-562C-4825-BED8-74C570EFD6CF}"/>
              </a:ext>
            </a:extLst>
          </p:cNvPr>
          <p:cNvSpPr txBox="1">
            <a:spLocks/>
          </p:cNvSpPr>
          <p:nvPr/>
        </p:nvSpPr>
        <p:spPr>
          <a:xfrm>
            <a:off x="704538" y="2533339"/>
            <a:ext cx="8744261" cy="1573966"/>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120000"/>
              </a:lnSpc>
              <a:spcBef>
                <a:spcPct val="0"/>
              </a:spcBef>
              <a:spcAft>
                <a:spcPts val="0"/>
              </a:spcAft>
              <a:buClrTx/>
              <a:buSzTx/>
              <a:buFontTx/>
              <a:buNone/>
              <a:tabLst/>
              <a:defRPr/>
            </a:pPr>
            <a:r>
              <a:rPr lang="es-CO" b="1" dirty="0">
                <a:solidFill>
                  <a:sysClr val="window" lastClr="FFFFFF"/>
                </a:solidFill>
                <a:effectLst>
                  <a:outerShdw blurRad="38100" dist="38100" dir="2700000" algn="tl">
                    <a:srgbClr val="000000">
                      <a:alpha val="43137"/>
                    </a:srgbClr>
                  </a:outerShdw>
                </a:effectLst>
                <a:latin typeface="Arial Nova Light" panose="020B0304020202020204" pitchFamily="34" charset="0"/>
              </a:rPr>
              <a:t>Estrategia frente a la adopción ordenada de medidas</a:t>
            </a:r>
            <a:endParaRPr kumimoji="0" lang="es-CO" sz="60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Nova Light" panose="020B0304020202020204" pitchFamily="34" charset="0"/>
              <a:ea typeface="+mj-ea"/>
              <a:cs typeface="+mj-cs"/>
            </a:endParaRPr>
          </a:p>
        </p:txBody>
      </p:sp>
      <p:sp>
        <p:nvSpPr>
          <p:cNvPr id="7" name="Rectángulo 6">
            <a:extLst>
              <a:ext uri="{FF2B5EF4-FFF2-40B4-BE49-F238E27FC236}">
                <a16:creationId xmlns:a16="http://schemas.microsoft.com/office/drawing/2014/main" id="{5019E0A1-1FE1-4048-93A5-4E96C057F87B}"/>
              </a:ext>
            </a:extLst>
          </p:cNvPr>
          <p:cNvSpPr/>
          <p:nvPr/>
        </p:nvSpPr>
        <p:spPr>
          <a:xfrm>
            <a:off x="7777018" y="4835236"/>
            <a:ext cx="3482109" cy="84749"/>
          </a:xfrm>
          <a:prstGeom prst="rect">
            <a:avLst/>
          </a:prstGeom>
          <a:solidFill>
            <a:srgbClr val="1F497D">
              <a:lumMod val="75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26D580CD-7870-45BC-A6C0-6D0618F7B547}"/>
              </a:ext>
            </a:extLst>
          </p:cNvPr>
          <p:cNvSpPr/>
          <p:nvPr/>
        </p:nvSpPr>
        <p:spPr>
          <a:xfrm>
            <a:off x="0" y="1923151"/>
            <a:ext cx="3482109" cy="84749"/>
          </a:xfrm>
          <a:prstGeom prst="rect">
            <a:avLst/>
          </a:prstGeom>
          <a:solidFill>
            <a:srgbClr val="1F497D">
              <a:lumMod val="75000"/>
              <a:alpha val="4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028759"/>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7EA17AD-6ACA-4003-B515-BB0A3EDDA76A}"/>
              </a:ext>
            </a:extLst>
          </p:cNvPr>
          <p:cNvSpPr>
            <a:spLocks noGrp="1"/>
          </p:cNvSpPr>
          <p:nvPr>
            <p:ph type="sldNum" sz="quarter" idx="4"/>
          </p:nvPr>
        </p:nvSpPr>
        <p:spPr/>
        <p:txBody>
          <a:bodyPr/>
          <a:lstStyle/>
          <a:p>
            <a:fld id="{E98621A4-F840-4FB5-ADAC-B68FE90EA2B3}" type="slidenum">
              <a:rPr lang="es-CO" smtClean="0"/>
              <a:pPr/>
              <a:t>30</a:t>
            </a:fld>
            <a:endParaRPr lang="es-CO" dirty="0"/>
          </a:p>
        </p:txBody>
      </p:sp>
      <p:sp>
        <p:nvSpPr>
          <p:cNvPr id="9" name="Título 2">
            <a:extLst>
              <a:ext uri="{FF2B5EF4-FFF2-40B4-BE49-F238E27FC236}">
                <a16:creationId xmlns:a16="http://schemas.microsoft.com/office/drawing/2014/main" id="{0B0CE724-18AF-4D53-9DCC-8F136DA7B0A5}"/>
              </a:ext>
            </a:extLst>
          </p:cNvPr>
          <p:cNvSpPr>
            <a:spLocks noGrp="1"/>
          </p:cNvSpPr>
          <p:nvPr>
            <p:ph type="title"/>
          </p:nvPr>
        </p:nvSpPr>
        <p:spPr>
          <a:xfrm>
            <a:off x="281985" y="17454"/>
            <a:ext cx="8832036" cy="1249409"/>
          </a:xfrm>
        </p:spPr>
        <p:txBody>
          <a:bodyPr/>
          <a:lstStyle/>
          <a:p>
            <a:r>
              <a:rPr lang="es-CO" dirty="0">
                <a:solidFill>
                  <a:srgbClr val="2EB7FF"/>
                </a:solidFill>
              </a:rPr>
              <a:t>La SFC al servicio</a:t>
            </a:r>
            <a:r>
              <a:rPr lang="es-CO" dirty="0">
                <a:solidFill>
                  <a:schemeClr val="tx1">
                    <a:lumMod val="65000"/>
                    <a:lumOff val="35000"/>
                  </a:schemeClr>
                </a:solidFill>
              </a:rPr>
              <a:t> de los ciudadanos</a:t>
            </a:r>
          </a:p>
        </p:txBody>
      </p:sp>
      <p:sp>
        <p:nvSpPr>
          <p:cNvPr id="10" name="1 Marcador de contenido">
            <a:extLst>
              <a:ext uri="{FF2B5EF4-FFF2-40B4-BE49-F238E27FC236}">
                <a16:creationId xmlns:a16="http://schemas.microsoft.com/office/drawing/2014/main" id="{423C0FD6-4166-4AB9-88CD-86E6CFF13259}"/>
              </a:ext>
            </a:extLst>
          </p:cNvPr>
          <p:cNvSpPr txBox="1">
            <a:spLocks/>
          </p:cNvSpPr>
          <p:nvPr/>
        </p:nvSpPr>
        <p:spPr>
          <a:xfrm>
            <a:off x="524657" y="1130942"/>
            <a:ext cx="11306250" cy="4079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2000" dirty="0">
                <a:solidFill>
                  <a:schemeClr val="tx1">
                    <a:lumMod val="75000"/>
                    <a:lumOff val="25000"/>
                  </a:schemeClr>
                </a:solidFill>
                <a:latin typeface="Helvetica" panose="020B0504020202030204" pitchFamily="34" charset="0"/>
              </a:rPr>
              <a:t>La Entidad cuenta con los siguientes canales para la divulgación de información y atención de los ciudadanos en todos los temas relacionados con el sistema financiero</a:t>
            </a:r>
            <a:endParaRPr kumimoji="0" lang="es-CO" sz="2000" b="0" i="0" u="none" strike="noStrike" kern="1200" cap="none" spc="0" normalizeH="0" baseline="0" noProof="0" dirty="0">
              <a:ln>
                <a:noFill/>
              </a:ln>
              <a:effectLst/>
              <a:uLnTx/>
              <a:uFillTx/>
              <a:latin typeface="Helvetica" panose="020B0504020202030204" pitchFamily="34" charset="0"/>
            </a:endParaRPr>
          </a:p>
        </p:txBody>
      </p:sp>
      <p:sp>
        <p:nvSpPr>
          <p:cNvPr id="15" name="1 Marcador de contenido">
            <a:extLst>
              <a:ext uri="{FF2B5EF4-FFF2-40B4-BE49-F238E27FC236}">
                <a16:creationId xmlns:a16="http://schemas.microsoft.com/office/drawing/2014/main" id="{C209B852-1E79-459E-912D-7127BA15A404}"/>
              </a:ext>
            </a:extLst>
          </p:cNvPr>
          <p:cNvSpPr txBox="1">
            <a:spLocks/>
          </p:cNvSpPr>
          <p:nvPr/>
        </p:nvSpPr>
        <p:spPr>
          <a:xfrm>
            <a:off x="2572376" y="2004691"/>
            <a:ext cx="1660770" cy="3320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C00000"/>
              </a:buClr>
              <a:defRPr/>
            </a:pPr>
            <a:r>
              <a:rPr lang="es-CO" sz="2000" b="1" dirty="0">
                <a:solidFill>
                  <a:schemeClr val="tx1">
                    <a:lumMod val="75000"/>
                    <a:lumOff val="25000"/>
                  </a:schemeClr>
                </a:solidFill>
                <a:latin typeface="Helvetica" panose="020B0504020202030204" pitchFamily="34" charset="0"/>
              </a:rPr>
              <a:t>Digitales</a:t>
            </a:r>
            <a:endParaRPr kumimoji="0" lang="es-CO" sz="2000" b="1" i="0" u="none" strike="noStrike" kern="1200" cap="none" spc="0" normalizeH="0" baseline="0" noProof="0" dirty="0">
              <a:ln>
                <a:noFill/>
              </a:ln>
              <a:solidFill>
                <a:schemeClr val="tx1">
                  <a:lumMod val="75000"/>
                  <a:lumOff val="25000"/>
                </a:schemeClr>
              </a:solidFill>
              <a:effectLst/>
              <a:uLnTx/>
              <a:uFillTx/>
              <a:latin typeface="Helvetica" panose="020B0504020202030204" pitchFamily="34" charset="0"/>
            </a:endParaRPr>
          </a:p>
        </p:txBody>
      </p:sp>
      <p:sp>
        <p:nvSpPr>
          <p:cNvPr id="16" name="1 Marcador de contenido">
            <a:extLst>
              <a:ext uri="{FF2B5EF4-FFF2-40B4-BE49-F238E27FC236}">
                <a16:creationId xmlns:a16="http://schemas.microsoft.com/office/drawing/2014/main" id="{F91E2949-11BD-4F51-9CB4-590589532E23}"/>
              </a:ext>
            </a:extLst>
          </p:cNvPr>
          <p:cNvSpPr txBox="1">
            <a:spLocks/>
          </p:cNvSpPr>
          <p:nvPr/>
        </p:nvSpPr>
        <p:spPr>
          <a:xfrm>
            <a:off x="7927012" y="2005435"/>
            <a:ext cx="2690093" cy="3312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C00000"/>
              </a:buClr>
              <a:defRPr/>
            </a:pPr>
            <a:r>
              <a:rPr lang="es-CO" sz="2000" b="1" dirty="0">
                <a:solidFill>
                  <a:schemeClr val="tx1">
                    <a:lumMod val="75000"/>
                    <a:lumOff val="25000"/>
                  </a:schemeClr>
                </a:solidFill>
                <a:latin typeface="Helvetica" panose="020B0504020202030204" pitchFamily="34" charset="0"/>
              </a:rPr>
              <a:t>A</a:t>
            </a:r>
            <a:r>
              <a:rPr kumimoji="0" lang="es-CO" sz="2000" b="1" i="0" u="none" strike="noStrike" kern="1200" cap="none" spc="0" normalizeH="0" baseline="0" noProof="0" dirty="0">
                <a:ln>
                  <a:noFill/>
                </a:ln>
                <a:solidFill>
                  <a:schemeClr val="tx1">
                    <a:lumMod val="75000"/>
                    <a:lumOff val="25000"/>
                  </a:schemeClr>
                </a:solidFill>
                <a:effectLst/>
                <a:uLnTx/>
                <a:uFillTx/>
                <a:latin typeface="Helvetica" panose="020B0504020202030204" pitchFamily="34" charset="0"/>
              </a:rPr>
              <a:t>tención </a:t>
            </a:r>
            <a:r>
              <a:rPr lang="es-CO" sz="2000" b="1" dirty="0">
                <a:solidFill>
                  <a:schemeClr val="tx1">
                    <a:lumMod val="75000"/>
                    <a:lumOff val="25000"/>
                  </a:schemeClr>
                </a:solidFill>
                <a:latin typeface="Helvetica" panose="020B0504020202030204" pitchFamily="34" charset="0"/>
              </a:rPr>
              <a:t>telefónica</a:t>
            </a:r>
            <a:endParaRPr kumimoji="0" lang="es-CO" sz="2000" b="1" i="0" u="none" strike="noStrike" kern="1200" cap="none" spc="0" normalizeH="0" baseline="0" noProof="0" dirty="0">
              <a:ln>
                <a:noFill/>
              </a:ln>
              <a:solidFill>
                <a:schemeClr val="tx1">
                  <a:lumMod val="75000"/>
                  <a:lumOff val="25000"/>
                </a:schemeClr>
              </a:solidFill>
              <a:effectLst/>
              <a:uLnTx/>
              <a:uFillTx/>
              <a:latin typeface="Helvetica" panose="020B0504020202030204" pitchFamily="34" charset="0"/>
            </a:endParaRPr>
          </a:p>
        </p:txBody>
      </p:sp>
      <p:pic>
        <p:nvPicPr>
          <p:cNvPr id="3" name="Gráfico 2" descr="Correo electrónico">
            <a:extLst>
              <a:ext uri="{FF2B5EF4-FFF2-40B4-BE49-F238E27FC236}">
                <a16:creationId xmlns:a16="http://schemas.microsoft.com/office/drawing/2014/main" id="{46A0D82C-14F4-4C81-AC05-EB9AD33426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392" y="5813927"/>
            <a:ext cx="579992" cy="579992"/>
          </a:xfrm>
          <a:prstGeom prst="rect">
            <a:avLst/>
          </a:prstGeom>
        </p:spPr>
      </p:pic>
      <p:pic>
        <p:nvPicPr>
          <p:cNvPr id="6" name="Gráfico 5" descr="Centro de llamadas">
            <a:extLst>
              <a:ext uri="{FF2B5EF4-FFF2-40B4-BE49-F238E27FC236}">
                <a16:creationId xmlns:a16="http://schemas.microsoft.com/office/drawing/2014/main" id="{26DDC51F-DA5E-48B1-BFCC-CC818EDCA4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84886" y="3875890"/>
            <a:ext cx="579992" cy="579992"/>
          </a:xfrm>
          <a:prstGeom prst="rect">
            <a:avLst/>
          </a:prstGeom>
        </p:spPr>
      </p:pic>
      <p:pic>
        <p:nvPicPr>
          <p:cNvPr id="11" name="Gráfico 10" descr="Receptor">
            <a:extLst>
              <a:ext uri="{FF2B5EF4-FFF2-40B4-BE49-F238E27FC236}">
                <a16:creationId xmlns:a16="http://schemas.microsoft.com/office/drawing/2014/main" id="{60690CBA-3269-4F81-BF1E-8CF89091D1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84886" y="2698502"/>
            <a:ext cx="579992" cy="579992"/>
          </a:xfrm>
          <a:prstGeom prst="rect">
            <a:avLst/>
          </a:prstGeom>
        </p:spPr>
      </p:pic>
      <p:pic>
        <p:nvPicPr>
          <p:cNvPr id="13" name="Gráfico 12" descr="Mundo">
            <a:extLst>
              <a:ext uri="{FF2B5EF4-FFF2-40B4-BE49-F238E27FC236}">
                <a16:creationId xmlns:a16="http://schemas.microsoft.com/office/drawing/2014/main" id="{EAFA49FE-0AA0-4A5E-9E35-7F5DBB4D8A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0557" y="2486193"/>
            <a:ext cx="579992" cy="579992"/>
          </a:xfrm>
          <a:prstGeom prst="rect">
            <a:avLst/>
          </a:prstGeom>
        </p:spPr>
      </p:pic>
      <p:pic>
        <p:nvPicPr>
          <p:cNvPr id="25" name="Gráfico 24">
            <a:extLst>
              <a:ext uri="{FF2B5EF4-FFF2-40B4-BE49-F238E27FC236}">
                <a16:creationId xmlns:a16="http://schemas.microsoft.com/office/drawing/2014/main" id="{43A836AA-9D55-4418-816B-5785C87B948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19996" r="20181" b="36526"/>
          <a:stretch/>
        </p:blipFill>
        <p:spPr>
          <a:xfrm>
            <a:off x="1131898" y="3308319"/>
            <a:ext cx="606486" cy="579992"/>
          </a:xfrm>
          <a:prstGeom prst="rect">
            <a:avLst/>
          </a:prstGeom>
        </p:spPr>
      </p:pic>
      <p:pic>
        <p:nvPicPr>
          <p:cNvPr id="26" name="Gráfico 25">
            <a:extLst>
              <a:ext uri="{FF2B5EF4-FFF2-40B4-BE49-F238E27FC236}">
                <a16:creationId xmlns:a16="http://schemas.microsoft.com/office/drawing/2014/main" id="{481C2281-5494-4D2B-B5CB-FA37F0D69E0B}"/>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19996" r="20181" b="35975"/>
          <a:stretch/>
        </p:blipFill>
        <p:spPr>
          <a:xfrm>
            <a:off x="1131898" y="5015753"/>
            <a:ext cx="606486" cy="585034"/>
          </a:xfrm>
          <a:prstGeom prst="rect">
            <a:avLst/>
          </a:prstGeom>
        </p:spPr>
      </p:pic>
      <p:pic>
        <p:nvPicPr>
          <p:cNvPr id="27" name="Gráfico 26">
            <a:extLst>
              <a:ext uri="{FF2B5EF4-FFF2-40B4-BE49-F238E27FC236}">
                <a16:creationId xmlns:a16="http://schemas.microsoft.com/office/drawing/2014/main" id="{21154F0D-9415-4FFD-A16A-E82141769618}"/>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20979" r="19198" b="36526"/>
          <a:stretch/>
        </p:blipFill>
        <p:spPr>
          <a:xfrm>
            <a:off x="1131898" y="4165886"/>
            <a:ext cx="606486" cy="579992"/>
          </a:xfrm>
          <a:prstGeom prst="rect">
            <a:avLst/>
          </a:prstGeom>
        </p:spPr>
      </p:pic>
      <p:cxnSp>
        <p:nvCxnSpPr>
          <p:cNvPr id="17" name="Conector recto 16">
            <a:extLst>
              <a:ext uri="{FF2B5EF4-FFF2-40B4-BE49-F238E27FC236}">
                <a16:creationId xmlns:a16="http://schemas.microsoft.com/office/drawing/2014/main" id="{5171EA9B-60BD-489C-B684-624EBE79477D}"/>
              </a:ext>
            </a:extLst>
          </p:cNvPr>
          <p:cNvCxnSpPr>
            <a:cxnSpLocks/>
          </p:cNvCxnSpPr>
          <p:nvPr/>
        </p:nvCxnSpPr>
        <p:spPr>
          <a:xfrm>
            <a:off x="6222752" y="2170699"/>
            <a:ext cx="0" cy="4223220"/>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1 Marcador de contenido">
            <a:extLst>
              <a:ext uri="{FF2B5EF4-FFF2-40B4-BE49-F238E27FC236}">
                <a16:creationId xmlns:a16="http://schemas.microsoft.com/office/drawing/2014/main" id="{066D3458-8ADE-43B1-ACAE-FC3EAEDD2C7D}"/>
              </a:ext>
            </a:extLst>
          </p:cNvPr>
          <p:cNvSpPr txBox="1">
            <a:spLocks/>
          </p:cNvSpPr>
          <p:nvPr/>
        </p:nvSpPr>
        <p:spPr>
          <a:xfrm>
            <a:off x="1680549" y="2618503"/>
            <a:ext cx="3940941" cy="332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2000" dirty="0">
                <a:solidFill>
                  <a:schemeClr val="tx1">
                    <a:lumMod val="75000"/>
                    <a:lumOff val="25000"/>
                  </a:schemeClr>
                </a:solidFill>
                <a:latin typeface="Helvetica" panose="020B0504020202030204" pitchFamily="34" charset="0"/>
              </a:rPr>
              <a:t>www.superfinanciera.gov.co</a:t>
            </a:r>
            <a:endParaRPr kumimoji="0" lang="es-CO" sz="2000" b="0" i="0" u="none" strike="noStrike" kern="1200" cap="none" spc="0" normalizeH="0" baseline="0" noProof="0" dirty="0">
              <a:ln>
                <a:noFill/>
              </a:ln>
              <a:effectLst/>
              <a:uLnTx/>
              <a:uFillTx/>
              <a:latin typeface="Helvetica" panose="020B0504020202030204" pitchFamily="34" charset="0"/>
            </a:endParaRPr>
          </a:p>
        </p:txBody>
      </p:sp>
      <p:sp>
        <p:nvSpPr>
          <p:cNvPr id="31" name="1 Marcador de contenido">
            <a:extLst>
              <a:ext uri="{FF2B5EF4-FFF2-40B4-BE49-F238E27FC236}">
                <a16:creationId xmlns:a16="http://schemas.microsoft.com/office/drawing/2014/main" id="{B064150F-D71A-4CF5-93E2-78FA0DDCC9BD}"/>
              </a:ext>
            </a:extLst>
          </p:cNvPr>
          <p:cNvSpPr txBox="1">
            <a:spLocks/>
          </p:cNvSpPr>
          <p:nvPr/>
        </p:nvSpPr>
        <p:spPr>
          <a:xfrm>
            <a:off x="1680550" y="3381475"/>
            <a:ext cx="3987015" cy="332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2000" dirty="0">
                <a:solidFill>
                  <a:schemeClr val="tx1">
                    <a:lumMod val="75000"/>
                    <a:lumOff val="25000"/>
                  </a:schemeClr>
                </a:solidFill>
                <a:latin typeface="Helvetica" panose="020B0504020202030204" pitchFamily="34" charset="0"/>
              </a:rPr>
              <a:t>@</a:t>
            </a:r>
            <a:r>
              <a:rPr lang="es-CO" sz="2000" dirty="0" err="1">
                <a:solidFill>
                  <a:schemeClr val="tx1">
                    <a:lumMod val="75000"/>
                    <a:lumOff val="25000"/>
                  </a:schemeClr>
                </a:solidFill>
                <a:latin typeface="Helvetica" panose="020B0504020202030204" pitchFamily="34" charset="0"/>
              </a:rPr>
              <a:t>SFCsupervisor</a:t>
            </a:r>
            <a:endParaRPr kumimoji="0" lang="es-CO" sz="2000" b="0" i="0" u="none" strike="noStrike" kern="1200" cap="none" spc="0" normalizeH="0" baseline="0" noProof="0" dirty="0">
              <a:ln>
                <a:noFill/>
              </a:ln>
              <a:effectLst/>
              <a:uLnTx/>
              <a:uFillTx/>
              <a:latin typeface="Helvetica" panose="020B0504020202030204" pitchFamily="34" charset="0"/>
            </a:endParaRPr>
          </a:p>
        </p:txBody>
      </p:sp>
      <p:sp>
        <p:nvSpPr>
          <p:cNvPr id="32" name="1 Marcador de contenido">
            <a:extLst>
              <a:ext uri="{FF2B5EF4-FFF2-40B4-BE49-F238E27FC236}">
                <a16:creationId xmlns:a16="http://schemas.microsoft.com/office/drawing/2014/main" id="{19EC6568-C6C2-4F3A-B271-98C88FB7A2D7}"/>
              </a:ext>
            </a:extLst>
          </p:cNvPr>
          <p:cNvSpPr txBox="1">
            <a:spLocks/>
          </p:cNvSpPr>
          <p:nvPr/>
        </p:nvSpPr>
        <p:spPr>
          <a:xfrm>
            <a:off x="1738384" y="4246109"/>
            <a:ext cx="3940942" cy="332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2000" dirty="0" err="1">
                <a:solidFill>
                  <a:schemeClr val="tx1">
                    <a:lumMod val="75000"/>
                    <a:lumOff val="25000"/>
                  </a:schemeClr>
                </a:solidFill>
                <a:latin typeface="Helvetica" panose="020B0504020202030204" pitchFamily="34" charset="0"/>
              </a:rPr>
              <a:t>superintendencia.financiera</a:t>
            </a:r>
            <a:endParaRPr kumimoji="0" lang="es-CO" sz="2000" b="0" i="0" u="none" strike="noStrike" kern="1200" cap="none" spc="0" normalizeH="0" baseline="0" noProof="0" dirty="0">
              <a:ln>
                <a:noFill/>
              </a:ln>
              <a:effectLst/>
              <a:uLnTx/>
              <a:uFillTx/>
              <a:latin typeface="Helvetica" panose="020B0504020202030204" pitchFamily="34" charset="0"/>
            </a:endParaRPr>
          </a:p>
        </p:txBody>
      </p:sp>
      <p:sp>
        <p:nvSpPr>
          <p:cNvPr id="33" name="1 Marcador de contenido">
            <a:extLst>
              <a:ext uri="{FF2B5EF4-FFF2-40B4-BE49-F238E27FC236}">
                <a16:creationId xmlns:a16="http://schemas.microsoft.com/office/drawing/2014/main" id="{2DAA3B29-B331-4684-8583-2D30E72F340D}"/>
              </a:ext>
            </a:extLst>
          </p:cNvPr>
          <p:cNvSpPr txBox="1">
            <a:spLocks/>
          </p:cNvSpPr>
          <p:nvPr/>
        </p:nvSpPr>
        <p:spPr>
          <a:xfrm>
            <a:off x="1759679" y="5117755"/>
            <a:ext cx="3940942" cy="332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2000" dirty="0" err="1">
                <a:solidFill>
                  <a:schemeClr val="tx1">
                    <a:lumMod val="75000"/>
                    <a:lumOff val="25000"/>
                  </a:schemeClr>
                </a:solidFill>
                <a:latin typeface="Helvetica" panose="020B0504020202030204" pitchFamily="34" charset="0"/>
              </a:rPr>
              <a:t>superfinanciera</a:t>
            </a:r>
            <a:endParaRPr kumimoji="0" lang="es-CO" sz="2000" b="0" i="0" u="none" strike="noStrike" kern="1200" cap="none" spc="0" normalizeH="0" baseline="0" noProof="0" dirty="0">
              <a:ln>
                <a:noFill/>
              </a:ln>
              <a:effectLst/>
              <a:uLnTx/>
              <a:uFillTx/>
              <a:latin typeface="Helvetica" panose="020B0504020202030204" pitchFamily="34" charset="0"/>
            </a:endParaRPr>
          </a:p>
        </p:txBody>
      </p:sp>
      <p:sp>
        <p:nvSpPr>
          <p:cNvPr id="34" name="1 Marcador de contenido">
            <a:extLst>
              <a:ext uri="{FF2B5EF4-FFF2-40B4-BE49-F238E27FC236}">
                <a16:creationId xmlns:a16="http://schemas.microsoft.com/office/drawing/2014/main" id="{09CC376F-6E3C-4BA7-A229-2D2B272E4A9F}"/>
              </a:ext>
            </a:extLst>
          </p:cNvPr>
          <p:cNvSpPr txBox="1">
            <a:spLocks/>
          </p:cNvSpPr>
          <p:nvPr/>
        </p:nvSpPr>
        <p:spPr>
          <a:xfrm>
            <a:off x="1759679" y="5987560"/>
            <a:ext cx="3900940" cy="332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2000" dirty="0">
                <a:solidFill>
                  <a:schemeClr val="tx1">
                    <a:lumMod val="75000"/>
                    <a:lumOff val="25000"/>
                  </a:schemeClr>
                </a:solidFill>
                <a:latin typeface="Helvetica" panose="020B0504020202030204" pitchFamily="34" charset="0"/>
              </a:rPr>
              <a:t>super@superfinanciera.gov.co</a:t>
            </a:r>
            <a:endParaRPr kumimoji="0" lang="es-CO" sz="2000" b="0" i="0" u="none" strike="noStrike" kern="1200" cap="none" spc="0" normalizeH="0" baseline="0" noProof="0" dirty="0">
              <a:ln>
                <a:noFill/>
              </a:ln>
              <a:effectLst/>
              <a:uLnTx/>
              <a:uFillTx/>
              <a:latin typeface="Helvetica" panose="020B0504020202030204" pitchFamily="34" charset="0"/>
            </a:endParaRPr>
          </a:p>
        </p:txBody>
      </p:sp>
      <p:sp>
        <p:nvSpPr>
          <p:cNvPr id="35" name="1 Marcador de contenido">
            <a:extLst>
              <a:ext uri="{FF2B5EF4-FFF2-40B4-BE49-F238E27FC236}">
                <a16:creationId xmlns:a16="http://schemas.microsoft.com/office/drawing/2014/main" id="{A2F78FDD-D029-4559-9C6A-F9FC1E9299B4}"/>
              </a:ext>
            </a:extLst>
          </p:cNvPr>
          <p:cNvSpPr txBox="1">
            <a:spLocks/>
          </p:cNvSpPr>
          <p:nvPr/>
        </p:nvSpPr>
        <p:spPr>
          <a:xfrm>
            <a:off x="7364879" y="2710681"/>
            <a:ext cx="3862642" cy="6707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C00000"/>
              </a:buClr>
              <a:defRPr/>
            </a:pPr>
            <a:r>
              <a:rPr lang="es-CO" sz="2000" b="1" dirty="0">
                <a:solidFill>
                  <a:schemeClr val="tx1">
                    <a:lumMod val="75000"/>
                    <a:lumOff val="25000"/>
                  </a:schemeClr>
                </a:solidFill>
                <a:latin typeface="Helvetica" panose="020B0504020202030204" pitchFamily="34" charset="0"/>
              </a:rPr>
              <a:t>Conmutador</a:t>
            </a:r>
          </a:p>
          <a:p>
            <a:pPr algn="l">
              <a:lnSpc>
                <a:spcPct val="100000"/>
              </a:lnSpc>
              <a:spcBef>
                <a:spcPts val="0"/>
              </a:spcBef>
              <a:buClr>
                <a:srgbClr val="C00000"/>
              </a:buClr>
              <a:defRPr/>
            </a:pPr>
            <a:r>
              <a:rPr lang="es-CO" sz="2000" dirty="0">
                <a:solidFill>
                  <a:schemeClr val="tx1">
                    <a:lumMod val="75000"/>
                    <a:lumOff val="25000"/>
                  </a:schemeClr>
                </a:solidFill>
                <a:latin typeface="Helvetica" panose="020B0504020202030204" pitchFamily="34" charset="0"/>
              </a:rPr>
              <a:t>(571) 594 0200 - 594 0201</a:t>
            </a:r>
            <a:endParaRPr kumimoji="0" lang="es-CO" sz="2000" b="0" i="0" u="none" strike="noStrike" kern="1200" cap="none" spc="0" normalizeH="0" baseline="0" noProof="0" dirty="0">
              <a:ln>
                <a:noFill/>
              </a:ln>
              <a:effectLst/>
              <a:uLnTx/>
              <a:uFillTx/>
              <a:latin typeface="Helvetica" panose="020B0504020202030204" pitchFamily="34" charset="0"/>
            </a:endParaRPr>
          </a:p>
        </p:txBody>
      </p:sp>
      <p:sp>
        <p:nvSpPr>
          <p:cNvPr id="36" name="1 Marcador de contenido">
            <a:extLst>
              <a:ext uri="{FF2B5EF4-FFF2-40B4-BE49-F238E27FC236}">
                <a16:creationId xmlns:a16="http://schemas.microsoft.com/office/drawing/2014/main" id="{D2F60BC6-0895-4B8F-B0CD-BB72E9389354}"/>
              </a:ext>
            </a:extLst>
          </p:cNvPr>
          <p:cNvSpPr txBox="1">
            <a:spLocks/>
          </p:cNvSpPr>
          <p:nvPr/>
        </p:nvSpPr>
        <p:spPr>
          <a:xfrm>
            <a:off x="7364879" y="3818425"/>
            <a:ext cx="3907800" cy="7597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C00000"/>
              </a:buClr>
              <a:defRPr/>
            </a:pPr>
            <a:r>
              <a:rPr lang="es-CO" sz="2000" b="1" dirty="0">
                <a:solidFill>
                  <a:schemeClr val="tx1">
                    <a:lumMod val="75000"/>
                    <a:lumOff val="25000"/>
                  </a:schemeClr>
                </a:solidFill>
                <a:latin typeface="Helvetica" panose="020B0504020202030204" pitchFamily="34" charset="0"/>
              </a:rPr>
              <a:t>Centro de Contacto</a:t>
            </a:r>
          </a:p>
          <a:p>
            <a:pPr algn="l">
              <a:lnSpc>
                <a:spcPct val="100000"/>
              </a:lnSpc>
              <a:spcBef>
                <a:spcPts val="0"/>
              </a:spcBef>
              <a:buClr>
                <a:srgbClr val="C00000"/>
              </a:buClr>
              <a:defRPr/>
            </a:pPr>
            <a:r>
              <a:rPr lang="es-CO" sz="2000" dirty="0">
                <a:solidFill>
                  <a:schemeClr val="tx1">
                    <a:lumMod val="75000"/>
                    <a:lumOff val="25000"/>
                  </a:schemeClr>
                </a:solidFill>
                <a:latin typeface="Helvetica" panose="020B0504020202030204" pitchFamily="34" charset="0"/>
              </a:rPr>
              <a:t>(571) 307 8042</a:t>
            </a:r>
            <a:endParaRPr kumimoji="0" lang="es-CO" sz="2000" b="0" i="0" u="none" strike="noStrike" kern="1200" cap="none" spc="0" normalizeH="0" baseline="0" noProof="0" dirty="0">
              <a:ln>
                <a:noFill/>
              </a:ln>
              <a:effectLst/>
              <a:uLnTx/>
              <a:uFillTx/>
              <a:latin typeface="Helvetica" panose="020B0504020202030204" pitchFamily="34" charset="0"/>
            </a:endParaRPr>
          </a:p>
        </p:txBody>
      </p:sp>
      <p:sp>
        <p:nvSpPr>
          <p:cNvPr id="2" name="Rectángulo 1">
            <a:extLst>
              <a:ext uri="{FF2B5EF4-FFF2-40B4-BE49-F238E27FC236}">
                <a16:creationId xmlns:a16="http://schemas.microsoft.com/office/drawing/2014/main" id="{26454663-3DD2-4584-A6A5-5B6231253F7E}"/>
              </a:ext>
            </a:extLst>
          </p:cNvPr>
          <p:cNvSpPr/>
          <p:nvPr/>
        </p:nvSpPr>
        <p:spPr>
          <a:xfrm>
            <a:off x="7479769" y="4794026"/>
            <a:ext cx="3580333" cy="707886"/>
          </a:xfrm>
          <a:prstGeom prst="rect">
            <a:avLst/>
          </a:prstGeom>
        </p:spPr>
        <p:txBody>
          <a:bodyPr wrap="square">
            <a:spAutoFit/>
          </a:bodyPr>
          <a:lstStyle/>
          <a:p>
            <a:pPr defTabSz="914400">
              <a:buClr>
                <a:srgbClr val="C00000"/>
              </a:buClr>
              <a:defRPr/>
            </a:pPr>
            <a:r>
              <a:rPr lang="es-CO" sz="2000" b="1" dirty="0">
                <a:solidFill>
                  <a:schemeClr val="tx1">
                    <a:lumMod val="75000"/>
                    <a:lumOff val="25000"/>
                  </a:schemeClr>
                </a:solidFill>
                <a:latin typeface="Helvetica" panose="020B0504020202030204" pitchFamily="34" charset="0"/>
              </a:rPr>
              <a:t>Línea gratuita nacional:</a:t>
            </a:r>
          </a:p>
          <a:p>
            <a:r>
              <a:rPr lang="es-CO" dirty="0">
                <a:solidFill>
                  <a:srgbClr val="555555"/>
                </a:solidFill>
                <a:latin typeface="Titillium Web"/>
              </a:rPr>
              <a:t> </a:t>
            </a:r>
            <a:r>
              <a:rPr lang="es-CO" sz="2000" dirty="0">
                <a:solidFill>
                  <a:schemeClr val="tx1">
                    <a:lumMod val="75000"/>
                    <a:lumOff val="25000"/>
                  </a:schemeClr>
                </a:solidFill>
                <a:latin typeface="Helvetica" panose="020B0504020202030204" pitchFamily="34" charset="0"/>
              </a:rPr>
              <a:t>018000 120 100</a:t>
            </a:r>
          </a:p>
        </p:txBody>
      </p:sp>
      <p:pic>
        <p:nvPicPr>
          <p:cNvPr id="23" name="Gráfico 22" descr="Receptor">
            <a:extLst>
              <a:ext uri="{FF2B5EF4-FFF2-40B4-BE49-F238E27FC236}">
                <a16:creationId xmlns:a16="http://schemas.microsoft.com/office/drawing/2014/main" id="{44EFA1ED-0AE5-498C-9F5D-440065786E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8271" y="4857973"/>
            <a:ext cx="579992" cy="579992"/>
          </a:xfrm>
          <a:prstGeom prst="rect">
            <a:avLst/>
          </a:prstGeom>
        </p:spPr>
      </p:pic>
      <p:sp>
        <p:nvSpPr>
          <p:cNvPr id="24" name="Rectángulo 23">
            <a:extLst>
              <a:ext uri="{FF2B5EF4-FFF2-40B4-BE49-F238E27FC236}">
                <a16:creationId xmlns:a16="http://schemas.microsoft.com/office/drawing/2014/main" id="{75F655E9-A5AA-4C99-8AF7-031EE4824E7D}"/>
              </a:ext>
            </a:extLst>
          </p:cNvPr>
          <p:cNvSpPr/>
          <p:nvPr/>
        </p:nvSpPr>
        <p:spPr>
          <a:xfrm>
            <a:off x="7575897" y="5790487"/>
            <a:ext cx="3580333" cy="707886"/>
          </a:xfrm>
          <a:prstGeom prst="rect">
            <a:avLst/>
          </a:prstGeom>
        </p:spPr>
        <p:txBody>
          <a:bodyPr wrap="square">
            <a:spAutoFit/>
          </a:bodyPr>
          <a:lstStyle/>
          <a:p>
            <a:pPr defTabSz="914400">
              <a:buClr>
                <a:srgbClr val="C00000"/>
              </a:buClr>
              <a:defRPr/>
            </a:pPr>
            <a:r>
              <a:rPr lang="es-CO" sz="2000" b="1" dirty="0">
                <a:solidFill>
                  <a:schemeClr val="tx1">
                    <a:lumMod val="75000"/>
                    <a:lumOff val="25000"/>
                  </a:schemeClr>
                </a:solidFill>
                <a:latin typeface="Helvetica" panose="020B0504020202030204" pitchFamily="34" charset="0"/>
              </a:rPr>
              <a:t>Desde tu celular:</a:t>
            </a:r>
          </a:p>
          <a:p>
            <a:r>
              <a:rPr lang="es-CO" dirty="0">
                <a:solidFill>
                  <a:srgbClr val="555555"/>
                </a:solidFill>
                <a:latin typeface="Titillium Web"/>
              </a:rPr>
              <a:t> </a:t>
            </a:r>
            <a:r>
              <a:rPr lang="es-CO" sz="2000" dirty="0">
                <a:solidFill>
                  <a:schemeClr val="tx1">
                    <a:lumMod val="75000"/>
                    <a:lumOff val="25000"/>
                  </a:schemeClr>
                </a:solidFill>
                <a:latin typeface="Helvetica" panose="020B0504020202030204" pitchFamily="34" charset="0"/>
              </a:rPr>
              <a:t># 903</a:t>
            </a:r>
          </a:p>
        </p:txBody>
      </p:sp>
      <p:pic>
        <p:nvPicPr>
          <p:cNvPr id="29" name="Picture 10" descr="elated image">
            <a:extLst>
              <a:ext uri="{FF2B5EF4-FFF2-40B4-BE49-F238E27FC236}">
                <a16:creationId xmlns:a16="http://schemas.microsoft.com/office/drawing/2014/main" id="{EE010247-9DD6-46A3-B70B-925B55030A0F}"/>
              </a:ext>
            </a:extLst>
          </p:cNvPr>
          <p:cNvPicPr>
            <a:picLocks noChangeAspect="1" noChangeArrowheads="1"/>
          </p:cNvPicPr>
          <p:nvPr/>
        </p:nvPicPr>
        <p:blipFill>
          <a:blip r:embed="rId16" cstate="print">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2058" y="5857970"/>
            <a:ext cx="861277" cy="61106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63009242-6939-49A3-A0F1-FFA63B05AEAC}"/>
              </a:ext>
            </a:extLst>
          </p:cNvPr>
          <p:cNvSpPr/>
          <p:nvPr/>
        </p:nvSpPr>
        <p:spPr>
          <a:xfrm>
            <a:off x="7019778" y="5987560"/>
            <a:ext cx="196948" cy="332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6445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7EA17AD-6ACA-4003-B515-BB0A3EDDA76A}"/>
              </a:ext>
            </a:extLst>
          </p:cNvPr>
          <p:cNvSpPr>
            <a:spLocks noGrp="1"/>
          </p:cNvSpPr>
          <p:nvPr>
            <p:ph type="sldNum" sz="quarter" idx="4"/>
          </p:nvPr>
        </p:nvSpPr>
        <p:spPr/>
        <p:txBody>
          <a:bodyPr/>
          <a:lstStyle/>
          <a:p>
            <a:fld id="{E98621A4-F840-4FB5-ADAC-B68FE90EA2B3}" type="slidenum">
              <a:rPr lang="es-CO" smtClean="0"/>
              <a:pPr/>
              <a:t>31</a:t>
            </a:fld>
            <a:endParaRPr lang="es-CO" dirty="0"/>
          </a:p>
        </p:txBody>
      </p:sp>
      <p:sp>
        <p:nvSpPr>
          <p:cNvPr id="9" name="Título 2">
            <a:extLst>
              <a:ext uri="{FF2B5EF4-FFF2-40B4-BE49-F238E27FC236}">
                <a16:creationId xmlns:a16="http://schemas.microsoft.com/office/drawing/2014/main" id="{0B0CE724-18AF-4D53-9DCC-8F136DA7B0A5}"/>
              </a:ext>
            </a:extLst>
          </p:cNvPr>
          <p:cNvSpPr>
            <a:spLocks noGrp="1"/>
          </p:cNvSpPr>
          <p:nvPr>
            <p:ph type="title"/>
          </p:nvPr>
        </p:nvSpPr>
        <p:spPr>
          <a:xfrm>
            <a:off x="281985" y="17454"/>
            <a:ext cx="9756000" cy="1249409"/>
          </a:xfrm>
        </p:spPr>
        <p:txBody>
          <a:bodyPr/>
          <a:lstStyle/>
          <a:p>
            <a:r>
              <a:rPr lang="es-CO" dirty="0">
                <a:solidFill>
                  <a:schemeClr val="bg2">
                    <a:lumMod val="50000"/>
                  </a:schemeClr>
                </a:solidFill>
              </a:rPr>
              <a:t>Información a disposición de los </a:t>
            </a:r>
            <a:r>
              <a:rPr lang="es-CO" dirty="0">
                <a:solidFill>
                  <a:srgbClr val="2EB7FF"/>
                </a:solidFill>
              </a:rPr>
              <a:t>consumidores</a:t>
            </a:r>
            <a:endParaRPr lang="es-CO" dirty="0">
              <a:solidFill>
                <a:schemeClr val="tx1">
                  <a:lumMod val="65000"/>
                  <a:lumOff val="35000"/>
                </a:schemeClr>
              </a:solidFill>
            </a:endParaRPr>
          </a:p>
        </p:txBody>
      </p:sp>
      <p:sp>
        <p:nvSpPr>
          <p:cNvPr id="10" name="1 Marcador de contenido">
            <a:extLst>
              <a:ext uri="{FF2B5EF4-FFF2-40B4-BE49-F238E27FC236}">
                <a16:creationId xmlns:a16="http://schemas.microsoft.com/office/drawing/2014/main" id="{423C0FD6-4166-4AB9-88CD-86E6CFF13259}"/>
              </a:ext>
            </a:extLst>
          </p:cNvPr>
          <p:cNvSpPr txBox="1">
            <a:spLocks/>
          </p:cNvSpPr>
          <p:nvPr/>
        </p:nvSpPr>
        <p:spPr>
          <a:xfrm>
            <a:off x="524657" y="1070982"/>
            <a:ext cx="11306250" cy="666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2000" dirty="0">
                <a:solidFill>
                  <a:schemeClr val="tx1">
                    <a:lumMod val="75000"/>
                    <a:lumOff val="25000"/>
                  </a:schemeClr>
                </a:solidFill>
                <a:latin typeface="Helvetica" panose="020B0504020202030204" pitchFamily="34" charset="0"/>
              </a:rPr>
              <a:t>La Superfinanciera dispuso en su pagina web </a:t>
            </a:r>
            <a:r>
              <a:rPr lang="es-CO" sz="2000" dirty="0">
                <a:solidFill>
                  <a:schemeClr val="tx1">
                    <a:lumMod val="75000"/>
                    <a:lumOff val="25000"/>
                  </a:schemeClr>
                </a:solidFill>
                <a:latin typeface="Helvetica" panose="020B0504020202030204" pitchFamily="34" charset="0"/>
                <a:hlinkClick r:id="rId2"/>
              </a:rPr>
              <a:t>www.superfinanciera.gov.co</a:t>
            </a:r>
            <a:r>
              <a:rPr lang="es-CO" sz="2000" dirty="0">
                <a:solidFill>
                  <a:schemeClr val="tx1">
                    <a:lumMod val="75000"/>
                    <a:lumOff val="25000"/>
                  </a:schemeClr>
                </a:solidFill>
                <a:latin typeface="Helvetica" panose="020B0504020202030204" pitchFamily="34" charset="0"/>
              </a:rPr>
              <a:t> un sitio en el que los consumidores pueden encontrar: </a:t>
            </a:r>
            <a:endParaRPr kumimoji="0" lang="es-CO" sz="2000" b="0" i="0" u="none" strike="noStrike" kern="1200" cap="none" spc="0" normalizeH="0" baseline="0" noProof="0" dirty="0">
              <a:ln>
                <a:noFill/>
              </a:ln>
              <a:effectLst/>
              <a:uLnTx/>
              <a:uFillTx/>
              <a:latin typeface="Helvetica" panose="020B0504020202030204" pitchFamily="34" charset="0"/>
            </a:endParaRPr>
          </a:p>
        </p:txBody>
      </p:sp>
      <p:pic>
        <p:nvPicPr>
          <p:cNvPr id="3" name="Imagen 2">
            <a:extLst>
              <a:ext uri="{FF2B5EF4-FFF2-40B4-BE49-F238E27FC236}">
                <a16:creationId xmlns:a16="http://schemas.microsoft.com/office/drawing/2014/main" id="{22A4CCDC-457F-4401-A6E8-7BA100835111}"/>
              </a:ext>
            </a:extLst>
          </p:cNvPr>
          <p:cNvPicPr>
            <a:picLocks noChangeAspect="1"/>
          </p:cNvPicPr>
          <p:nvPr/>
        </p:nvPicPr>
        <p:blipFill rotWithShape="1">
          <a:blip r:embed="rId3"/>
          <a:srcRect l="9115" t="25322" r="10231" b="38877"/>
          <a:stretch/>
        </p:blipFill>
        <p:spPr>
          <a:xfrm>
            <a:off x="281985" y="1976107"/>
            <a:ext cx="5415429" cy="1555301"/>
          </a:xfrm>
          <a:prstGeom prst="rect">
            <a:avLst/>
          </a:prstGeom>
        </p:spPr>
      </p:pic>
      <p:sp>
        <p:nvSpPr>
          <p:cNvPr id="15" name="Marcador de contenido 2">
            <a:extLst>
              <a:ext uri="{FF2B5EF4-FFF2-40B4-BE49-F238E27FC236}">
                <a16:creationId xmlns:a16="http://schemas.microsoft.com/office/drawing/2014/main" id="{B16D5D86-0432-4F01-B1B9-590C4E9E9BD3}"/>
              </a:ext>
            </a:extLst>
          </p:cNvPr>
          <p:cNvSpPr>
            <a:spLocks noGrp="1"/>
          </p:cNvSpPr>
          <p:nvPr>
            <p:ph idx="1"/>
          </p:nvPr>
        </p:nvSpPr>
        <p:spPr>
          <a:xfrm>
            <a:off x="6054344" y="1737373"/>
            <a:ext cx="5743588" cy="4593089"/>
          </a:xfrm>
        </p:spPr>
        <p:txBody>
          <a:bodyPr>
            <a:normAutofit/>
          </a:bodyPr>
          <a:lstStyle/>
          <a:p>
            <a:pPr marL="342900" lvl="1" indent="-342900" algn="just">
              <a:lnSpc>
                <a:spcPct val="100000"/>
              </a:lnSpc>
              <a:spcBef>
                <a:spcPts val="1000"/>
              </a:spcBef>
              <a:buClr>
                <a:schemeClr val="accent5"/>
              </a:buClr>
              <a:buFont typeface="Wingdings" panose="05000000000000000000" pitchFamily="2" charset="2"/>
              <a:buChar char="q"/>
            </a:pPr>
            <a:r>
              <a:rPr lang="es-ES" b="1" dirty="0">
                <a:solidFill>
                  <a:srgbClr val="00B0F0"/>
                </a:solidFill>
                <a:latin typeface="Arial Nova "/>
              </a:rPr>
              <a:t>Normas </a:t>
            </a:r>
            <a:r>
              <a:rPr lang="es-ES" dirty="0">
                <a:solidFill>
                  <a:schemeClr val="tx1">
                    <a:lumMod val="75000"/>
                    <a:lumOff val="25000"/>
                  </a:schemeClr>
                </a:solidFill>
                <a:latin typeface="Arial Nova "/>
              </a:rPr>
              <a:t>expedidas por la Superintendencia</a:t>
            </a:r>
            <a:endParaRPr lang="es-CO" dirty="0">
              <a:solidFill>
                <a:schemeClr val="tx1">
                  <a:lumMod val="75000"/>
                  <a:lumOff val="25000"/>
                </a:schemeClr>
              </a:solidFill>
              <a:latin typeface="Arial Nova "/>
            </a:endParaRPr>
          </a:p>
          <a:p>
            <a:pPr marL="342900" lvl="1" indent="-342900" algn="just">
              <a:lnSpc>
                <a:spcPct val="100000"/>
              </a:lnSpc>
              <a:spcBef>
                <a:spcPts val="1000"/>
              </a:spcBef>
              <a:buClr>
                <a:schemeClr val="accent5"/>
              </a:buClr>
              <a:buFont typeface="Wingdings" panose="05000000000000000000" pitchFamily="2" charset="2"/>
              <a:buChar char="q"/>
            </a:pPr>
            <a:r>
              <a:rPr lang="es-ES" b="1" dirty="0">
                <a:solidFill>
                  <a:srgbClr val="00B0F0"/>
                </a:solidFill>
                <a:latin typeface="Arial Nova "/>
              </a:rPr>
              <a:t>Comunicados </a:t>
            </a:r>
            <a:r>
              <a:rPr lang="es-ES" dirty="0">
                <a:solidFill>
                  <a:schemeClr val="tx1">
                    <a:lumMod val="75000"/>
                    <a:lumOff val="25000"/>
                  </a:schemeClr>
                </a:solidFill>
                <a:latin typeface="Arial Nova "/>
              </a:rPr>
              <a:t>de prensa emitidos por la Superintendencia</a:t>
            </a:r>
            <a:endParaRPr lang="es-CO" dirty="0">
              <a:solidFill>
                <a:schemeClr val="tx1">
                  <a:lumMod val="75000"/>
                  <a:lumOff val="25000"/>
                </a:schemeClr>
              </a:solidFill>
              <a:latin typeface="Arial Nova "/>
            </a:endParaRPr>
          </a:p>
          <a:p>
            <a:pPr marL="342900" lvl="1" indent="-342900" algn="just">
              <a:lnSpc>
                <a:spcPct val="100000"/>
              </a:lnSpc>
              <a:spcBef>
                <a:spcPts val="1000"/>
              </a:spcBef>
              <a:buClr>
                <a:schemeClr val="accent5"/>
              </a:buClr>
              <a:buFont typeface="Wingdings" panose="05000000000000000000" pitchFamily="2" charset="2"/>
              <a:buChar char="q"/>
            </a:pPr>
            <a:r>
              <a:rPr lang="es-ES" b="1" dirty="0">
                <a:solidFill>
                  <a:srgbClr val="00B0F0"/>
                </a:solidFill>
                <a:latin typeface="Arial Nova "/>
              </a:rPr>
              <a:t>Informes y cifras</a:t>
            </a:r>
            <a:r>
              <a:rPr lang="es-ES" dirty="0">
                <a:solidFill>
                  <a:schemeClr val="tx1">
                    <a:lumMod val="75000"/>
                    <a:lumOff val="25000"/>
                  </a:schemeClr>
                </a:solidFill>
                <a:latin typeface="Arial Nova "/>
              </a:rPr>
              <a:t> de seguimiento a las medidas.</a:t>
            </a:r>
          </a:p>
          <a:p>
            <a:pPr marL="342900" lvl="1" indent="-342900" algn="just">
              <a:lnSpc>
                <a:spcPct val="100000"/>
              </a:lnSpc>
              <a:spcBef>
                <a:spcPts val="1000"/>
              </a:spcBef>
              <a:buClr>
                <a:schemeClr val="accent5"/>
              </a:buClr>
              <a:buFont typeface="Wingdings" panose="05000000000000000000" pitchFamily="2" charset="2"/>
              <a:buChar char="q"/>
            </a:pPr>
            <a:r>
              <a:rPr lang="es-ES" b="1" dirty="0">
                <a:solidFill>
                  <a:srgbClr val="00B0F0"/>
                </a:solidFill>
                <a:latin typeface="Arial Nova "/>
              </a:rPr>
              <a:t>Información </a:t>
            </a:r>
            <a:r>
              <a:rPr lang="es-ES" dirty="0">
                <a:solidFill>
                  <a:schemeClr val="tx1">
                    <a:lumMod val="75000"/>
                    <a:lumOff val="25000"/>
                  </a:schemeClr>
                </a:solidFill>
                <a:latin typeface="Arial Nova "/>
              </a:rPr>
              <a:t>que facilita el entendimiento de las medidas.</a:t>
            </a:r>
          </a:p>
          <a:p>
            <a:pPr marL="342900" lvl="1" indent="-342900" algn="just">
              <a:lnSpc>
                <a:spcPct val="100000"/>
              </a:lnSpc>
              <a:spcBef>
                <a:spcPts val="1000"/>
              </a:spcBef>
              <a:buClr>
                <a:schemeClr val="accent5"/>
              </a:buClr>
              <a:buFont typeface="Wingdings" panose="05000000000000000000" pitchFamily="2" charset="2"/>
              <a:buChar char="q"/>
            </a:pPr>
            <a:r>
              <a:rPr lang="es-ES" b="1" dirty="0">
                <a:solidFill>
                  <a:srgbClr val="00B0F0"/>
                </a:solidFill>
                <a:latin typeface="Arial Nova "/>
              </a:rPr>
              <a:t>Canales de atención </a:t>
            </a:r>
            <a:r>
              <a:rPr lang="es-ES" dirty="0">
                <a:solidFill>
                  <a:schemeClr val="tx1">
                    <a:lumMod val="75000"/>
                    <a:lumOff val="25000"/>
                  </a:schemeClr>
                </a:solidFill>
                <a:latin typeface="Arial Nova "/>
              </a:rPr>
              <a:t>de las SFC </a:t>
            </a:r>
          </a:p>
          <a:p>
            <a:pPr marL="342900" lvl="1" indent="-342900" algn="just">
              <a:lnSpc>
                <a:spcPct val="100000"/>
              </a:lnSpc>
              <a:spcBef>
                <a:spcPts val="1000"/>
              </a:spcBef>
              <a:buClr>
                <a:schemeClr val="accent5"/>
              </a:buClr>
              <a:buFont typeface="Wingdings" panose="05000000000000000000" pitchFamily="2" charset="2"/>
              <a:buChar char="q"/>
            </a:pPr>
            <a:r>
              <a:rPr lang="es-ES" b="1" dirty="0">
                <a:solidFill>
                  <a:srgbClr val="00B0F0"/>
                </a:solidFill>
                <a:latin typeface="Arial Nova "/>
              </a:rPr>
              <a:t>Trámite</a:t>
            </a:r>
            <a:r>
              <a:rPr lang="es-ES" b="1" dirty="0">
                <a:solidFill>
                  <a:schemeClr val="tx1">
                    <a:lumMod val="75000"/>
                    <a:lumOff val="25000"/>
                  </a:schemeClr>
                </a:solidFill>
                <a:latin typeface="Arial Nova "/>
              </a:rPr>
              <a:t> </a:t>
            </a:r>
            <a:r>
              <a:rPr lang="es-ES" dirty="0">
                <a:solidFill>
                  <a:schemeClr val="tx1">
                    <a:lumMod val="75000"/>
                    <a:lumOff val="25000"/>
                  </a:schemeClr>
                </a:solidFill>
                <a:latin typeface="Arial Nova "/>
              </a:rPr>
              <a:t>y seguimiento de </a:t>
            </a:r>
            <a:r>
              <a:rPr lang="es-ES" b="1" dirty="0">
                <a:solidFill>
                  <a:srgbClr val="00B0F0"/>
                </a:solidFill>
                <a:latin typeface="Arial Nova "/>
              </a:rPr>
              <a:t>quejas</a:t>
            </a:r>
          </a:p>
          <a:p>
            <a:pPr marL="342900" lvl="1" indent="-342900" algn="just">
              <a:lnSpc>
                <a:spcPct val="100000"/>
              </a:lnSpc>
              <a:spcBef>
                <a:spcPts val="1000"/>
              </a:spcBef>
              <a:buClr>
                <a:schemeClr val="accent5"/>
              </a:buClr>
              <a:buFont typeface="Wingdings" panose="05000000000000000000" pitchFamily="2" charset="2"/>
              <a:buChar char="q"/>
            </a:pPr>
            <a:r>
              <a:rPr lang="es-ES" dirty="0">
                <a:solidFill>
                  <a:schemeClr val="tx1">
                    <a:lumMod val="75000"/>
                    <a:lumOff val="25000"/>
                  </a:schemeClr>
                </a:solidFill>
                <a:latin typeface="Arial Nova "/>
              </a:rPr>
              <a:t>Medidas adoptadas por cada una de las </a:t>
            </a:r>
            <a:r>
              <a:rPr lang="es-ES" b="1" dirty="0">
                <a:solidFill>
                  <a:srgbClr val="00B0F0"/>
                </a:solidFill>
                <a:latin typeface="Arial Nova "/>
              </a:rPr>
              <a:t>entidades.</a:t>
            </a:r>
            <a:r>
              <a:rPr lang="es-ES" dirty="0">
                <a:solidFill>
                  <a:schemeClr val="tx1">
                    <a:lumMod val="75000"/>
                    <a:lumOff val="25000"/>
                  </a:schemeClr>
                </a:solidFill>
                <a:latin typeface="Arial Nova "/>
              </a:rPr>
              <a:t> </a:t>
            </a:r>
          </a:p>
          <a:p>
            <a:pPr marL="342900" lvl="1" indent="-342900" algn="just">
              <a:lnSpc>
                <a:spcPct val="100000"/>
              </a:lnSpc>
              <a:spcBef>
                <a:spcPts val="1000"/>
              </a:spcBef>
              <a:buClr>
                <a:schemeClr val="accent5"/>
              </a:buClr>
              <a:buFont typeface="Wingdings" panose="05000000000000000000" pitchFamily="2" charset="2"/>
              <a:buChar char="q"/>
            </a:pPr>
            <a:endParaRPr lang="es-ES" dirty="0">
              <a:solidFill>
                <a:schemeClr val="tx1">
                  <a:lumMod val="75000"/>
                  <a:lumOff val="25000"/>
                </a:schemeClr>
              </a:solidFill>
              <a:latin typeface="Arial Nova "/>
            </a:endParaRPr>
          </a:p>
        </p:txBody>
      </p:sp>
      <p:pic>
        <p:nvPicPr>
          <p:cNvPr id="16" name="Imagen 15">
            <a:extLst>
              <a:ext uri="{FF2B5EF4-FFF2-40B4-BE49-F238E27FC236}">
                <a16:creationId xmlns:a16="http://schemas.microsoft.com/office/drawing/2014/main" id="{AC53278A-E39A-4C28-A1BD-AC064E3A7E14}"/>
              </a:ext>
            </a:extLst>
          </p:cNvPr>
          <p:cNvPicPr>
            <a:picLocks noChangeAspect="1"/>
          </p:cNvPicPr>
          <p:nvPr/>
        </p:nvPicPr>
        <p:blipFill rotWithShape="1">
          <a:blip r:embed="rId4"/>
          <a:srcRect l="30321" t="28984" r="16371" b="19369"/>
          <a:stretch/>
        </p:blipFill>
        <p:spPr>
          <a:xfrm>
            <a:off x="774354" y="3770142"/>
            <a:ext cx="4543233" cy="2474733"/>
          </a:xfrm>
          <a:prstGeom prst="rect">
            <a:avLst/>
          </a:prstGeom>
        </p:spPr>
      </p:pic>
      <p:sp>
        <p:nvSpPr>
          <p:cNvPr id="5" name="Rectángulo 4">
            <a:extLst>
              <a:ext uri="{FF2B5EF4-FFF2-40B4-BE49-F238E27FC236}">
                <a16:creationId xmlns:a16="http://schemas.microsoft.com/office/drawing/2014/main" id="{405E8B99-931F-43D2-A813-D8290A537434}"/>
              </a:ext>
            </a:extLst>
          </p:cNvPr>
          <p:cNvSpPr/>
          <p:nvPr/>
        </p:nvSpPr>
        <p:spPr>
          <a:xfrm>
            <a:off x="1027571" y="6330462"/>
            <a:ext cx="6045116" cy="369332"/>
          </a:xfrm>
          <a:prstGeom prst="rect">
            <a:avLst/>
          </a:prstGeom>
        </p:spPr>
        <p:txBody>
          <a:bodyPr wrap="none">
            <a:spAutoFit/>
          </a:bodyPr>
          <a:lstStyle/>
          <a:p>
            <a:r>
              <a:rPr lang="es-CO" dirty="0">
                <a:latin typeface="Arial Nova "/>
                <a:hlinkClick r:id="rId5"/>
              </a:rPr>
              <a:t>https://www.superfinanciera.gov.co/publicacion/10103761</a:t>
            </a:r>
            <a:endParaRPr lang="es-CO" dirty="0">
              <a:latin typeface="Arial Nova "/>
            </a:endParaRPr>
          </a:p>
        </p:txBody>
      </p:sp>
    </p:spTree>
    <p:extLst>
      <p:ext uri="{BB962C8B-B14F-4D97-AF65-F5344CB8AC3E}">
        <p14:creationId xmlns:p14="http://schemas.microsoft.com/office/powerpoint/2010/main" val="320810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501D9444-0C2C-4E8C-80DA-9A462A890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550" y="1546688"/>
            <a:ext cx="4416486" cy="2138965"/>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77EA17AD-6ACA-4003-B515-BB0A3EDDA76A}"/>
              </a:ext>
            </a:extLst>
          </p:cNvPr>
          <p:cNvSpPr>
            <a:spLocks noGrp="1"/>
          </p:cNvSpPr>
          <p:nvPr>
            <p:ph type="sldNum" sz="quarter" idx="4"/>
          </p:nvPr>
        </p:nvSpPr>
        <p:spPr/>
        <p:txBody>
          <a:bodyPr/>
          <a:lstStyle/>
          <a:p>
            <a:fld id="{E98621A4-F840-4FB5-ADAC-B68FE90EA2B3}" type="slidenum">
              <a:rPr lang="es-CO" smtClean="0"/>
              <a:pPr/>
              <a:t>32</a:t>
            </a:fld>
            <a:endParaRPr lang="es-CO" dirty="0"/>
          </a:p>
        </p:txBody>
      </p:sp>
      <p:sp>
        <p:nvSpPr>
          <p:cNvPr id="9" name="Título 2">
            <a:extLst>
              <a:ext uri="{FF2B5EF4-FFF2-40B4-BE49-F238E27FC236}">
                <a16:creationId xmlns:a16="http://schemas.microsoft.com/office/drawing/2014/main" id="{0B0CE724-18AF-4D53-9DCC-8F136DA7B0A5}"/>
              </a:ext>
            </a:extLst>
          </p:cNvPr>
          <p:cNvSpPr>
            <a:spLocks noGrp="1"/>
          </p:cNvSpPr>
          <p:nvPr>
            <p:ph type="title"/>
          </p:nvPr>
        </p:nvSpPr>
        <p:spPr>
          <a:xfrm>
            <a:off x="281985" y="-193564"/>
            <a:ext cx="9756000" cy="1249409"/>
          </a:xfrm>
        </p:spPr>
        <p:txBody>
          <a:bodyPr/>
          <a:lstStyle/>
          <a:p>
            <a:r>
              <a:rPr lang="es-CO" dirty="0">
                <a:solidFill>
                  <a:schemeClr val="bg2">
                    <a:lumMod val="50000"/>
                  </a:schemeClr>
                </a:solidFill>
              </a:rPr>
              <a:t>Estrategia de difusión </a:t>
            </a:r>
            <a:r>
              <a:rPr lang="es-CO" dirty="0">
                <a:solidFill>
                  <a:srgbClr val="00B0F0"/>
                </a:solidFill>
              </a:rPr>
              <a:t>masiva</a:t>
            </a:r>
            <a:endParaRPr lang="es-CO" dirty="0">
              <a:solidFill>
                <a:schemeClr val="tx1">
                  <a:lumMod val="65000"/>
                  <a:lumOff val="35000"/>
                </a:schemeClr>
              </a:solidFill>
            </a:endParaRPr>
          </a:p>
        </p:txBody>
      </p:sp>
      <p:sp>
        <p:nvSpPr>
          <p:cNvPr id="10" name="1 Marcador de contenido">
            <a:extLst>
              <a:ext uri="{FF2B5EF4-FFF2-40B4-BE49-F238E27FC236}">
                <a16:creationId xmlns:a16="http://schemas.microsoft.com/office/drawing/2014/main" id="{423C0FD6-4166-4AB9-88CD-86E6CFF13259}"/>
              </a:ext>
            </a:extLst>
          </p:cNvPr>
          <p:cNvSpPr txBox="1">
            <a:spLocks/>
          </p:cNvSpPr>
          <p:nvPr/>
        </p:nvSpPr>
        <p:spPr>
          <a:xfrm>
            <a:off x="162678" y="781992"/>
            <a:ext cx="11548922" cy="666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2000" dirty="0">
                <a:solidFill>
                  <a:schemeClr val="tx1">
                    <a:lumMod val="75000"/>
                    <a:lumOff val="25000"/>
                  </a:schemeClr>
                </a:solidFill>
                <a:latin typeface="Helvetica" panose="020B0504020202030204" pitchFamily="34" charset="0"/>
              </a:rPr>
              <a:t>La Superintendencia ha desplegado una estrategia masiva de difusión a través de nos solo </a:t>
            </a:r>
            <a:r>
              <a:rPr lang="es-CO" sz="2000" dirty="0">
                <a:solidFill>
                  <a:srgbClr val="00B0F0"/>
                </a:solidFill>
                <a:latin typeface="Helvetica" panose="020B0504020202030204" pitchFamily="34" charset="0"/>
              </a:rPr>
              <a:t>sus medios digitales </a:t>
            </a:r>
            <a:r>
              <a:rPr lang="es-CO" sz="2000" dirty="0">
                <a:solidFill>
                  <a:schemeClr val="tx1">
                    <a:lumMod val="75000"/>
                    <a:lumOff val="25000"/>
                  </a:schemeClr>
                </a:solidFill>
                <a:latin typeface="Helvetica" panose="020B0504020202030204" pitchFamily="34" charset="0"/>
              </a:rPr>
              <a:t>sino a través de </a:t>
            </a:r>
            <a:r>
              <a:rPr lang="es-CO" sz="2000" dirty="0">
                <a:solidFill>
                  <a:srgbClr val="00B0F0"/>
                </a:solidFill>
                <a:latin typeface="Helvetica" panose="020B0504020202030204" pitchFamily="34" charset="0"/>
              </a:rPr>
              <a:t>medios de comunicación escritos y televisivos</a:t>
            </a:r>
            <a:r>
              <a:rPr lang="es-CO" sz="2000" dirty="0">
                <a:solidFill>
                  <a:schemeClr val="tx1">
                    <a:lumMod val="75000"/>
                    <a:lumOff val="25000"/>
                  </a:schemeClr>
                </a:solidFill>
                <a:latin typeface="Helvetica" panose="020B0504020202030204" pitchFamily="34" charset="0"/>
              </a:rPr>
              <a:t>.</a:t>
            </a:r>
            <a:endParaRPr kumimoji="0" lang="es-CO" sz="2000" b="0" i="0" u="none" strike="noStrike" kern="1200" cap="none" spc="0" normalizeH="0" baseline="0" noProof="0" dirty="0">
              <a:ln>
                <a:noFill/>
              </a:ln>
              <a:effectLst/>
              <a:uLnTx/>
              <a:uFillTx/>
              <a:latin typeface="Helvetica" panose="020B0504020202030204" pitchFamily="34" charset="0"/>
            </a:endParaRPr>
          </a:p>
        </p:txBody>
      </p:sp>
      <p:pic>
        <p:nvPicPr>
          <p:cNvPr id="1039" name="Picture 15">
            <a:extLst>
              <a:ext uri="{FF2B5EF4-FFF2-40B4-BE49-F238E27FC236}">
                <a16:creationId xmlns:a16="http://schemas.microsoft.com/office/drawing/2014/main" id="{AB4B8EC1-881D-4325-A3CD-6FF048661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0382" y="2221856"/>
            <a:ext cx="3901618" cy="195845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64C1227C-DE18-45D5-A69C-B3A0AA6977EB}"/>
              </a:ext>
            </a:extLst>
          </p:cNvPr>
          <p:cNvPicPr>
            <a:picLocks noChangeAspect="1"/>
          </p:cNvPicPr>
          <p:nvPr/>
        </p:nvPicPr>
        <p:blipFill>
          <a:blip r:embed="rId4"/>
          <a:stretch>
            <a:fillRect/>
          </a:stretch>
        </p:blipFill>
        <p:spPr>
          <a:xfrm>
            <a:off x="4309110" y="3631695"/>
            <a:ext cx="2054537" cy="2351304"/>
          </a:xfrm>
          <a:prstGeom prst="rect">
            <a:avLst/>
          </a:prstGeom>
        </p:spPr>
      </p:pic>
      <p:sp>
        <p:nvSpPr>
          <p:cNvPr id="15" name="1 Marcador de contenido">
            <a:extLst>
              <a:ext uri="{FF2B5EF4-FFF2-40B4-BE49-F238E27FC236}">
                <a16:creationId xmlns:a16="http://schemas.microsoft.com/office/drawing/2014/main" id="{C0C46717-E877-46C9-A9B4-36CBA6C3968F}"/>
              </a:ext>
            </a:extLst>
          </p:cNvPr>
          <p:cNvSpPr txBox="1">
            <a:spLocks/>
          </p:cNvSpPr>
          <p:nvPr/>
        </p:nvSpPr>
        <p:spPr>
          <a:xfrm>
            <a:off x="42204" y="4301084"/>
            <a:ext cx="4672692" cy="666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1600" dirty="0">
                <a:solidFill>
                  <a:schemeClr val="tx1">
                    <a:lumMod val="75000"/>
                    <a:lumOff val="25000"/>
                  </a:schemeClr>
                </a:solidFill>
                <a:latin typeface="Helvetica" panose="020B0504020202030204" pitchFamily="34" charset="0"/>
              </a:rPr>
              <a:t>Creación del correo </a:t>
            </a:r>
            <a:r>
              <a:rPr lang="es-CO" sz="1800" b="1" dirty="0">
                <a:solidFill>
                  <a:srgbClr val="046D9C"/>
                </a:solidFill>
                <a:latin typeface="Helvetica" panose="020B0504020202030204" pitchFamily="34" charset="0"/>
              </a:rPr>
              <a:t>notragueentero@superfinanciera.gov.co</a:t>
            </a:r>
            <a:r>
              <a:rPr lang="es-CO" sz="1600" dirty="0">
                <a:solidFill>
                  <a:srgbClr val="046D9C"/>
                </a:solidFill>
                <a:latin typeface="Helvetica" panose="020B0504020202030204" pitchFamily="34" charset="0"/>
              </a:rPr>
              <a:t> </a:t>
            </a:r>
            <a:r>
              <a:rPr lang="es-CO" sz="1600" dirty="0">
                <a:solidFill>
                  <a:schemeClr val="tx1">
                    <a:lumMod val="75000"/>
                    <a:lumOff val="25000"/>
                  </a:schemeClr>
                </a:solidFill>
                <a:latin typeface="Helvetica" panose="020B0504020202030204" pitchFamily="34" charset="0"/>
              </a:rPr>
              <a:t>para contrarrestar noticias falsas y brindar orientación.</a:t>
            </a:r>
            <a:endParaRPr kumimoji="0" lang="es-CO" sz="1600" b="0" i="0" u="none" strike="noStrike" kern="1200" cap="none" spc="0" normalizeH="0" baseline="0" noProof="0" dirty="0">
              <a:ln>
                <a:noFill/>
              </a:ln>
              <a:effectLst/>
              <a:uLnTx/>
              <a:uFillTx/>
              <a:latin typeface="Helvetica" panose="020B0504020202030204" pitchFamily="34" charset="0"/>
            </a:endParaRPr>
          </a:p>
        </p:txBody>
      </p:sp>
      <p:pic>
        <p:nvPicPr>
          <p:cNvPr id="18" name="Imagen 17">
            <a:extLst>
              <a:ext uri="{FF2B5EF4-FFF2-40B4-BE49-F238E27FC236}">
                <a16:creationId xmlns:a16="http://schemas.microsoft.com/office/drawing/2014/main" id="{0BC90F5F-2126-4339-B875-585551490134}"/>
              </a:ext>
            </a:extLst>
          </p:cNvPr>
          <p:cNvPicPr>
            <a:picLocks noChangeAspect="1"/>
          </p:cNvPicPr>
          <p:nvPr/>
        </p:nvPicPr>
        <p:blipFill rotWithShape="1">
          <a:blip r:embed="rId5"/>
          <a:srcRect r="35244"/>
          <a:stretch/>
        </p:blipFill>
        <p:spPr>
          <a:xfrm>
            <a:off x="9047687" y="4278611"/>
            <a:ext cx="2445552" cy="1858274"/>
          </a:xfrm>
          <a:prstGeom prst="rect">
            <a:avLst/>
          </a:prstGeom>
        </p:spPr>
      </p:pic>
      <p:pic>
        <p:nvPicPr>
          <p:cNvPr id="19" name="Imagen 18">
            <a:extLst>
              <a:ext uri="{FF2B5EF4-FFF2-40B4-BE49-F238E27FC236}">
                <a16:creationId xmlns:a16="http://schemas.microsoft.com/office/drawing/2014/main" id="{3DAFBBFF-C7A7-416D-BE01-842A89F57D6C}"/>
              </a:ext>
            </a:extLst>
          </p:cNvPr>
          <p:cNvPicPr>
            <a:picLocks noChangeAspect="1"/>
          </p:cNvPicPr>
          <p:nvPr/>
        </p:nvPicPr>
        <p:blipFill>
          <a:blip r:embed="rId6"/>
          <a:stretch>
            <a:fillRect/>
          </a:stretch>
        </p:blipFill>
        <p:spPr>
          <a:xfrm>
            <a:off x="6453838" y="4475222"/>
            <a:ext cx="2593849" cy="2392634"/>
          </a:xfrm>
          <a:prstGeom prst="rect">
            <a:avLst/>
          </a:prstGeom>
        </p:spPr>
      </p:pic>
      <p:pic>
        <p:nvPicPr>
          <p:cNvPr id="20" name="Imagen 19" descr="Imagen que contiene periódico, texto, hombre, gente&#10;&#10;Descripción generada automáticamente">
            <a:extLst>
              <a:ext uri="{FF2B5EF4-FFF2-40B4-BE49-F238E27FC236}">
                <a16:creationId xmlns:a16="http://schemas.microsoft.com/office/drawing/2014/main" id="{EB9801A5-4145-46BF-A553-98686A8F669D}"/>
              </a:ext>
            </a:extLst>
          </p:cNvPr>
          <p:cNvPicPr>
            <a:picLocks noChangeAspect="1"/>
          </p:cNvPicPr>
          <p:nvPr/>
        </p:nvPicPr>
        <p:blipFill>
          <a:blip r:embed="rId7"/>
          <a:stretch>
            <a:fillRect/>
          </a:stretch>
        </p:blipFill>
        <p:spPr>
          <a:xfrm>
            <a:off x="166280" y="1651156"/>
            <a:ext cx="2031889" cy="2649928"/>
          </a:xfrm>
          <a:prstGeom prst="rect">
            <a:avLst/>
          </a:prstGeom>
        </p:spPr>
      </p:pic>
      <p:pic>
        <p:nvPicPr>
          <p:cNvPr id="21" name="Picture 2">
            <a:extLst>
              <a:ext uri="{FF2B5EF4-FFF2-40B4-BE49-F238E27FC236}">
                <a16:creationId xmlns:a16="http://schemas.microsoft.com/office/drawing/2014/main" id="{605F9253-B2F8-428E-9385-209D536C004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9682"/>
          <a:stretch/>
        </p:blipFill>
        <p:spPr bwMode="auto">
          <a:xfrm>
            <a:off x="1744394" y="5227903"/>
            <a:ext cx="2721968" cy="15394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16E8261-5B84-43AD-89D0-86674F885B5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6736474" y="1448383"/>
            <a:ext cx="2245038" cy="215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47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500" fill="hold"/>
                                        <p:tgtEl>
                                          <p:spTgt spid="1034"/>
                                        </p:tgtEl>
                                        <p:attrNameLst>
                                          <p:attrName>ppt_w</p:attrName>
                                        </p:attrNameLst>
                                      </p:cBhvr>
                                      <p:tavLst>
                                        <p:tav tm="0">
                                          <p:val>
                                            <p:fltVal val="0"/>
                                          </p:val>
                                        </p:tav>
                                        <p:tav tm="100000">
                                          <p:val>
                                            <p:strVal val="#ppt_w"/>
                                          </p:val>
                                        </p:tav>
                                      </p:tavLst>
                                    </p:anim>
                                    <p:anim calcmode="lin" valueType="num">
                                      <p:cBhvr>
                                        <p:cTn id="8" dur="500" fill="hold"/>
                                        <p:tgtEl>
                                          <p:spTgt spid="1034"/>
                                        </p:tgtEl>
                                        <p:attrNameLst>
                                          <p:attrName>ppt_h</p:attrName>
                                        </p:attrNameLst>
                                      </p:cBhvr>
                                      <p:tavLst>
                                        <p:tav tm="0">
                                          <p:val>
                                            <p:fltVal val="0"/>
                                          </p:val>
                                        </p:tav>
                                        <p:tav tm="100000">
                                          <p:val>
                                            <p:strVal val="#ppt_h"/>
                                          </p:val>
                                        </p:tav>
                                      </p:tavLst>
                                    </p:anim>
                                    <p:animEffect transition="in" filter="fade">
                                      <p:cBhvr>
                                        <p:cTn id="9" dur="500"/>
                                        <p:tgtEl>
                                          <p:spTgt spid="103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39"/>
                                        </p:tgtEl>
                                        <p:attrNameLst>
                                          <p:attrName>style.visibility</p:attrName>
                                        </p:attrNameLst>
                                      </p:cBhvr>
                                      <p:to>
                                        <p:strVal val="visible"/>
                                      </p:to>
                                    </p:set>
                                    <p:anim calcmode="lin" valueType="num">
                                      <p:cBhvr>
                                        <p:cTn id="13" dur="500" fill="hold"/>
                                        <p:tgtEl>
                                          <p:spTgt spid="1039"/>
                                        </p:tgtEl>
                                        <p:attrNameLst>
                                          <p:attrName>ppt_w</p:attrName>
                                        </p:attrNameLst>
                                      </p:cBhvr>
                                      <p:tavLst>
                                        <p:tav tm="0">
                                          <p:val>
                                            <p:fltVal val="0"/>
                                          </p:val>
                                        </p:tav>
                                        <p:tav tm="100000">
                                          <p:val>
                                            <p:strVal val="#ppt_w"/>
                                          </p:val>
                                        </p:tav>
                                      </p:tavLst>
                                    </p:anim>
                                    <p:anim calcmode="lin" valueType="num">
                                      <p:cBhvr>
                                        <p:cTn id="14" dur="500" fill="hold"/>
                                        <p:tgtEl>
                                          <p:spTgt spid="1039"/>
                                        </p:tgtEl>
                                        <p:attrNameLst>
                                          <p:attrName>ppt_h</p:attrName>
                                        </p:attrNameLst>
                                      </p:cBhvr>
                                      <p:tavLst>
                                        <p:tav tm="0">
                                          <p:val>
                                            <p:fltVal val="0"/>
                                          </p:val>
                                        </p:tav>
                                        <p:tav tm="100000">
                                          <p:val>
                                            <p:strVal val="#ppt_h"/>
                                          </p:val>
                                        </p:tav>
                                      </p:tavLst>
                                    </p:anim>
                                    <p:animEffect transition="in" filter="fade">
                                      <p:cBhvr>
                                        <p:cTn id="15" dur="500"/>
                                        <p:tgtEl>
                                          <p:spTgt spid="103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p:cTn id="19" dur="500" fill="hold"/>
                                        <p:tgtEl>
                                          <p:spTgt spid="1030"/>
                                        </p:tgtEl>
                                        <p:attrNameLst>
                                          <p:attrName>ppt_w</p:attrName>
                                        </p:attrNameLst>
                                      </p:cBhvr>
                                      <p:tavLst>
                                        <p:tav tm="0">
                                          <p:val>
                                            <p:fltVal val="0"/>
                                          </p:val>
                                        </p:tav>
                                        <p:tav tm="100000">
                                          <p:val>
                                            <p:strVal val="#ppt_w"/>
                                          </p:val>
                                        </p:tav>
                                      </p:tavLst>
                                    </p:anim>
                                    <p:anim calcmode="lin" valueType="num">
                                      <p:cBhvr>
                                        <p:cTn id="20" dur="500" fill="hold"/>
                                        <p:tgtEl>
                                          <p:spTgt spid="1030"/>
                                        </p:tgtEl>
                                        <p:attrNameLst>
                                          <p:attrName>ppt_h</p:attrName>
                                        </p:attrNameLst>
                                      </p:cBhvr>
                                      <p:tavLst>
                                        <p:tav tm="0">
                                          <p:val>
                                            <p:fltVal val="0"/>
                                          </p:val>
                                        </p:tav>
                                        <p:tav tm="100000">
                                          <p:val>
                                            <p:strVal val="#ppt_h"/>
                                          </p:val>
                                        </p:tav>
                                      </p:tavLst>
                                    </p:anim>
                                    <p:animEffect transition="in" filter="fade">
                                      <p:cBhvr>
                                        <p:cTn id="21" dur="500"/>
                                        <p:tgtEl>
                                          <p:spTgt spid="1030"/>
                                        </p:tgtEl>
                                      </p:cBhvr>
                                    </p:animEffect>
                                  </p:childTnLst>
                                </p:cTn>
                              </p:par>
                            </p:childTnLst>
                          </p:cTn>
                        </p:par>
                        <p:par>
                          <p:cTn id="22" fill="hold">
                            <p:stCondLst>
                              <p:cond delay="1500"/>
                            </p:stCondLst>
                            <p:childTnLst>
                              <p:par>
                                <p:cTn id="23" presetID="10" presetClass="entr" presetSubtype="0" fill="hold" grpId="0" nodeType="after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250"/>
                            </p:stCondLst>
                            <p:childTnLst>
                              <p:par>
                                <p:cTn id="27" presetID="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53" presetClass="entr" presetSubtype="16"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par>
                          <p:cTn id="37" fill="hold">
                            <p:stCondLst>
                              <p:cond delay="3250"/>
                            </p:stCondLst>
                            <p:childTnLst>
                              <p:par>
                                <p:cTn id="38" presetID="53" presetClass="entr" presetSubtype="16"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3750"/>
                            </p:stCondLst>
                            <p:childTnLst>
                              <p:par>
                                <p:cTn id="44" presetID="53" presetClass="entr" presetSubtype="16"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par>
                          <p:cTn id="49" fill="hold">
                            <p:stCondLst>
                              <p:cond delay="4250"/>
                            </p:stCondLst>
                            <p:childTnLst>
                              <p:par>
                                <p:cTn id="50" presetID="53" presetClass="entr" presetSubtype="16"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DFAF4-3507-426C-B0D5-433C960BFDDB}"/>
              </a:ext>
            </a:extLst>
          </p:cNvPr>
          <p:cNvSpPr>
            <a:spLocks noGrp="1"/>
          </p:cNvSpPr>
          <p:nvPr>
            <p:ph type="title"/>
          </p:nvPr>
        </p:nvSpPr>
        <p:spPr>
          <a:xfrm>
            <a:off x="1025404" y="-135931"/>
            <a:ext cx="4662934" cy="1249409"/>
          </a:xfrm>
        </p:spPr>
        <p:txBody>
          <a:bodyPr/>
          <a:lstStyle/>
          <a:p>
            <a:r>
              <a:rPr lang="es-CO" sz="2800" b="0" dirty="0">
                <a:latin typeface="Arial Nova "/>
              </a:rPr>
              <a:t>Medidas de </a:t>
            </a:r>
            <a:r>
              <a:rPr lang="es-CO" sz="2800" b="0" dirty="0">
                <a:solidFill>
                  <a:srgbClr val="00B0F0"/>
                </a:solidFill>
                <a:latin typeface="Arial Nova "/>
                <a:ea typeface="+mn-ea"/>
                <a:cs typeface="Helvetica" panose="020B0604020202020204" pitchFamily="34" charset="0"/>
              </a:rPr>
              <a:t>supervisión</a:t>
            </a:r>
            <a:endParaRPr lang="es-CO" sz="1800" b="0" dirty="0">
              <a:solidFill>
                <a:srgbClr val="00B0F0"/>
              </a:solidFill>
              <a:latin typeface="Arial Nova "/>
              <a:ea typeface="+mn-ea"/>
              <a:cs typeface="Helvetica" panose="020B0604020202020204" pitchFamily="34" charset="0"/>
            </a:endParaRPr>
          </a:p>
        </p:txBody>
      </p:sp>
      <p:sp>
        <p:nvSpPr>
          <p:cNvPr id="3" name="Marcador de contenido 2">
            <a:extLst>
              <a:ext uri="{FF2B5EF4-FFF2-40B4-BE49-F238E27FC236}">
                <a16:creationId xmlns:a16="http://schemas.microsoft.com/office/drawing/2014/main" id="{667210F8-F463-48EA-9DCE-EDF518DE1CB9}"/>
              </a:ext>
            </a:extLst>
          </p:cNvPr>
          <p:cNvSpPr>
            <a:spLocks noGrp="1"/>
          </p:cNvSpPr>
          <p:nvPr>
            <p:ph idx="1"/>
          </p:nvPr>
        </p:nvSpPr>
        <p:spPr>
          <a:xfrm>
            <a:off x="255682" y="1103925"/>
            <a:ext cx="5743588" cy="5379116"/>
          </a:xfrm>
        </p:spPr>
        <p:txBody>
          <a:bodyPr>
            <a:normAutofit lnSpcReduction="10000"/>
          </a:bodyPr>
          <a:lstStyle/>
          <a:p>
            <a:pPr algn="just"/>
            <a:r>
              <a:rPr lang="es-ES" sz="1800" dirty="0">
                <a:latin typeface="Arial Nova "/>
              </a:rPr>
              <a:t>Se ha solicitado a las </a:t>
            </a:r>
            <a:r>
              <a:rPr lang="es-ES" sz="1800" b="1" dirty="0">
                <a:solidFill>
                  <a:srgbClr val="00B0F0"/>
                </a:solidFill>
                <a:latin typeface="Arial Nova "/>
                <a:cs typeface="Helvetica" panose="020B0604020202020204" pitchFamily="34" charset="0"/>
              </a:rPr>
              <a:t>entidades vigiladas</a:t>
            </a:r>
            <a:r>
              <a:rPr lang="es-ES" sz="1800" dirty="0">
                <a:latin typeface="Arial Nova "/>
              </a:rPr>
              <a:t>: </a:t>
            </a:r>
            <a:endParaRPr lang="es-CO" sz="1800" dirty="0">
              <a:latin typeface="Arial Nova "/>
            </a:endParaRPr>
          </a:p>
          <a:p>
            <a:pPr marL="342900" lvl="1" indent="-342900" algn="just">
              <a:lnSpc>
                <a:spcPct val="100000"/>
              </a:lnSpc>
              <a:spcBef>
                <a:spcPts val="1000"/>
              </a:spcBef>
              <a:buClr>
                <a:schemeClr val="accent5"/>
              </a:buClr>
              <a:buFont typeface="Wingdings" panose="05000000000000000000" pitchFamily="2" charset="2"/>
              <a:buChar char="q"/>
            </a:pPr>
            <a:r>
              <a:rPr lang="es-ES" sz="1800" dirty="0">
                <a:solidFill>
                  <a:schemeClr val="tx1">
                    <a:lumMod val="75000"/>
                    <a:lumOff val="25000"/>
                  </a:schemeClr>
                </a:solidFill>
                <a:latin typeface="Arial Nova "/>
              </a:rPr>
              <a:t>Remitir un informe de la </a:t>
            </a:r>
            <a:r>
              <a:rPr lang="es-ES" sz="1800" b="1" dirty="0">
                <a:solidFill>
                  <a:srgbClr val="00B0F0"/>
                </a:solidFill>
                <a:latin typeface="Arial Nova "/>
                <a:cs typeface="Helvetica" panose="020B0604020202020204" pitchFamily="34" charset="0"/>
              </a:rPr>
              <a:t>causa común </a:t>
            </a:r>
            <a:r>
              <a:rPr lang="es-ES" sz="1800" dirty="0">
                <a:solidFill>
                  <a:schemeClr val="tx1">
                    <a:lumMod val="75000"/>
                    <a:lumOff val="25000"/>
                  </a:schemeClr>
                </a:solidFill>
                <a:latin typeface="Arial Nova "/>
              </a:rPr>
              <a:t>de las quejas y las </a:t>
            </a:r>
            <a:r>
              <a:rPr lang="es-ES" sz="1800" b="1" dirty="0">
                <a:solidFill>
                  <a:srgbClr val="00B0F0"/>
                </a:solidFill>
                <a:latin typeface="Arial Nova "/>
                <a:cs typeface="Helvetica" panose="020B0604020202020204" pitchFamily="34" charset="0"/>
              </a:rPr>
              <a:t>propuestas de solución </a:t>
            </a:r>
            <a:r>
              <a:rPr lang="es-ES" sz="1800" dirty="0">
                <a:solidFill>
                  <a:schemeClr val="tx1">
                    <a:lumMod val="75000"/>
                    <a:lumOff val="25000"/>
                  </a:schemeClr>
                </a:solidFill>
                <a:latin typeface="Arial Nova "/>
              </a:rPr>
              <a:t>planteadas.</a:t>
            </a:r>
            <a:endParaRPr lang="es-CO" sz="1800" dirty="0">
              <a:solidFill>
                <a:schemeClr val="tx1">
                  <a:lumMod val="75000"/>
                  <a:lumOff val="25000"/>
                </a:schemeClr>
              </a:solidFill>
              <a:latin typeface="Arial Nova "/>
            </a:endParaRPr>
          </a:p>
          <a:p>
            <a:pPr marL="342900" lvl="1" indent="-342900" algn="just">
              <a:lnSpc>
                <a:spcPct val="100000"/>
              </a:lnSpc>
              <a:spcBef>
                <a:spcPts val="1000"/>
              </a:spcBef>
              <a:buClr>
                <a:schemeClr val="accent5"/>
              </a:buClr>
              <a:buFont typeface="Wingdings" panose="05000000000000000000" pitchFamily="2" charset="2"/>
              <a:buChar char="q"/>
            </a:pPr>
            <a:r>
              <a:rPr lang="es-ES" sz="1800" dirty="0">
                <a:solidFill>
                  <a:schemeClr val="tx1">
                    <a:lumMod val="75000"/>
                    <a:lumOff val="25000"/>
                  </a:schemeClr>
                </a:solidFill>
                <a:latin typeface="Arial Nova "/>
              </a:rPr>
              <a:t>Expliquen el </a:t>
            </a:r>
            <a:r>
              <a:rPr lang="es-ES" sz="1800" b="1" dirty="0">
                <a:solidFill>
                  <a:srgbClr val="00B0F0"/>
                </a:solidFill>
                <a:latin typeface="Arial Nova "/>
                <a:cs typeface="Helvetica" panose="020B0604020202020204" pitchFamily="34" charset="0"/>
              </a:rPr>
              <a:t>mecanismo que están aplicando para la liquidación de intereses </a:t>
            </a:r>
            <a:r>
              <a:rPr lang="es-ES" sz="1800" dirty="0">
                <a:solidFill>
                  <a:schemeClr val="tx1">
                    <a:lumMod val="75000"/>
                    <a:lumOff val="25000"/>
                  </a:schemeClr>
                </a:solidFill>
                <a:latin typeface="Arial Nova "/>
              </a:rPr>
              <a:t>durante el periodo de gracia.</a:t>
            </a:r>
            <a:endParaRPr lang="es-CO" sz="1800" dirty="0">
              <a:solidFill>
                <a:schemeClr val="tx1">
                  <a:lumMod val="75000"/>
                  <a:lumOff val="25000"/>
                </a:schemeClr>
              </a:solidFill>
              <a:latin typeface="Arial Nova "/>
            </a:endParaRPr>
          </a:p>
          <a:p>
            <a:pPr marL="342900" lvl="1" indent="-342900" algn="just">
              <a:lnSpc>
                <a:spcPct val="100000"/>
              </a:lnSpc>
              <a:spcBef>
                <a:spcPts val="1000"/>
              </a:spcBef>
              <a:buClr>
                <a:schemeClr val="accent5"/>
              </a:buClr>
              <a:buFont typeface="Wingdings" panose="05000000000000000000" pitchFamily="2" charset="2"/>
              <a:buChar char="q"/>
            </a:pPr>
            <a:r>
              <a:rPr lang="es-ES" sz="1800" dirty="0">
                <a:solidFill>
                  <a:schemeClr val="tx1">
                    <a:lumMod val="75000"/>
                    <a:lumOff val="25000"/>
                  </a:schemeClr>
                </a:solidFill>
                <a:latin typeface="Arial Nova "/>
              </a:rPr>
              <a:t>Para deudores de tarjeta de crédito, que se explique a los consumidores financieros, el manejo que se le da a la </a:t>
            </a:r>
            <a:r>
              <a:rPr lang="es-ES" sz="1800" b="1" dirty="0">
                <a:solidFill>
                  <a:srgbClr val="00B0F0"/>
                </a:solidFill>
                <a:latin typeface="Arial Nova "/>
                <a:cs typeface="Helvetica" panose="020B0604020202020204" pitchFamily="34" charset="0"/>
              </a:rPr>
              <a:t>tasa de interés </a:t>
            </a:r>
            <a:r>
              <a:rPr lang="es-ES" sz="1800" dirty="0">
                <a:solidFill>
                  <a:schemeClr val="tx1">
                    <a:lumMod val="75000"/>
                    <a:lumOff val="25000"/>
                  </a:schemeClr>
                </a:solidFill>
                <a:latin typeface="Arial Nova "/>
              </a:rPr>
              <a:t>en desarrollo del periodo de gracia. </a:t>
            </a:r>
            <a:endParaRPr lang="es-CO" sz="1800" dirty="0">
              <a:solidFill>
                <a:schemeClr val="tx1">
                  <a:lumMod val="75000"/>
                  <a:lumOff val="25000"/>
                </a:schemeClr>
              </a:solidFill>
              <a:latin typeface="Arial Nova "/>
            </a:endParaRPr>
          </a:p>
          <a:p>
            <a:pPr algn="just"/>
            <a:r>
              <a:rPr lang="es-ES" sz="1800" dirty="0">
                <a:latin typeface="Arial Nova "/>
              </a:rPr>
              <a:t>Se ha requerido a los </a:t>
            </a:r>
            <a:r>
              <a:rPr lang="es-ES" sz="1800" b="1" dirty="0">
                <a:solidFill>
                  <a:srgbClr val="00B0F0"/>
                </a:solidFill>
                <a:latin typeface="Arial Nova "/>
                <a:cs typeface="Helvetica" panose="020B0604020202020204" pitchFamily="34" charset="0"/>
              </a:rPr>
              <a:t>defensores del consumidor financiero </a:t>
            </a:r>
            <a:r>
              <a:rPr lang="es-ES" sz="1800" dirty="0">
                <a:latin typeface="Arial Nova "/>
              </a:rPr>
              <a:t>remitan a la Junta Directiva de la entidad, un análisis pormenorizado de los hechos, junto con </a:t>
            </a:r>
            <a:r>
              <a:rPr lang="es-ES" sz="1800" b="1" dirty="0">
                <a:solidFill>
                  <a:srgbClr val="00B0F0"/>
                </a:solidFill>
                <a:latin typeface="Arial Nova "/>
                <a:cs typeface="Helvetica" panose="020B0604020202020204" pitchFamily="34" charset="0"/>
              </a:rPr>
              <a:t>recomendaciones o propuestas de mejora</a:t>
            </a:r>
            <a:r>
              <a:rPr lang="es-ES" sz="1800" dirty="0">
                <a:latin typeface="Arial Nova "/>
              </a:rPr>
              <a:t>.</a:t>
            </a:r>
          </a:p>
          <a:p>
            <a:pPr algn="just"/>
            <a:r>
              <a:rPr lang="es-ES" sz="1800" dirty="0">
                <a:latin typeface="Arial Nova "/>
              </a:rPr>
              <a:t>Se requirió a los </a:t>
            </a:r>
            <a:r>
              <a:rPr lang="es-ES" sz="1800" b="1" dirty="0">
                <a:solidFill>
                  <a:srgbClr val="00B0F0"/>
                </a:solidFill>
                <a:latin typeface="Arial Nova "/>
                <a:cs typeface="Helvetica" panose="020B0604020202020204" pitchFamily="34" charset="0"/>
              </a:rPr>
              <a:t>establecimientos de crédito </a:t>
            </a:r>
            <a:r>
              <a:rPr lang="es-ES" sz="1800" dirty="0">
                <a:latin typeface="Arial Nova "/>
              </a:rPr>
              <a:t>que: </a:t>
            </a:r>
          </a:p>
          <a:p>
            <a:pPr marL="342900" lvl="1" indent="-342900" algn="just">
              <a:lnSpc>
                <a:spcPct val="100000"/>
              </a:lnSpc>
              <a:spcBef>
                <a:spcPts val="1000"/>
              </a:spcBef>
              <a:buClr>
                <a:schemeClr val="accent5"/>
              </a:buClr>
              <a:buFont typeface="Wingdings" panose="05000000000000000000" pitchFamily="2" charset="2"/>
              <a:buChar char="q"/>
            </a:pPr>
            <a:r>
              <a:rPr lang="es-ES" sz="1800" dirty="0">
                <a:solidFill>
                  <a:schemeClr val="tx1">
                    <a:lumMod val="75000"/>
                    <a:lumOff val="25000"/>
                  </a:schemeClr>
                </a:solidFill>
                <a:latin typeface="Arial Nova "/>
              </a:rPr>
              <a:t>Reporten la </a:t>
            </a:r>
            <a:r>
              <a:rPr lang="es-ES" sz="1800" b="1" dirty="0">
                <a:solidFill>
                  <a:srgbClr val="00B0F0"/>
                </a:solidFill>
                <a:latin typeface="Arial Nova "/>
                <a:cs typeface="Helvetica" panose="020B0604020202020204" pitchFamily="34" charset="0"/>
              </a:rPr>
              <a:t>información</a:t>
            </a:r>
            <a:r>
              <a:rPr lang="es-ES" sz="1800" dirty="0">
                <a:solidFill>
                  <a:schemeClr val="tx1">
                    <a:lumMod val="75000"/>
                    <a:lumOff val="25000"/>
                  </a:schemeClr>
                </a:solidFill>
                <a:latin typeface="Arial Nova "/>
              </a:rPr>
              <a:t> suministrada a los consumidores financieros respecto a las medidas adoptadas y los</a:t>
            </a:r>
            <a:r>
              <a:rPr lang="es-ES" sz="1800" b="1" dirty="0">
                <a:solidFill>
                  <a:srgbClr val="00B0F0"/>
                </a:solidFill>
                <a:latin typeface="Arial Nova "/>
                <a:cs typeface="Helvetica" panose="020B0604020202020204" pitchFamily="34" charset="0"/>
              </a:rPr>
              <a:t> canales</a:t>
            </a:r>
            <a:r>
              <a:rPr lang="es-ES" sz="1800" dirty="0">
                <a:solidFill>
                  <a:schemeClr val="tx1">
                    <a:lumMod val="75000"/>
                    <a:lumOff val="25000"/>
                  </a:schemeClr>
                </a:solidFill>
                <a:latin typeface="Arial Nova "/>
              </a:rPr>
              <a:t> de información. </a:t>
            </a:r>
            <a:endParaRPr lang="es-CO" sz="1800" dirty="0">
              <a:solidFill>
                <a:schemeClr val="tx1">
                  <a:lumMod val="75000"/>
                  <a:lumOff val="25000"/>
                </a:schemeClr>
              </a:solidFill>
              <a:latin typeface="Arial Nova "/>
            </a:endParaRPr>
          </a:p>
          <a:p>
            <a:endParaRPr lang="es-CO" sz="1800" dirty="0">
              <a:latin typeface="Arial Nova "/>
            </a:endParaRPr>
          </a:p>
          <a:p>
            <a:endParaRPr lang="es-CO" sz="800" dirty="0">
              <a:latin typeface="Arial Nova "/>
            </a:endParaRPr>
          </a:p>
        </p:txBody>
      </p:sp>
      <p:sp>
        <p:nvSpPr>
          <p:cNvPr id="4" name="Marcador de número de diapositiva 3">
            <a:extLst>
              <a:ext uri="{FF2B5EF4-FFF2-40B4-BE49-F238E27FC236}">
                <a16:creationId xmlns:a16="http://schemas.microsoft.com/office/drawing/2014/main" id="{7327A08A-C398-461F-BF6E-021A455EE828}"/>
              </a:ext>
            </a:extLst>
          </p:cNvPr>
          <p:cNvSpPr>
            <a:spLocks noGrp="1"/>
          </p:cNvSpPr>
          <p:nvPr>
            <p:ph type="sldNum" sz="quarter" idx="4"/>
          </p:nvPr>
        </p:nvSpPr>
        <p:spPr/>
        <p:txBody>
          <a:bodyPr/>
          <a:lstStyle/>
          <a:p>
            <a:fld id="{E98621A4-F840-4FB5-ADAC-B68FE90EA2B3}" type="slidenum">
              <a:rPr lang="es-CO" sz="1050" smtClean="0">
                <a:latin typeface="Arial Nova "/>
              </a:rPr>
              <a:pPr/>
              <a:t>33</a:t>
            </a:fld>
            <a:endParaRPr lang="es-CO" sz="1050" dirty="0">
              <a:latin typeface="Arial Nova "/>
            </a:endParaRPr>
          </a:p>
        </p:txBody>
      </p:sp>
      <p:sp>
        <p:nvSpPr>
          <p:cNvPr id="5" name="Marcador de contenido 2">
            <a:extLst>
              <a:ext uri="{FF2B5EF4-FFF2-40B4-BE49-F238E27FC236}">
                <a16:creationId xmlns:a16="http://schemas.microsoft.com/office/drawing/2014/main" id="{F87A0FD8-369F-436F-8885-5313231CA6D8}"/>
              </a:ext>
            </a:extLst>
          </p:cNvPr>
          <p:cNvSpPr txBox="1">
            <a:spLocks/>
          </p:cNvSpPr>
          <p:nvPr/>
        </p:nvSpPr>
        <p:spPr>
          <a:xfrm>
            <a:off x="6296012" y="1103925"/>
            <a:ext cx="5743588" cy="36585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Helvetica" panose="020B05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5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5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panose="020B05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panose="020B05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dirty="0">
                <a:latin typeface="Arial Nova "/>
              </a:rPr>
              <a:t>La Superintendencia clasificó como </a:t>
            </a:r>
            <a:r>
              <a:rPr lang="es-ES" sz="1800" b="1" dirty="0">
                <a:solidFill>
                  <a:srgbClr val="00B0F0"/>
                </a:solidFill>
                <a:latin typeface="Arial Nova "/>
                <a:cs typeface="Helvetica" panose="020B0604020202020204" pitchFamily="34" charset="0"/>
              </a:rPr>
              <a:t>“queja exprés” </a:t>
            </a:r>
            <a:r>
              <a:rPr lang="es-ES" sz="1800" dirty="0">
                <a:latin typeface="Arial Nova "/>
              </a:rPr>
              <a:t>todas las quejas relacionadas con el COVID 19, se pretende optimizar los tiempos de respuesta con soluciones de fondo en cinco (5) días.</a:t>
            </a:r>
          </a:p>
          <a:p>
            <a:pPr algn="just"/>
            <a:endParaRPr lang="es-ES" sz="1800" dirty="0">
              <a:latin typeface="Arial Nova "/>
            </a:endParaRPr>
          </a:p>
          <a:p>
            <a:pPr algn="just"/>
            <a:r>
              <a:rPr lang="es-ES" sz="1800" dirty="0">
                <a:latin typeface="Arial Nova "/>
              </a:rPr>
              <a:t>Principales </a:t>
            </a:r>
            <a:r>
              <a:rPr lang="es-ES" sz="1800" b="1" dirty="0">
                <a:solidFill>
                  <a:srgbClr val="00B0F0"/>
                </a:solidFill>
                <a:latin typeface="Arial Nova "/>
                <a:cs typeface="Helvetica" panose="020B0604020202020204" pitchFamily="34" charset="0"/>
              </a:rPr>
              <a:t>motivos de consulta e inconformidad</a:t>
            </a:r>
            <a:r>
              <a:rPr lang="es-ES" sz="1800" dirty="0">
                <a:latin typeface="Arial Nova "/>
              </a:rPr>
              <a:t>: </a:t>
            </a:r>
          </a:p>
          <a:p>
            <a:pPr marL="342900" indent="-342900" algn="just">
              <a:buClr>
                <a:schemeClr val="accent5"/>
              </a:buClr>
              <a:buFont typeface="Wingdings" panose="05000000000000000000" pitchFamily="2" charset="2"/>
              <a:buChar char="q"/>
            </a:pPr>
            <a:r>
              <a:rPr lang="es-ES" sz="1800" dirty="0">
                <a:latin typeface="Arial Nova "/>
              </a:rPr>
              <a:t>Alivios y la posibilidad de otorgar periodos de gracia para el pago de obligaciones.</a:t>
            </a:r>
          </a:p>
          <a:p>
            <a:pPr marL="342900" indent="-342900" algn="just">
              <a:buClr>
                <a:schemeClr val="accent5"/>
              </a:buClr>
              <a:buFont typeface="Wingdings" panose="05000000000000000000" pitchFamily="2" charset="2"/>
              <a:buChar char="q"/>
            </a:pPr>
            <a:r>
              <a:rPr lang="es-ES" sz="1800" dirty="0">
                <a:latin typeface="Arial Nova "/>
              </a:rPr>
              <a:t>Dificultades expresadas por los consumidores para efectuar pagos, transacciones y obtener información por canales digitales. </a:t>
            </a:r>
          </a:p>
          <a:p>
            <a:endParaRPr lang="es-ES" sz="1800" dirty="0">
              <a:latin typeface="Arial Nova "/>
            </a:endParaRPr>
          </a:p>
          <a:p>
            <a:endParaRPr lang="es-CO" sz="1800" dirty="0">
              <a:latin typeface="Arial Nova "/>
            </a:endParaRPr>
          </a:p>
        </p:txBody>
      </p:sp>
      <p:sp>
        <p:nvSpPr>
          <p:cNvPr id="7" name="Rectángulo 6">
            <a:extLst>
              <a:ext uri="{FF2B5EF4-FFF2-40B4-BE49-F238E27FC236}">
                <a16:creationId xmlns:a16="http://schemas.microsoft.com/office/drawing/2014/main" id="{A86443D1-F27A-4893-A608-7B0B6DEE2955}"/>
              </a:ext>
            </a:extLst>
          </p:cNvPr>
          <p:cNvSpPr/>
          <p:nvPr/>
        </p:nvSpPr>
        <p:spPr>
          <a:xfrm>
            <a:off x="6185094" y="-49835"/>
            <a:ext cx="5807855" cy="954107"/>
          </a:xfrm>
          <a:prstGeom prst="rect">
            <a:avLst/>
          </a:prstGeom>
        </p:spPr>
        <p:txBody>
          <a:bodyPr wrap="square">
            <a:spAutoFit/>
          </a:bodyPr>
          <a:lstStyle/>
          <a:p>
            <a:pPr algn="ctr"/>
            <a:r>
              <a:rPr lang="es-CO" sz="2800" dirty="0">
                <a:solidFill>
                  <a:schemeClr val="tx1">
                    <a:lumMod val="75000"/>
                    <a:lumOff val="25000"/>
                  </a:schemeClr>
                </a:solidFill>
                <a:latin typeface="Arial Nova "/>
                <a:ea typeface="+mj-ea"/>
                <a:cs typeface="+mj-cs"/>
              </a:rPr>
              <a:t>Atención de </a:t>
            </a:r>
            <a:r>
              <a:rPr lang="es-CO" sz="2800" dirty="0">
                <a:solidFill>
                  <a:srgbClr val="00B0F0"/>
                </a:solidFill>
                <a:latin typeface="Arial Nova "/>
                <a:cs typeface="Helvetica" panose="020B0604020202020204" pitchFamily="34" charset="0"/>
              </a:rPr>
              <a:t>quejas</a:t>
            </a:r>
            <a:r>
              <a:rPr lang="es-CO" sz="2800" dirty="0">
                <a:solidFill>
                  <a:schemeClr val="tx1">
                    <a:lumMod val="75000"/>
                    <a:lumOff val="25000"/>
                  </a:schemeClr>
                </a:solidFill>
                <a:latin typeface="Arial Nova "/>
                <a:ea typeface="+mj-ea"/>
                <a:cs typeface="+mj-cs"/>
              </a:rPr>
              <a:t> de los Consumidores Financieros</a:t>
            </a:r>
          </a:p>
        </p:txBody>
      </p:sp>
      <p:sp>
        <p:nvSpPr>
          <p:cNvPr id="8" name="Rectángulo 7">
            <a:extLst>
              <a:ext uri="{FF2B5EF4-FFF2-40B4-BE49-F238E27FC236}">
                <a16:creationId xmlns:a16="http://schemas.microsoft.com/office/drawing/2014/main" id="{B4B22747-C28E-422F-871D-87FC993F21A7}"/>
              </a:ext>
            </a:extLst>
          </p:cNvPr>
          <p:cNvSpPr/>
          <p:nvPr/>
        </p:nvSpPr>
        <p:spPr>
          <a:xfrm>
            <a:off x="6249361" y="4930104"/>
            <a:ext cx="5743588" cy="1323439"/>
          </a:xfrm>
          <a:prstGeom prst="rect">
            <a:avLst/>
          </a:prstGeom>
        </p:spPr>
        <p:txBody>
          <a:bodyPr wrap="square">
            <a:spAutoFit/>
          </a:bodyPr>
          <a:lstStyle/>
          <a:p>
            <a:pPr algn="ctr"/>
            <a:r>
              <a:rPr lang="es-ES" sz="2000" b="1" dirty="0">
                <a:solidFill>
                  <a:srgbClr val="00B0F0"/>
                </a:solidFill>
                <a:latin typeface="Arial Nova "/>
                <a:cs typeface="Helvetica" panose="020B0604020202020204" pitchFamily="34" charset="0"/>
              </a:rPr>
              <a:t>Las quejas recibidas en la SFC relacionadas con la declaratoria de emergencia sanitaria, con corte al 19 de abril de 2020, asciende a 9.045.</a:t>
            </a:r>
          </a:p>
        </p:txBody>
      </p:sp>
      <p:cxnSp>
        <p:nvCxnSpPr>
          <p:cNvPr id="9" name="Conector recto 8">
            <a:extLst>
              <a:ext uri="{FF2B5EF4-FFF2-40B4-BE49-F238E27FC236}">
                <a16:creationId xmlns:a16="http://schemas.microsoft.com/office/drawing/2014/main" id="{47FEB16C-45EB-406F-9D92-8241C7ADC473}"/>
              </a:ext>
            </a:extLst>
          </p:cNvPr>
          <p:cNvCxnSpPr>
            <a:cxnSpLocks/>
          </p:cNvCxnSpPr>
          <p:nvPr/>
        </p:nvCxnSpPr>
        <p:spPr>
          <a:xfrm flipH="1">
            <a:off x="6088633" y="1027383"/>
            <a:ext cx="1" cy="56090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310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1303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F67A665-E455-419E-B56C-9A88F5563D36}"/>
              </a:ext>
            </a:extLst>
          </p:cNvPr>
          <p:cNvSpPr>
            <a:spLocks noGrp="1"/>
          </p:cNvSpPr>
          <p:nvPr>
            <p:ph type="title"/>
          </p:nvPr>
        </p:nvSpPr>
        <p:spPr>
          <a:xfrm>
            <a:off x="379261" y="46461"/>
            <a:ext cx="11500610" cy="1249409"/>
          </a:xfrm>
        </p:spPr>
        <p:txBody>
          <a:bodyPr/>
          <a:lstStyle/>
          <a:p>
            <a:r>
              <a:rPr lang="es-CO" dirty="0">
                <a:solidFill>
                  <a:schemeClr val="tx1">
                    <a:lumMod val="65000"/>
                    <a:lumOff val="35000"/>
                  </a:schemeClr>
                </a:solidFill>
              </a:rPr>
              <a:t>Adopción de medidas: </a:t>
            </a:r>
            <a:r>
              <a:rPr lang="es-CO" dirty="0">
                <a:solidFill>
                  <a:schemeClr val="accent1">
                    <a:lumMod val="75000"/>
                  </a:schemeClr>
                </a:solidFill>
              </a:rPr>
              <a:t>tres líneas de acción para enfrentar la coyuntura en el marco de las competencias de la SFC</a:t>
            </a:r>
          </a:p>
        </p:txBody>
      </p:sp>
      <p:sp>
        <p:nvSpPr>
          <p:cNvPr id="17" name="Marcador de número de diapositiva 16"/>
          <p:cNvSpPr>
            <a:spLocks noGrp="1"/>
          </p:cNvSpPr>
          <p:nvPr>
            <p:ph type="sldNum" sz="quarter" idx="4"/>
          </p:nvPr>
        </p:nvSpPr>
        <p:spPr/>
        <p:txBody>
          <a:bodyPr/>
          <a:lstStyle/>
          <a:p>
            <a:fld id="{E98621A4-F840-4FB5-ADAC-B68FE90EA2B3}" type="slidenum">
              <a:rPr lang="es-CO" smtClean="0"/>
              <a:pPr/>
              <a:t>4</a:t>
            </a:fld>
            <a:endParaRPr lang="es-CO" dirty="0"/>
          </a:p>
        </p:txBody>
      </p:sp>
      <p:grpSp>
        <p:nvGrpSpPr>
          <p:cNvPr id="2" name="Grupo 1">
            <a:extLst>
              <a:ext uri="{FF2B5EF4-FFF2-40B4-BE49-F238E27FC236}">
                <a16:creationId xmlns:a16="http://schemas.microsoft.com/office/drawing/2014/main" id="{EEB160F9-32A5-4297-ACB2-349AE6078645}"/>
              </a:ext>
            </a:extLst>
          </p:cNvPr>
          <p:cNvGrpSpPr/>
          <p:nvPr/>
        </p:nvGrpSpPr>
        <p:grpSpPr>
          <a:xfrm>
            <a:off x="98631" y="1411573"/>
            <a:ext cx="3868414" cy="4674435"/>
            <a:chOff x="644210" y="730758"/>
            <a:chExt cx="3704367" cy="5010190"/>
          </a:xfrm>
        </p:grpSpPr>
        <p:sp>
          <p:nvSpPr>
            <p:cNvPr id="313" name="Rectangle 2">
              <a:extLst>
                <a:ext uri="{FF2B5EF4-FFF2-40B4-BE49-F238E27FC236}">
                  <a16:creationId xmlns:a16="http://schemas.microsoft.com/office/drawing/2014/main" id="{0786FF05-D35E-469D-A9BB-10A885431445}"/>
                </a:ext>
              </a:extLst>
            </p:cNvPr>
            <p:cNvSpPr/>
            <p:nvPr/>
          </p:nvSpPr>
          <p:spPr>
            <a:xfrm>
              <a:off x="644210" y="2117012"/>
              <a:ext cx="3704367" cy="3623936"/>
            </a:xfrm>
            <a:prstGeom prst="rect">
              <a:avLst/>
            </a:prstGeom>
            <a:noFill/>
            <a:ln w="12700" cap="flat" cmpd="sng" algn="ctr">
              <a:noFill/>
              <a:prstDash val="solid"/>
              <a:miter lim="800000"/>
            </a:ln>
            <a:effectLst/>
          </p:spPr>
          <p:txBody>
            <a:bodyPr lIns="274320" tIns="182880" rIns="274320" rtlCol="0" anchor="t"/>
            <a:lstStyle/>
            <a:p>
              <a:pPr marL="0" marR="0" lvl="0" indent="0" algn="ctr" defTabSz="609585" eaLnBrk="1" fontAlgn="auto" latinLnBrk="0" hangingPunct="1">
                <a:lnSpc>
                  <a:spcPct val="100000"/>
                </a:lnSpc>
                <a:spcBef>
                  <a:spcPts val="0"/>
                </a:spcBef>
                <a:spcAft>
                  <a:spcPts val="0"/>
                </a:spcAft>
                <a:buClr>
                  <a:srgbClr val="E68E00"/>
                </a:buClr>
                <a:buSzTx/>
                <a:buFontTx/>
                <a:buNone/>
                <a:tabLst/>
                <a:defRPr/>
              </a:pPr>
              <a:r>
                <a:rPr kumimoji="0" lang="es-ES" sz="1600" i="0" u="none" strike="noStrike" kern="0" cap="none" spc="0" normalizeH="0" baseline="0" noProof="0" dirty="0">
                  <a:ln>
                    <a:noFill/>
                  </a:ln>
                  <a:solidFill>
                    <a:schemeClr val="tx1">
                      <a:lumMod val="65000"/>
                      <a:lumOff val="35000"/>
                    </a:schemeClr>
                  </a:solidFill>
                  <a:effectLst/>
                  <a:uLnTx/>
                  <a:uFillTx/>
                  <a:latin typeface="Helvetica" panose="020B0504020202030204" pitchFamily="34" charset="0"/>
                </a:rPr>
                <a:t>Medidas </a:t>
              </a:r>
              <a:r>
                <a:rPr kumimoji="0" lang="es-ES" sz="1600" b="1" i="0" u="none" strike="noStrike" kern="0" cap="none" spc="0" normalizeH="0" baseline="0" noProof="0" dirty="0">
                  <a:ln>
                    <a:noFill/>
                  </a:ln>
                  <a:solidFill>
                    <a:schemeClr val="tx1">
                      <a:lumMod val="65000"/>
                      <a:lumOff val="35000"/>
                    </a:schemeClr>
                  </a:solidFill>
                  <a:effectLst/>
                  <a:uLnTx/>
                  <a:uFillTx/>
                  <a:latin typeface="Helvetica" panose="020B0504020202030204" pitchFamily="34" charset="0"/>
                </a:rPr>
                <a:t>sostenibles </a:t>
              </a:r>
              <a:r>
                <a:rPr kumimoji="0" lang="es-ES" sz="1600" i="0" u="none" strike="noStrike" kern="0" cap="none" spc="0" normalizeH="0" baseline="0" noProof="0" dirty="0">
                  <a:ln>
                    <a:noFill/>
                  </a:ln>
                  <a:solidFill>
                    <a:schemeClr val="tx1">
                      <a:lumMod val="65000"/>
                      <a:lumOff val="35000"/>
                    </a:schemeClr>
                  </a:solidFill>
                  <a:effectLst/>
                  <a:uLnTx/>
                  <a:uFillTx/>
                  <a:latin typeface="Helvetica" panose="020B0504020202030204" pitchFamily="34" charset="0"/>
                </a:rPr>
                <a:t>que protejan los elementos estructurales de la estabilidad del sistema financiero. Objetivo: preservar la </a:t>
              </a:r>
              <a:r>
                <a:rPr kumimoji="0" lang="es-ES" sz="1600" b="1" i="0" u="none" strike="noStrike" kern="0" cap="none" spc="0" normalizeH="0" baseline="0" noProof="0" dirty="0">
                  <a:ln>
                    <a:noFill/>
                  </a:ln>
                  <a:solidFill>
                    <a:schemeClr val="tx1">
                      <a:lumMod val="65000"/>
                      <a:lumOff val="35000"/>
                    </a:schemeClr>
                  </a:solidFill>
                  <a:effectLst/>
                  <a:uLnTx/>
                  <a:uFillTx/>
                  <a:latin typeface="Helvetica" panose="020B0504020202030204" pitchFamily="34" charset="0"/>
                </a:rPr>
                <a:t>solvencia.</a:t>
              </a:r>
            </a:p>
            <a:p>
              <a:pPr lvl="0" algn="ctr" defTabSz="609585">
                <a:buClr>
                  <a:srgbClr val="E68E00"/>
                </a:buClr>
                <a:defRPr/>
              </a:pPr>
              <a:endParaRPr lang="es-ES" sz="1400" i="1" kern="0" dirty="0">
                <a:solidFill>
                  <a:schemeClr val="tx1">
                    <a:lumMod val="65000"/>
                    <a:lumOff val="35000"/>
                  </a:schemeClr>
                </a:solidFill>
                <a:latin typeface="Helvetica" panose="020B0504020202030204" pitchFamily="34" charset="0"/>
              </a:endParaRPr>
            </a:p>
            <a:p>
              <a:pPr marL="179388" indent="-179388" algn="ctr" defTabSz="609585">
                <a:buClr>
                  <a:srgbClr val="248E98"/>
                </a:buClr>
                <a:buFont typeface="Arial" panose="020B0604020202020204" pitchFamily="34" charset="0"/>
                <a:buChar char="•"/>
                <a:defRPr/>
              </a:pPr>
              <a:r>
                <a:rPr lang="es-ES" sz="1500" kern="0" dirty="0">
                  <a:solidFill>
                    <a:schemeClr val="tx1">
                      <a:lumMod val="65000"/>
                      <a:lumOff val="35000"/>
                    </a:schemeClr>
                  </a:solidFill>
                  <a:latin typeface="Helvetica" panose="020B0504020202030204" pitchFamily="34" charset="0"/>
                </a:rPr>
                <a:t>Capacidad de absorción de </a:t>
              </a:r>
              <a:r>
                <a:rPr lang="es-ES" sz="1500" b="1" kern="0" dirty="0">
                  <a:solidFill>
                    <a:schemeClr val="tx1">
                      <a:lumMod val="65000"/>
                      <a:lumOff val="35000"/>
                    </a:schemeClr>
                  </a:solidFill>
                  <a:latin typeface="Helvetica" panose="020B0504020202030204" pitchFamily="34" charset="0"/>
                </a:rPr>
                <a:t>pérdidas esperadas</a:t>
              </a:r>
              <a:r>
                <a:rPr lang="es-ES" sz="1500" kern="0" dirty="0">
                  <a:solidFill>
                    <a:schemeClr val="tx1">
                      <a:lumMod val="65000"/>
                      <a:lumOff val="35000"/>
                    </a:schemeClr>
                  </a:solidFill>
                  <a:latin typeface="Helvetica" panose="020B0504020202030204" pitchFamily="34" charset="0"/>
                </a:rPr>
                <a:t> del negocio – régimen de provisiones (componente procíclico y </a:t>
              </a:r>
              <a:r>
                <a:rPr lang="es-ES" sz="1500" kern="0" dirty="0" err="1">
                  <a:solidFill>
                    <a:schemeClr val="tx1">
                      <a:lumMod val="65000"/>
                      <a:lumOff val="35000"/>
                    </a:schemeClr>
                  </a:solidFill>
                  <a:latin typeface="Helvetica" panose="020B0504020202030204" pitchFamily="34" charset="0"/>
                </a:rPr>
                <a:t>contracíclico</a:t>
              </a:r>
              <a:r>
                <a:rPr lang="es-ES" sz="1500" kern="0" dirty="0">
                  <a:solidFill>
                    <a:schemeClr val="tx1">
                      <a:lumMod val="65000"/>
                      <a:lumOff val="35000"/>
                    </a:schemeClr>
                  </a:solidFill>
                  <a:latin typeface="Helvetica" panose="020B0504020202030204" pitchFamily="34" charset="0"/>
                </a:rPr>
                <a:t>).</a:t>
              </a:r>
            </a:p>
            <a:p>
              <a:pPr marL="179388" indent="-179388" algn="ctr" defTabSz="609585">
                <a:buClr>
                  <a:srgbClr val="248E98"/>
                </a:buClr>
                <a:buFont typeface="Arial" panose="020B0604020202020204" pitchFamily="34" charset="0"/>
                <a:buChar char="•"/>
                <a:defRPr/>
              </a:pPr>
              <a:r>
                <a:rPr lang="es-ES" sz="1500" kern="0" dirty="0">
                  <a:solidFill>
                    <a:schemeClr val="tx1">
                      <a:lumMod val="65000"/>
                      <a:lumOff val="35000"/>
                    </a:schemeClr>
                  </a:solidFill>
                  <a:latin typeface="Helvetica" panose="020B0504020202030204" pitchFamily="34" charset="0"/>
                </a:rPr>
                <a:t>Resistencia de capital para medir capacidad de asunción de </a:t>
              </a:r>
              <a:r>
                <a:rPr lang="es-ES" sz="1500" b="1" kern="0" dirty="0">
                  <a:solidFill>
                    <a:schemeClr val="tx1">
                      <a:lumMod val="65000"/>
                      <a:lumOff val="35000"/>
                    </a:schemeClr>
                  </a:solidFill>
                  <a:latin typeface="Helvetica" panose="020B0504020202030204" pitchFamily="34" charset="0"/>
                </a:rPr>
                <a:t>pérdidas no esperadas</a:t>
              </a:r>
              <a:r>
                <a:rPr lang="es-ES" sz="1500" kern="0" dirty="0">
                  <a:solidFill>
                    <a:schemeClr val="tx1">
                      <a:lumMod val="65000"/>
                      <a:lumOff val="35000"/>
                    </a:schemeClr>
                  </a:solidFill>
                  <a:latin typeface="Helvetica" panose="020B0504020202030204" pitchFamily="34" charset="0"/>
                </a:rPr>
                <a:t> del negocio. </a:t>
              </a:r>
            </a:p>
            <a:p>
              <a:pPr marL="179388" indent="-179388" algn="ctr" defTabSz="609585">
                <a:buClr>
                  <a:srgbClr val="248E98"/>
                </a:buClr>
                <a:buFont typeface="Arial" panose="020B0604020202020204" pitchFamily="34" charset="0"/>
                <a:buChar char="•"/>
                <a:defRPr/>
              </a:pPr>
              <a:r>
                <a:rPr lang="es-ES" sz="1500" kern="0" dirty="0">
                  <a:solidFill>
                    <a:schemeClr val="tx1">
                      <a:lumMod val="65000"/>
                      <a:lumOff val="35000"/>
                    </a:schemeClr>
                  </a:solidFill>
                  <a:latin typeface="Helvetica" panose="020B0504020202030204" pitchFamily="34" charset="0"/>
                </a:rPr>
                <a:t>Proactividad de gestión de riesgo de </a:t>
              </a:r>
              <a:r>
                <a:rPr lang="es-ES" sz="1500" b="1" kern="0" dirty="0">
                  <a:solidFill>
                    <a:schemeClr val="tx1">
                      <a:lumMod val="65000"/>
                      <a:lumOff val="35000"/>
                    </a:schemeClr>
                  </a:solidFill>
                  <a:latin typeface="Helvetica" panose="020B0504020202030204" pitchFamily="34" charset="0"/>
                </a:rPr>
                <a:t>liquidez – </a:t>
              </a:r>
              <a:r>
                <a:rPr lang="es-ES" sz="1500" kern="0" dirty="0">
                  <a:solidFill>
                    <a:schemeClr val="tx1">
                      <a:lumMod val="65000"/>
                      <a:lumOff val="35000"/>
                    </a:schemeClr>
                  </a:solidFill>
                  <a:latin typeface="Helvetica" panose="020B0504020202030204" pitchFamily="34" charset="0"/>
                </a:rPr>
                <a:t>Sistema de pagos y nuevos créditos.</a:t>
              </a:r>
            </a:p>
            <a:p>
              <a:pPr marL="179388" indent="-179388" algn="ctr" defTabSz="609585">
                <a:buClr>
                  <a:srgbClr val="248E98"/>
                </a:buClr>
                <a:buFont typeface="Arial" panose="020B0604020202020204" pitchFamily="34" charset="0"/>
                <a:buChar char="•"/>
                <a:defRPr/>
              </a:pPr>
              <a:endParaRPr lang="es-ES" sz="1500" kern="0" dirty="0">
                <a:solidFill>
                  <a:schemeClr val="tx1">
                    <a:lumMod val="65000"/>
                    <a:lumOff val="35000"/>
                  </a:schemeClr>
                </a:solidFill>
                <a:latin typeface="Helvetica" panose="020B0504020202030204" pitchFamily="34" charset="0"/>
              </a:endParaRPr>
            </a:p>
            <a:p>
              <a:pPr marL="179388" indent="-179388" defTabSz="609585">
                <a:buClr>
                  <a:srgbClr val="248E98"/>
                </a:buClr>
                <a:buFont typeface="Arial" panose="020B0604020202020204" pitchFamily="34" charset="0"/>
                <a:buChar char="•"/>
                <a:defRPr/>
              </a:pPr>
              <a:endParaRPr lang="es-ES" sz="1500" kern="0" dirty="0">
                <a:solidFill>
                  <a:schemeClr val="tx1">
                    <a:lumMod val="65000"/>
                    <a:lumOff val="35000"/>
                  </a:schemeClr>
                </a:solidFill>
                <a:latin typeface="Helvetica" panose="020B0504020202030204" pitchFamily="34" charset="0"/>
              </a:endParaRPr>
            </a:p>
            <a:p>
              <a:pPr lvl="0" defTabSz="609585">
                <a:buClr>
                  <a:srgbClr val="248E98"/>
                </a:buClr>
                <a:defRPr/>
              </a:pPr>
              <a:endParaRPr lang="es-ES" sz="1500" kern="0" dirty="0">
                <a:solidFill>
                  <a:schemeClr val="tx1">
                    <a:lumMod val="65000"/>
                    <a:lumOff val="35000"/>
                  </a:schemeClr>
                </a:solidFill>
                <a:latin typeface="Helvetica" panose="020B0504020202030204" pitchFamily="34" charset="0"/>
              </a:endParaRPr>
            </a:p>
            <a:p>
              <a:pPr marL="0" marR="0" lvl="0" indent="0" algn="ctr" defTabSz="609585" eaLnBrk="1" fontAlgn="auto" latinLnBrk="0" hangingPunct="1">
                <a:lnSpc>
                  <a:spcPct val="100000"/>
                </a:lnSpc>
                <a:spcBef>
                  <a:spcPts val="0"/>
                </a:spcBef>
                <a:spcAft>
                  <a:spcPts val="0"/>
                </a:spcAft>
                <a:buClr>
                  <a:srgbClr val="E68E00"/>
                </a:buClr>
                <a:buSzTx/>
                <a:buFontTx/>
                <a:buNone/>
                <a:tabLst/>
                <a:defRPr/>
              </a:pPr>
              <a:endParaRPr kumimoji="0" lang="es-ES" sz="1600" i="0" u="none" strike="noStrike" kern="0" cap="none" spc="0" normalizeH="0" baseline="0" noProof="0" dirty="0">
                <a:ln>
                  <a:noFill/>
                </a:ln>
                <a:solidFill>
                  <a:prstClr val="white"/>
                </a:solidFill>
                <a:effectLst/>
                <a:uLnTx/>
                <a:uFillTx/>
                <a:latin typeface="Helvetica" panose="020B0504020202030204" pitchFamily="34" charset="0"/>
              </a:endParaRPr>
            </a:p>
            <a:p>
              <a:pPr marL="0" marR="0" lvl="0" indent="0" algn="ctr" defTabSz="609585" eaLnBrk="1" fontAlgn="auto" latinLnBrk="0" hangingPunct="1">
                <a:lnSpc>
                  <a:spcPct val="100000"/>
                </a:lnSpc>
                <a:spcBef>
                  <a:spcPts val="0"/>
                </a:spcBef>
                <a:spcAft>
                  <a:spcPts val="0"/>
                </a:spcAft>
                <a:buClr>
                  <a:srgbClr val="E68E00"/>
                </a:buClr>
                <a:buSzTx/>
                <a:buFontTx/>
                <a:buNone/>
                <a:tabLst/>
                <a:defRPr/>
              </a:pPr>
              <a:endParaRPr lang="es-ES" sz="1600" kern="0" dirty="0">
                <a:solidFill>
                  <a:prstClr val="white"/>
                </a:solidFill>
                <a:latin typeface="Helvetica" panose="020B0504020202030204" pitchFamily="34" charset="0"/>
              </a:endParaRPr>
            </a:p>
          </p:txBody>
        </p:sp>
        <p:sp>
          <p:nvSpPr>
            <p:cNvPr id="317" name="Rectangle 90">
              <a:extLst>
                <a:ext uri="{FF2B5EF4-FFF2-40B4-BE49-F238E27FC236}">
                  <a16:creationId xmlns:a16="http://schemas.microsoft.com/office/drawing/2014/main" id="{13615729-045B-4C98-A19E-DD81B0BD578F}"/>
                </a:ext>
              </a:extLst>
            </p:cNvPr>
            <p:cNvSpPr/>
            <p:nvPr/>
          </p:nvSpPr>
          <p:spPr>
            <a:xfrm>
              <a:off x="819789" y="730758"/>
              <a:ext cx="3505200" cy="1142260"/>
            </a:xfrm>
            <a:prstGeom prst="rect">
              <a:avLst/>
            </a:prstGeom>
            <a:solidFill>
              <a:srgbClr val="248E98"/>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Estabilidad</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 </a:t>
              </a: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Financiera</a:t>
              </a:r>
              <a:endPar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endParaRPr>
            </a:p>
          </p:txBody>
        </p:sp>
      </p:grpSp>
      <p:grpSp>
        <p:nvGrpSpPr>
          <p:cNvPr id="4" name="Grupo 3">
            <a:extLst>
              <a:ext uri="{FF2B5EF4-FFF2-40B4-BE49-F238E27FC236}">
                <a16:creationId xmlns:a16="http://schemas.microsoft.com/office/drawing/2014/main" id="{D323C005-161B-4EC5-84CB-50C8AB9FD117}"/>
              </a:ext>
            </a:extLst>
          </p:cNvPr>
          <p:cNvGrpSpPr/>
          <p:nvPr/>
        </p:nvGrpSpPr>
        <p:grpSpPr>
          <a:xfrm>
            <a:off x="3946726" y="1411575"/>
            <a:ext cx="3888733" cy="4824335"/>
            <a:chOff x="4324989" y="730761"/>
            <a:chExt cx="3523611" cy="6262309"/>
          </a:xfrm>
          <a:solidFill>
            <a:schemeClr val="tx1">
              <a:lumMod val="75000"/>
              <a:lumOff val="25000"/>
            </a:schemeClr>
          </a:solidFill>
        </p:grpSpPr>
        <p:sp>
          <p:nvSpPr>
            <p:cNvPr id="314" name="Rectangle 87">
              <a:extLst>
                <a:ext uri="{FF2B5EF4-FFF2-40B4-BE49-F238E27FC236}">
                  <a16:creationId xmlns:a16="http://schemas.microsoft.com/office/drawing/2014/main" id="{C63BBF26-7B15-4988-8A76-AD80552024F0}"/>
                </a:ext>
              </a:extLst>
            </p:cNvPr>
            <p:cNvSpPr/>
            <p:nvPr/>
          </p:nvSpPr>
          <p:spPr>
            <a:xfrm>
              <a:off x="4343400" y="2414507"/>
              <a:ext cx="3505200" cy="4578563"/>
            </a:xfrm>
            <a:prstGeom prst="rect">
              <a:avLst/>
            </a:prstGeom>
            <a:noFill/>
            <a:ln w="12700" cap="flat" cmpd="sng" algn="ctr">
              <a:noFill/>
              <a:prstDash val="solid"/>
              <a:miter lim="800000"/>
            </a:ln>
            <a:effectLst/>
          </p:spPr>
          <p:txBody>
            <a:bodyPr lIns="274320" tIns="182880" rIns="274320" rtlCol="0" anchor="t"/>
            <a:lstStyle/>
            <a:p>
              <a:pPr lvl="0" algn="ctr" defTabSz="609585">
                <a:buClr>
                  <a:srgbClr val="E68E00"/>
                </a:buClr>
                <a:defRPr/>
              </a:pPr>
              <a:r>
                <a:rPr lang="es-CO" sz="1600" kern="0" dirty="0">
                  <a:solidFill>
                    <a:schemeClr val="tx1">
                      <a:lumMod val="65000"/>
                      <a:lumOff val="35000"/>
                    </a:schemeClr>
                  </a:solidFill>
                  <a:latin typeface="Helvetica" panose="020B0504020202030204" pitchFamily="34" charset="0"/>
                </a:rPr>
                <a:t>Uso intensivo de </a:t>
              </a:r>
              <a:r>
                <a:rPr lang="es-CO" sz="1600" b="1" kern="0" dirty="0">
                  <a:solidFill>
                    <a:schemeClr val="tx1">
                      <a:lumMod val="65000"/>
                      <a:lumOff val="35000"/>
                    </a:schemeClr>
                  </a:solidFill>
                  <a:latin typeface="Helvetica" panose="020B0504020202030204" pitchFamily="34" charset="0"/>
                </a:rPr>
                <a:t>herramientas digitales </a:t>
              </a:r>
              <a:r>
                <a:rPr lang="es-CO" sz="1600" kern="0" dirty="0">
                  <a:solidFill>
                    <a:schemeClr val="tx1">
                      <a:lumMod val="65000"/>
                      <a:lumOff val="35000"/>
                    </a:schemeClr>
                  </a:solidFill>
                  <a:latin typeface="Helvetica" panose="020B0504020202030204" pitchFamily="34" charset="0"/>
                </a:rPr>
                <a:t>para garantizar la prestación del servicio, combinado con atención física esencial. Objetivo: </a:t>
              </a:r>
              <a:r>
                <a:rPr lang="es-CO" sz="1600" b="1" kern="0" dirty="0">
                  <a:solidFill>
                    <a:schemeClr val="tx1">
                      <a:lumMod val="65000"/>
                      <a:lumOff val="35000"/>
                    </a:schemeClr>
                  </a:solidFill>
                  <a:latin typeface="Helvetica" panose="020B0504020202030204" pitchFamily="34" charset="0"/>
                </a:rPr>
                <a:t>acceso y uso</a:t>
              </a:r>
              <a:r>
                <a:rPr lang="es-CO" sz="1600" kern="0" dirty="0">
                  <a:solidFill>
                    <a:schemeClr val="tx1">
                      <a:lumMod val="65000"/>
                      <a:lumOff val="35000"/>
                    </a:schemeClr>
                  </a:solidFill>
                  <a:latin typeface="Helvetica" panose="020B0504020202030204" pitchFamily="34" charset="0"/>
                </a:rPr>
                <a:t> a productos y servicios financieros.</a:t>
              </a:r>
            </a:p>
            <a:p>
              <a:pPr lvl="0" defTabSz="609585">
                <a:buClr>
                  <a:srgbClr val="50B79A"/>
                </a:buClr>
                <a:defRPr/>
              </a:pPr>
              <a:endParaRPr lang="es-CO" sz="1500" kern="0" dirty="0">
                <a:solidFill>
                  <a:schemeClr val="tx1">
                    <a:lumMod val="65000"/>
                    <a:lumOff val="35000"/>
                  </a:schemeClr>
                </a:solidFill>
                <a:latin typeface="Helvetica" panose="020B0504020202030204" pitchFamily="34" charset="0"/>
              </a:endParaRPr>
            </a:p>
            <a:p>
              <a:pPr marL="179388" lvl="0" indent="-179388" algn="ctr" defTabSz="609585">
                <a:buClr>
                  <a:srgbClr val="50B79A"/>
                </a:buClr>
                <a:buFont typeface="Arial" panose="020B0604020202020204" pitchFamily="34" charset="0"/>
                <a:buChar char="•"/>
                <a:defRPr/>
              </a:pPr>
              <a:r>
                <a:rPr lang="es-CO" sz="1500" kern="0" dirty="0">
                  <a:solidFill>
                    <a:schemeClr val="tx1">
                      <a:lumMod val="65000"/>
                      <a:lumOff val="35000"/>
                    </a:schemeClr>
                  </a:solidFill>
                  <a:latin typeface="Helvetica" panose="020B0504020202030204" pitchFamily="34" charset="0"/>
                </a:rPr>
                <a:t>Pagos digitales y acceso a dinero en efectivo. Todo el sistema financiero está operativo.</a:t>
              </a:r>
            </a:p>
            <a:p>
              <a:pPr marL="179388" lvl="0" indent="-179388" algn="ctr" defTabSz="609585">
                <a:buClr>
                  <a:srgbClr val="50B79A"/>
                </a:buClr>
                <a:buFont typeface="Arial" panose="020B0604020202020204" pitchFamily="34" charset="0"/>
                <a:buChar char="•"/>
                <a:defRPr/>
              </a:pPr>
              <a:r>
                <a:rPr lang="es-CO" sz="1500" kern="0" dirty="0">
                  <a:solidFill>
                    <a:schemeClr val="tx1">
                      <a:lumMod val="65000"/>
                      <a:lumOff val="35000"/>
                    </a:schemeClr>
                  </a:solidFill>
                  <a:latin typeface="Helvetica" panose="020B0504020202030204" pitchFamily="34" charset="0"/>
                </a:rPr>
                <a:t>Consumidores, funcionarios y proveedores de las entidades aplicando protocolos de </a:t>
              </a:r>
              <a:r>
                <a:rPr lang="es-CO" sz="1500" b="1" kern="0" dirty="0">
                  <a:solidFill>
                    <a:schemeClr val="tx1">
                      <a:lumMod val="65000"/>
                      <a:lumOff val="35000"/>
                    </a:schemeClr>
                  </a:solidFill>
                  <a:latin typeface="Helvetica" panose="020B0504020202030204" pitchFamily="34" charset="0"/>
                </a:rPr>
                <a:t>seguridad sanitaria</a:t>
              </a:r>
              <a:r>
                <a:rPr lang="es-CO" sz="1500" kern="0" dirty="0">
                  <a:solidFill>
                    <a:schemeClr val="tx1">
                      <a:lumMod val="65000"/>
                      <a:lumOff val="35000"/>
                    </a:schemeClr>
                  </a:solidFill>
                  <a:latin typeface="Helvetica" panose="020B0504020202030204" pitchFamily="34" charset="0"/>
                </a:rPr>
                <a:t>.</a:t>
              </a:r>
            </a:p>
            <a:p>
              <a:pPr marL="179388" lvl="0" indent="-179388" algn="ctr" defTabSz="609585">
                <a:buClr>
                  <a:srgbClr val="50B79A"/>
                </a:buClr>
                <a:buFont typeface="Arial" panose="020B0604020202020204" pitchFamily="34" charset="0"/>
                <a:buChar char="•"/>
                <a:defRPr/>
              </a:pPr>
              <a:r>
                <a:rPr lang="es-CO" sz="1500" b="1" kern="0" dirty="0">
                  <a:solidFill>
                    <a:schemeClr val="tx1">
                      <a:lumMod val="65000"/>
                      <a:lumOff val="35000"/>
                    </a:schemeClr>
                  </a:solidFill>
                  <a:latin typeface="Helvetica" panose="020B0504020202030204" pitchFamily="34" charset="0"/>
                </a:rPr>
                <a:t>Flexibilización</a:t>
              </a:r>
              <a:r>
                <a:rPr lang="es-CO" sz="1500" kern="0" dirty="0">
                  <a:solidFill>
                    <a:schemeClr val="tx1">
                      <a:lumMod val="65000"/>
                      <a:lumOff val="35000"/>
                    </a:schemeClr>
                  </a:solidFill>
                  <a:latin typeface="Helvetica" panose="020B0504020202030204" pitchFamily="34" charset="0"/>
                </a:rPr>
                <a:t> adicional en procesos.</a:t>
              </a:r>
            </a:p>
            <a:p>
              <a:pPr marL="179388" lvl="0" indent="-179388" defTabSz="609585">
                <a:buClr>
                  <a:srgbClr val="50B79A"/>
                </a:buClr>
                <a:buFont typeface="Arial" panose="020B0604020202020204" pitchFamily="34" charset="0"/>
                <a:buChar char="•"/>
                <a:defRPr/>
              </a:pPr>
              <a:endParaRPr lang="es-CO" sz="1400" kern="0" dirty="0">
                <a:solidFill>
                  <a:prstClr val="white"/>
                </a:solidFill>
                <a:latin typeface="Helvetica" panose="020B0504020202030204" pitchFamily="34" charset="0"/>
              </a:endParaRPr>
            </a:p>
            <a:p>
              <a:pPr lvl="0" algn="ctr" defTabSz="609585">
                <a:buClr>
                  <a:srgbClr val="E68E00"/>
                </a:buClr>
                <a:defRPr/>
              </a:pPr>
              <a:endParaRPr lang="es-CO" sz="1400" i="1" kern="0" dirty="0">
                <a:solidFill>
                  <a:prstClr val="white"/>
                </a:solidFill>
                <a:latin typeface="Helvetica" panose="020B0504020202030204" pitchFamily="34" charset="0"/>
              </a:endParaRPr>
            </a:p>
            <a:p>
              <a:pPr lvl="0" algn="ctr" defTabSz="609585">
                <a:buClr>
                  <a:srgbClr val="E68E00"/>
                </a:buClr>
                <a:defRPr/>
              </a:pPr>
              <a:endParaRPr lang="es-CO" sz="1600" kern="0" dirty="0">
                <a:solidFill>
                  <a:prstClr val="white"/>
                </a:solidFill>
                <a:latin typeface="Helvetica" panose="020B0504020202030204" pitchFamily="34" charset="0"/>
              </a:endParaRPr>
            </a:p>
          </p:txBody>
        </p:sp>
        <p:sp>
          <p:nvSpPr>
            <p:cNvPr id="318" name="Rectangle 91">
              <a:extLst>
                <a:ext uri="{FF2B5EF4-FFF2-40B4-BE49-F238E27FC236}">
                  <a16:creationId xmlns:a16="http://schemas.microsoft.com/office/drawing/2014/main" id="{906A3E2A-A441-47EC-9BBA-DD862E23A7CF}"/>
                </a:ext>
              </a:extLst>
            </p:cNvPr>
            <p:cNvSpPr/>
            <p:nvPr/>
          </p:nvSpPr>
          <p:spPr>
            <a:xfrm>
              <a:off x="4324989" y="730761"/>
              <a:ext cx="3505200" cy="1383365"/>
            </a:xfrm>
            <a:prstGeom prst="rect">
              <a:avLst/>
            </a:prstGeom>
            <a:solidFill>
              <a:srgbClr val="50B79A"/>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Continuidad</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 </a:t>
              </a: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en</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 la </a:t>
              </a: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prestación</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 de </a:t>
              </a: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servicios</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 a la </a:t>
              </a:r>
              <a:r>
                <a:rPr kumimoji="0" lang="en-US" sz="20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Helvetica" panose="020B0504020202030204" pitchFamily="34" charset="0"/>
                </a:rPr>
                <a:t>economía</a:t>
              </a:r>
              <a:endPar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endParaRPr>
            </a:p>
          </p:txBody>
        </p:sp>
      </p:grpSp>
      <p:grpSp>
        <p:nvGrpSpPr>
          <p:cNvPr id="5" name="Grupo 4">
            <a:extLst>
              <a:ext uri="{FF2B5EF4-FFF2-40B4-BE49-F238E27FC236}">
                <a16:creationId xmlns:a16="http://schemas.microsoft.com/office/drawing/2014/main" id="{ECDB4C3F-32FD-4111-86B9-32F702D90233}"/>
              </a:ext>
            </a:extLst>
          </p:cNvPr>
          <p:cNvGrpSpPr/>
          <p:nvPr/>
        </p:nvGrpSpPr>
        <p:grpSpPr>
          <a:xfrm>
            <a:off x="7808840" y="1401773"/>
            <a:ext cx="4130137" cy="4670181"/>
            <a:chOff x="7797709" y="-109187"/>
            <a:chExt cx="3556091" cy="6061769"/>
          </a:xfrm>
          <a:solidFill>
            <a:srgbClr val="175C63"/>
          </a:solidFill>
        </p:grpSpPr>
        <p:sp>
          <p:nvSpPr>
            <p:cNvPr id="315" name="Rectangle 88">
              <a:extLst>
                <a:ext uri="{FF2B5EF4-FFF2-40B4-BE49-F238E27FC236}">
                  <a16:creationId xmlns:a16="http://schemas.microsoft.com/office/drawing/2014/main" id="{1F72A4D1-8B4F-4541-A79D-5E56040CF2A7}"/>
                </a:ext>
              </a:extLst>
            </p:cNvPr>
            <p:cNvSpPr/>
            <p:nvPr/>
          </p:nvSpPr>
          <p:spPr>
            <a:xfrm>
              <a:off x="7848600" y="1564031"/>
              <a:ext cx="3505200" cy="4388551"/>
            </a:xfrm>
            <a:prstGeom prst="rect">
              <a:avLst/>
            </a:prstGeom>
            <a:noFill/>
            <a:ln w="12700" cap="flat" cmpd="sng" algn="ctr">
              <a:noFill/>
              <a:prstDash val="solid"/>
              <a:miter lim="800000"/>
            </a:ln>
            <a:effectLst/>
          </p:spPr>
          <p:txBody>
            <a:bodyPr lIns="274320" tIns="182880" rIns="274320" rtlCol="0" anchor="t"/>
            <a:lstStyle/>
            <a:p>
              <a:pPr lvl="0" algn="ctr" defTabSz="609585">
                <a:buClr>
                  <a:srgbClr val="E68E00"/>
                </a:buClr>
                <a:defRPr/>
              </a:pPr>
              <a:r>
                <a:rPr lang="es-CO" sz="1600" kern="0" dirty="0">
                  <a:solidFill>
                    <a:schemeClr val="tx1">
                      <a:lumMod val="65000"/>
                      <a:lumOff val="35000"/>
                    </a:schemeClr>
                  </a:solidFill>
                  <a:latin typeface="Helvetica" panose="020B0504020202030204" pitchFamily="34" charset="0"/>
                </a:rPr>
                <a:t> Estrategia activa focalizada en la atención al </a:t>
              </a:r>
              <a:r>
                <a:rPr lang="es-CO" sz="1600" b="1" kern="0" dirty="0">
                  <a:solidFill>
                    <a:schemeClr val="tx1">
                      <a:lumMod val="65000"/>
                      <a:lumOff val="35000"/>
                    </a:schemeClr>
                  </a:solidFill>
                  <a:latin typeface="Helvetica" panose="020B0504020202030204" pitchFamily="34" charset="0"/>
                </a:rPr>
                <a:t>consumidor </a:t>
              </a:r>
              <a:r>
                <a:rPr lang="es-CO" sz="1600" kern="0" dirty="0">
                  <a:solidFill>
                    <a:schemeClr val="tx1">
                      <a:lumMod val="65000"/>
                      <a:lumOff val="35000"/>
                    </a:schemeClr>
                  </a:solidFill>
                  <a:latin typeface="Helvetica" panose="020B0504020202030204" pitchFamily="34" charset="0"/>
                </a:rPr>
                <a:t>y la gestión anticipada de </a:t>
              </a:r>
              <a:r>
                <a:rPr lang="es-CO" sz="1600" b="1" kern="0" dirty="0">
                  <a:solidFill>
                    <a:schemeClr val="tx1">
                      <a:lumMod val="65000"/>
                      <a:lumOff val="35000"/>
                    </a:schemeClr>
                  </a:solidFill>
                  <a:latin typeface="Helvetica" panose="020B0504020202030204" pitchFamily="34" charset="0"/>
                </a:rPr>
                <a:t>riesgos emergentes derivados </a:t>
              </a:r>
              <a:r>
                <a:rPr lang="es-CO" sz="1600" kern="0" dirty="0">
                  <a:solidFill>
                    <a:schemeClr val="tx1">
                      <a:lumMod val="65000"/>
                      <a:lumOff val="35000"/>
                    </a:schemeClr>
                  </a:solidFill>
                  <a:latin typeface="Helvetica" panose="020B0504020202030204" pitchFamily="34" charset="0"/>
                </a:rPr>
                <a:t>de la coyuntura. Con tres objetivos:</a:t>
              </a:r>
            </a:p>
            <a:p>
              <a:pPr lvl="0" algn="ctr" defTabSz="609585">
                <a:buClr>
                  <a:srgbClr val="E68E00"/>
                </a:buClr>
                <a:defRPr/>
              </a:pPr>
              <a:endParaRPr lang="es-CO" sz="1600" kern="0" dirty="0">
                <a:solidFill>
                  <a:schemeClr val="tx1">
                    <a:lumMod val="65000"/>
                    <a:lumOff val="35000"/>
                  </a:schemeClr>
                </a:solidFill>
                <a:latin typeface="Helvetica" panose="020B0504020202030204" pitchFamily="34" charset="0"/>
              </a:endParaRPr>
            </a:p>
            <a:p>
              <a:pPr marL="179388" lvl="0" indent="-179388" algn="ctr" defTabSz="609585">
                <a:buClr>
                  <a:srgbClr val="E68E00"/>
                </a:buClr>
                <a:buFont typeface="Arial" panose="020B0604020202020204" pitchFamily="34" charset="0"/>
                <a:buChar char="•"/>
                <a:defRPr/>
              </a:pPr>
              <a:r>
                <a:rPr lang="es-CO" sz="1500" b="1" kern="0" dirty="0">
                  <a:solidFill>
                    <a:schemeClr val="tx1">
                      <a:lumMod val="65000"/>
                      <a:lumOff val="35000"/>
                    </a:schemeClr>
                  </a:solidFill>
                  <a:latin typeface="Helvetica" panose="020B0504020202030204" pitchFamily="34" charset="0"/>
                </a:rPr>
                <a:t>Cumplimiento</a:t>
              </a:r>
              <a:r>
                <a:rPr lang="es-CO" sz="1500" kern="0" dirty="0">
                  <a:solidFill>
                    <a:schemeClr val="tx1">
                      <a:lumMod val="65000"/>
                      <a:lumOff val="35000"/>
                    </a:schemeClr>
                  </a:solidFill>
                  <a:latin typeface="Helvetica" panose="020B0504020202030204" pitchFamily="34" charset="0"/>
                </a:rPr>
                <a:t> de las medidas adoptadas por entidades vigiladas.</a:t>
              </a:r>
            </a:p>
            <a:p>
              <a:pPr marL="179388" lvl="0" indent="-179388" algn="ctr" defTabSz="609585">
                <a:buClr>
                  <a:srgbClr val="E68E00"/>
                </a:buClr>
                <a:buFont typeface="Arial" panose="020B0604020202020204" pitchFamily="34" charset="0"/>
                <a:buChar char="•"/>
                <a:defRPr/>
              </a:pPr>
              <a:r>
                <a:rPr lang="es-CO" sz="1500" kern="0" dirty="0">
                  <a:solidFill>
                    <a:schemeClr val="tx1">
                      <a:lumMod val="65000"/>
                      <a:lumOff val="35000"/>
                    </a:schemeClr>
                  </a:solidFill>
                  <a:latin typeface="Helvetica" panose="020B0504020202030204" pitchFamily="34" charset="0"/>
                </a:rPr>
                <a:t>Ejercicios de estrés como herramienta </a:t>
              </a:r>
              <a:r>
                <a:rPr lang="es-CO" sz="1500" b="1" kern="0" dirty="0">
                  <a:solidFill>
                    <a:schemeClr val="tx1">
                      <a:lumMod val="65000"/>
                      <a:lumOff val="35000"/>
                    </a:schemeClr>
                  </a:solidFill>
                  <a:latin typeface="Helvetica" panose="020B0504020202030204" pitchFamily="34" charset="0"/>
                </a:rPr>
                <a:t>prospectiva</a:t>
              </a:r>
              <a:r>
                <a:rPr lang="es-CO" sz="1500" kern="0" dirty="0">
                  <a:solidFill>
                    <a:schemeClr val="tx1">
                      <a:lumMod val="65000"/>
                      <a:lumOff val="35000"/>
                    </a:schemeClr>
                  </a:solidFill>
                  <a:latin typeface="Helvetica" panose="020B0504020202030204" pitchFamily="34" charset="0"/>
                </a:rPr>
                <a:t> para la gestión de riesgos emergentes. </a:t>
              </a:r>
            </a:p>
            <a:p>
              <a:pPr marL="179388" lvl="0" indent="-179388" algn="ctr" defTabSz="609585">
                <a:buClr>
                  <a:srgbClr val="E68E00"/>
                </a:buClr>
                <a:buFont typeface="Arial" panose="020B0604020202020204" pitchFamily="34" charset="0"/>
                <a:buChar char="•"/>
                <a:defRPr/>
              </a:pPr>
              <a:r>
                <a:rPr lang="es-CO" sz="1500" kern="0" dirty="0">
                  <a:solidFill>
                    <a:schemeClr val="tx1">
                      <a:lumMod val="65000"/>
                      <a:lumOff val="35000"/>
                    </a:schemeClr>
                  </a:solidFill>
                  <a:latin typeface="Helvetica" panose="020B0504020202030204" pitchFamily="34" charset="0"/>
                </a:rPr>
                <a:t>Consumidor con </a:t>
              </a:r>
              <a:r>
                <a:rPr lang="es-CO" sz="1500" b="1" kern="0" dirty="0">
                  <a:solidFill>
                    <a:schemeClr val="tx1">
                      <a:lumMod val="65000"/>
                      <a:lumOff val="35000"/>
                    </a:schemeClr>
                  </a:solidFill>
                  <a:latin typeface="Helvetica" panose="020B0504020202030204" pitchFamily="34" charset="0"/>
                </a:rPr>
                <a:t>acceso permanente </a:t>
              </a:r>
              <a:r>
                <a:rPr lang="es-CO" sz="1500" kern="0" dirty="0">
                  <a:solidFill>
                    <a:schemeClr val="tx1">
                      <a:lumMod val="65000"/>
                      <a:lumOff val="35000"/>
                    </a:schemeClr>
                  </a:solidFill>
                  <a:latin typeface="Helvetica" panose="020B0504020202030204" pitchFamily="34" charset="0"/>
                </a:rPr>
                <a:t>a los servicios de la SFC de manera </a:t>
              </a:r>
              <a:r>
                <a:rPr lang="es-CO" sz="1500" b="1" kern="0" dirty="0">
                  <a:solidFill>
                    <a:schemeClr val="tx1">
                      <a:lumMod val="65000"/>
                      <a:lumOff val="35000"/>
                    </a:schemeClr>
                  </a:solidFill>
                  <a:latin typeface="Helvetica" panose="020B0504020202030204" pitchFamily="34" charset="0"/>
                </a:rPr>
                <a:t>virtual.</a:t>
              </a:r>
            </a:p>
            <a:p>
              <a:pPr marL="179388" lvl="0" indent="-179388" algn="ctr" defTabSz="609585">
                <a:buClr>
                  <a:srgbClr val="E68E00"/>
                </a:buClr>
                <a:buFont typeface="Arial" panose="020B0604020202020204" pitchFamily="34" charset="0"/>
                <a:buChar char="•"/>
                <a:defRPr/>
              </a:pPr>
              <a:r>
                <a:rPr lang="es-CO" sz="1500" b="1" kern="0" dirty="0">
                  <a:solidFill>
                    <a:schemeClr val="tx1">
                      <a:lumMod val="65000"/>
                      <a:lumOff val="35000"/>
                    </a:schemeClr>
                  </a:solidFill>
                  <a:latin typeface="Helvetica" panose="020B0504020202030204" pitchFamily="34" charset="0"/>
                </a:rPr>
                <a:t>Fuente oficial </a:t>
              </a:r>
              <a:r>
                <a:rPr lang="es-CO" sz="1500" kern="0" dirty="0">
                  <a:solidFill>
                    <a:schemeClr val="tx1">
                      <a:lumMod val="65000"/>
                      <a:lumOff val="35000"/>
                    </a:schemeClr>
                  </a:solidFill>
                  <a:latin typeface="Helvetica" panose="020B0504020202030204" pitchFamily="34" charset="0"/>
                </a:rPr>
                <a:t>de información del SSFF</a:t>
              </a:r>
              <a:r>
                <a:rPr lang="es-CO" sz="1500" b="1" kern="0" dirty="0">
                  <a:solidFill>
                    <a:schemeClr val="tx1">
                      <a:lumMod val="65000"/>
                      <a:lumOff val="35000"/>
                    </a:schemeClr>
                  </a:solidFill>
                  <a:latin typeface="Helvetica" panose="020B0504020202030204" pitchFamily="34" charset="0"/>
                </a:rPr>
                <a:t>.</a:t>
              </a:r>
            </a:p>
            <a:p>
              <a:pPr lvl="0" defTabSz="609585">
                <a:buClr>
                  <a:srgbClr val="E68E00"/>
                </a:buClr>
                <a:defRPr/>
              </a:pPr>
              <a:endParaRPr lang="es-CO" sz="1500" kern="0" dirty="0">
                <a:solidFill>
                  <a:schemeClr val="tx1">
                    <a:lumMod val="65000"/>
                    <a:lumOff val="35000"/>
                  </a:schemeClr>
                </a:solidFill>
                <a:latin typeface="Helvetica" panose="020B0504020202030204" pitchFamily="34" charset="0"/>
              </a:endParaRPr>
            </a:p>
          </p:txBody>
        </p:sp>
        <p:sp>
          <p:nvSpPr>
            <p:cNvPr id="319" name="Rectangle 92">
              <a:extLst>
                <a:ext uri="{FF2B5EF4-FFF2-40B4-BE49-F238E27FC236}">
                  <a16:creationId xmlns:a16="http://schemas.microsoft.com/office/drawing/2014/main" id="{3AB77EDF-EB40-4DF4-B2D5-2BD0A17201CD}"/>
                </a:ext>
              </a:extLst>
            </p:cNvPr>
            <p:cNvSpPr/>
            <p:nvPr/>
          </p:nvSpPr>
          <p:spPr>
            <a:xfrm>
              <a:off x="7797709" y="-109187"/>
              <a:ext cx="3505200" cy="1383266"/>
            </a:xfrm>
            <a:prstGeom prst="rect">
              <a:avLst/>
            </a:prstGeom>
            <a:solidFill>
              <a:srgbClr val="D3AC37"/>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lang="es-ES" sz="2000" b="1" kern="0" dirty="0">
                  <a:solidFill>
                    <a:prstClr val="white"/>
                  </a:solidFill>
                  <a:effectLst>
                    <a:outerShdw blurRad="38100" dist="38100" dir="2700000" algn="tl">
                      <a:srgbClr val="000000">
                        <a:alpha val="43137"/>
                      </a:srgbClr>
                    </a:outerShdw>
                  </a:effectLst>
                  <a:latin typeface="Helvetica" panose="020B0504020202030204" pitchFamily="34" charset="0"/>
                </a:rPr>
                <a:t>C</a:t>
              </a:r>
              <a:r>
                <a:rPr lang="es-CO" sz="2000" b="1" kern="0" dirty="0" err="1">
                  <a:solidFill>
                    <a:prstClr val="white"/>
                  </a:solidFill>
                  <a:effectLst>
                    <a:outerShdw blurRad="38100" dist="38100" dir="2700000" algn="tl">
                      <a:srgbClr val="000000">
                        <a:alpha val="43137"/>
                      </a:srgbClr>
                    </a:outerShdw>
                  </a:effectLst>
                  <a:latin typeface="Helvetica" panose="020B0504020202030204" pitchFamily="34" charset="0"/>
                </a:rPr>
                <a:t>ontinuidad</a:t>
              </a:r>
              <a:r>
                <a:rPr lang="es-CO" sz="2000" b="1" kern="0" dirty="0">
                  <a:solidFill>
                    <a:prstClr val="white"/>
                  </a:solidFill>
                  <a:effectLst>
                    <a:outerShdw blurRad="38100" dist="38100" dir="2700000" algn="tl">
                      <a:srgbClr val="000000">
                        <a:alpha val="43137"/>
                      </a:srgbClr>
                    </a:outerShdw>
                  </a:effectLst>
                  <a:latin typeface="Helvetica" panose="020B0504020202030204" pitchFamily="34" charset="0"/>
                </a:rPr>
                <a:t> de la supervisión</a:t>
              </a:r>
              <a:endParaRPr kumimoji="0" lang="es-CO"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504020202030204" pitchFamily="34" charset="0"/>
              </a:endParaRPr>
            </a:p>
          </p:txBody>
        </p:sp>
      </p:grpSp>
    </p:spTree>
    <p:extLst>
      <p:ext uri="{BB962C8B-B14F-4D97-AF65-F5344CB8AC3E}">
        <p14:creationId xmlns:p14="http://schemas.microsoft.com/office/powerpoint/2010/main" val="62394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F67A665-E455-419E-B56C-9A88F5563D36}"/>
              </a:ext>
            </a:extLst>
          </p:cNvPr>
          <p:cNvSpPr>
            <a:spLocks noGrp="1"/>
          </p:cNvSpPr>
          <p:nvPr>
            <p:ph type="title"/>
          </p:nvPr>
        </p:nvSpPr>
        <p:spPr>
          <a:xfrm>
            <a:off x="261642" y="143414"/>
            <a:ext cx="11668715" cy="1249409"/>
          </a:xfrm>
        </p:spPr>
        <p:txBody>
          <a:bodyPr/>
          <a:lstStyle/>
          <a:p>
            <a:r>
              <a:rPr lang="es-ES" sz="2600" dirty="0">
                <a:solidFill>
                  <a:schemeClr val="tx1">
                    <a:lumMod val="65000"/>
                    <a:lumOff val="35000"/>
                  </a:schemeClr>
                </a:solidFill>
              </a:rPr>
              <a:t>Tenemos un sistema financiero sólido, con dos </a:t>
            </a:r>
            <a:r>
              <a:rPr lang="es-ES" sz="2600" dirty="0">
                <a:solidFill>
                  <a:srgbClr val="2E75B6"/>
                </a:solidFill>
              </a:rPr>
              <a:t>grandes responsabilidades</a:t>
            </a:r>
            <a:r>
              <a:rPr lang="es-ES" sz="2600" dirty="0">
                <a:solidFill>
                  <a:schemeClr val="tx1">
                    <a:lumMod val="65000"/>
                    <a:lumOff val="35000"/>
                  </a:schemeClr>
                </a:solidFill>
              </a:rPr>
              <a:t>: </a:t>
            </a:r>
            <a:r>
              <a:rPr lang="es-ES" sz="2600" dirty="0">
                <a:solidFill>
                  <a:srgbClr val="2EB7FF"/>
                </a:solidFill>
              </a:rPr>
              <a:t>responder por el ahorro del público y mantener la oferta de crédito y servicios financieros</a:t>
            </a:r>
            <a:endParaRPr lang="es-CO" sz="2600" dirty="0">
              <a:solidFill>
                <a:srgbClr val="2EB7FF"/>
              </a:solidFill>
            </a:endParaRPr>
          </a:p>
        </p:txBody>
      </p:sp>
      <p:sp>
        <p:nvSpPr>
          <p:cNvPr id="17" name="Marcador de número de diapositiva 16"/>
          <p:cNvSpPr>
            <a:spLocks noGrp="1"/>
          </p:cNvSpPr>
          <p:nvPr>
            <p:ph type="sldNum" sz="quarter" idx="4"/>
          </p:nvPr>
        </p:nvSpPr>
        <p:spPr>
          <a:xfrm>
            <a:off x="11430799" y="6483041"/>
            <a:ext cx="644932" cy="365125"/>
          </a:xfrm>
        </p:spPr>
        <p:txBody>
          <a:bodyPr/>
          <a:lstStyle/>
          <a:p>
            <a:fld id="{E98621A4-F840-4FB5-ADAC-B68FE90EA2B3}" type="slidenum">
              <a:rPr lang="es-CO" smtClean="0"/>
              <a:pPr/>
              <a:t>5</a:t>
            </a:fld>
            <a:endParaRPr lang="es-CO" dirty="0"/>
          </a:p>
        </p:txBody>
      </p:sp>
      <p:sp>
        <p:nvSpPr>
          <p:cNvPr id="13" name="CuadroTexto 10">
            <a:extLst>
              <a:ext uri="{FF2B5EF4-FFF2-40B4-BE49-F238E27FC236}">
                <a16:creationId xmlns:a16="http://schemas.microsoft.com/office/drawing/2014/main" id="{93E201B2-9FD2-4576-8EC2-87CC6EBC295B}"/>
              </a:ext>
            </a:extLst>
          </p:cNvPr>
          <p:cNvSpPr txBox="1"/>
          <p:nvPr/>
        </p:nvSpPr>
        <p:spPr>
          <a:xfrm>
            <a:off x="-40900" y="1597629"/>
            <a:ext cx="5773800" cy="369332"/>
          </a:xfrm>
          <a:prstGeom prst="rect">
            <a:avLst/>
          </a:prstGeom>
          <a:noFill/>
        </p:spPr>
        <p:txBody>
          <a:bodyPr wrap="square" rtlCol="0">
            <a:spAutoFit/>
          </a:bodyPr>
          <a:lstStyle/>
          <a:p>
            <a:pPr algn="ctr"/>
            <a:r>
              <a:rPr lang="es-CO" b="1" dirty="0">
                <a:solidFill>
                  <a:schemeClr val="bg1">
                    <a:lumMod val="50000"/>
                  </a:schemeClr>
                </a:solidFill>
                <a:latin typeface="Arial Nova" panose="020B0504020202020204" pitchFamily="34" charset="0"/>
                <a:cs typeface="Arial" panose="020B0604020202020204" pitchFamily="34" charset="0"/>
              </a:rPr>
              <a:t>¿Cuánto deben las empresas y personas a los EC?</a:t>
            </a:r>
          </a:p>
        </p:txBody>
      </p:sp>
      <p:grpSp>
        <p:nvGrpSpPr>
          <p:cNvPr id="4" name="Grupo 3">
            <a:extLst>
              <a:ext uri="{FF2B5EF4-FFF2-40B4-BE49-F238E27FC236}">
                <a16:creationId xmlns:a16="http://schemas.microsoft.com/office/drawing/2014/main" id="{1B7FAC9E-AF87-4CDA-9219-5958372DE5F4}"/>
              </a:ext>
            </a:extLst>
          </p:cNvPr>
          <p:cNvGrpSpPr/>
          <p:nvPr/>
        </p:nvGrpSpPr>
        <p:grpSpPr>
          <a:xfrm>
            <a:off x="-183033" y="2080979"/>
            <a:ext cx="5155354" cy="1184940"/>
            <a:chOff x="-183033" y="2235727"/>
            <a:chExt cx="5155354" cy="1184940"/>
          </a:xfrm>
        </p:grpSpPr>
        <p:sp>
          <p:nvSpPr>
            <p:cNvPr id="14" name="CuadroTexto 11">
              <a:extLst>
                <a:ext uri="{FF2B5EF4-FFF2-40B4-BE49-F238E27FC236}">
                  <a16:creationId xmlns:a16="http://schemas.microsoft.com/office/drawing/2014/main" id="{7DFDF1B4-4D75-4065-877C-889C14E07F55}"/>
                </a:ext>
              </a:extLst>
            </p:cNvPr>
            <p:cNvSpPr txBox="1"/>
            <p:nvPr/>
          </p:nvSpPr>
          <p:spPr>
            <a:xfrm>
              <a:off x="-170059" y="2434627"/>
              <a:ext cx="1595284" cy="400110"/>
            </a:xfrm>
            <a:prstGeom prst="rect">
              <a:avLst/>
            </a:prstGeom>
            <a:noFill/>
          </p:spPr>
          <p:txBody>
            <a:bodyPr wrap="square" rtlCol="0">
              <a:spAutoFit/>
            </a:bodyPr>
            <a:lstStyle/>
            <a:p>
              <a:pPr algn="ctr"/>
              <a:r>
                <a:rPr lang="es-CO" sz="2000" b="1" dirty="0">
                  <a:solidFill>
                    <a:srgbClr val="0F4FA6"/>
                  </a:solidFill>
                  <a:latin typeface="Arial" panose="020B0604020202020204" pitchFamily="34" charset="0"/>
                  <a:cs typeface="Arial" panose="020B0604020202020204" pitchFamily="34" charset="0"/>
                </a:rPr>
                <a:t>$509b </a:t>
              </a:r>
            </a:p>
          </p:txBody>
        </p:sp>
        <p:sp>
          <p:nvSpPr>
            <p:cNvPr id="15" name="CuadroTexto 12">
              <a:extLst>
                <a:ext uri="{FF2B5EF4-FFF2-40B4-BE49-F238E27FC236}">
                  <a16:creationId xmlns:a16="http://schemas.microsoft.com/office/drawing/2014/main" id="{0D7495DD-7A05-457C-92D1-22D6390D2EDB}"/>
                </a:ext>
              </a:extLst>
            </p:cNvPr>
            <p:cNvSpPr txBox="1"/>
            <p:nvPr/>
          </p:nvSpPr>
          <p:spPr>
            <a:xfrm>
              <a:off x="1302600" y="2235727"/>
              <a:ext cx="1923139" cy="1184940"/>
            </a:xfrm>
            <a:prstGeom prst="rect">
              <a:avLst/>
            </a:prstGeom>
            <a:noFill/>
          </p:spPr>
          <p:txBody>
            <a:bodyPr wrap="square" rtlCol="0">
              <a:spAutoFit/>
            </a:bodyPr>
            <a:lstStyle/>
            <a:p>
              <a:pPr algn="just"/>
              <a:r>
                <a:rPr lang="es-CO" sz="1400" b="1" dirty="0">
                  <a:solidFill>
                    <a:schemeClr val="accent2">
                      <a:lumMod val="75000"/>
                    </a:schemeClr>
                  </a:solidFill>
                  <a:latin typeface="Arial" panose="020B0604020202020204" pitchFamily="34" charset="0"/>
                  <a:cs typeface="Arial" panose="020B0604020202020204" pitchFamily="34" charset="0"/>
                </a:rPr>
                <a:t>Empresas:</a:t>
              </a:r>
            </a:p>
            <a:p>
              <a:pPr algn="just"/>
              <a:r>
                <a:rPr lang="es-CO" b="1" dirty="0">
                  <a:solidFill>
                    <a:schemeClr val="accent2">
                      <a:lumMod val="75000"/>
                    </a:schemeClr>
                  </a:solidFill>
                  <a:latin typeface="Arial" panose="020B0604020202020204" pitchFamily="34" charset="0"/>
                  <a:cs typeface="Arial" panose="020B0604020202020204" pitchFamily="34" charset="0"/>
                </a:rPr>
                <a:t>$270.9b</a:t>
              </a:r>
            </a:p>
            <a:p>
              <a:pPr algn="just"/>
              <a:endParaRPr lang="es-CO" sz="700" dirty="0">
                <a:solidFill>
                  <a:srgbClr val="0F4FA6"/>
                </a:solidFill>
                <a:latin typeface="Arial" panose="020B0604020202020204" pitchFamily="34" charset="0"/>
                <a:cs typeface="Arial" panose="020B0604020202020204" pitchFamily="34" charset="0"/>
              </a:endParaRPr>
            </a:p>
            <a:p>
              <a:pPr algn="just"/>
              <a:r>
                <a:rPr lang="es-CO" sz="1400" b="1" dirty="0">
                  <a:solidFill>
                    <a:srgbClr val="758B00"/>
                  </a:solidFill>
                  <a:latin typeface="Arial" panose="020B0604020202020204" pitchFamily="34" charset="0"/>
                  <a:cs typeface="Arial" panose="020B0604020202020204" pitchFamily="34" charset="0"/>
                </a:rPr>
                <a:t>Hogares:      </a:t>
              </a:r>
              <a:r>
                <a:rPr lang="es-CO" b="1" dirty="0">
                  <a:solidFill>
                    <a:srgbClr val="758B00"/>
                  </a:solidFill>
                  <a:latin typeface="Arial" panose="020B0604020202020204" pitchFamily="34" charset="0"/>
                  <a:cs typeface="Arial" panose="020B0604020202020204" pitchFamily="34" charset="0"/>
                </a:rPr>
                <a:t>$238.4b</a:t>
              </a:r>
              <a:endParaRPr lang="es-CO" sz="1400" b="1" dirty="0">
                <a:solidFill>
                  <a:srgbClr val="758B00"/>
                </a:solidFill>
                <a:latin typeface="Arial" panose="020B0604020202020204" pitchFamily="34" charset="0"/>
                <a:cs typeface="Arial" panose="020B0604020202020204" pitchFamily="34" charset="0"/>
              </a:endParaRPr>
            </a:p>
          </p:txBody>
        </p:sp>
        <p:grpSp>
          <p:nvGrpSpPr>
            <p:cNvPr id="16" name="Grupo 15">
              <a:extLst>
                <a:ext uri="{FF2B5EF4-FFF2-40B4-BE49-F238E27FC236}">
                  <a16:creationId xmlns:a16="http://schemas.microsoft.com/office/drawing/2014/main" id="{73AE65D3-F599-4952-B93D-F927E1801330}"/>
                </a:ext>
              </a:extLst>
            </p:cNvPr>
            <p:cNvGrpSpPr/>
            <p:nvPr/>
          </p:nvGrpSpPr>
          <p:grpSpPr>
            <a:xfrm>
              <a:off x="2697941" y="2745622"/>
              <a:ext cx="2055283" cy="670430"/>
              <a:chOff x="1799998" y="1020192"/>
              <a:chExt cx="2055283" cy="670430"/>
            </a:xfrm>
          </p:grpSpPr>
          <p:pic>
            <p:nvPicPr>
              <p:cNvPr id="18" name="Imagen 17">
                <a:extLst>
                  <a:ext uri="{FF2B5EF4-FFF2-40B4-BE49-F238E27FC236}">
                    <a16:creationId xmlns:a16="http://schemas.microsoft.com/office/drawing/2014/main" id="{724CF569-BA1B-4AC3-9D3C-798F0353EE7E}"/>
                  </a:ext>
                </a:extLst>
              </p:cNvPr>
              <p:cNvPicPr>
                <a:picLocks noChangeAspect="1"/>
              </p:cNvPicPr>
              <p:nvPr/>
            </p:nvPicPr>
            <p:blipFill>
              <a:blip r:embed="rId3">
                <a:duotone>
                  <a:schemeClr val="accent5">
                    <a:shade val="45000"/>
                    <a:satMod val="135000"/>
                  </a:schemeClr>
                  <a:prstClr val="white"/>
                </a:duotone>
              </a:blip>
              <a:stretch>
                <a:fillRect/>
              </a:stretch>
            </p:blipFill>
            <p:spPr>
              <a:xfrm>
                <a:off x="1799998" y="1259811"/>
                <a:ext cx="555462" cy="406679"/>
              </a:xfrm>
              <a:prstGeom prst="rect">
                <a:avLst/>
              </a:prstGeom>
            </p:spPr>
          </p:pic>
          <p:sp>
            <p:nvSpPr>
              <p:cNvPr id="19" name="Rectangle 32">
                <a:extLst>
                  <a:ext uri="{FF2B5EF4-FFF2-40B4-BE49-F238E27FC236}">
                    <a16:creationId xmlns:a16="http://schemas.microsoft.com/office/drawing/2014/main" id="{5742A70F-53FF-479F-9DF2-7FA222EA21B8}"/>
                  </a:ext>
                </a:extLst>
              </p:cNvPr>
              <p:cNvSpPr/>
              <p:nvPr/>
            </p:nvSpPr>
            <p:spPr>
              <a:xfrm>
                <a:off x="2559689" y="1020192"/>
                <a:ext cx="866831" cy="338554"/>
              </a:xfrm>
              <a:prstGeom prst="rect">
                <a:avLst/>
              </a:prstGeom>
              <a:noFill/>
            </p:spPr>
            <p:txBody>
              <a:bodyPr wrap="square">
                <a:spAutoFit/>
              </a:bodyPr>
              <a:lstStyle/>
              <a:p>
                <a:pPr algn="ctr"/>
                <a:r>
                  <a:rPr lang="en-US" sz="1600" b="1" noProof="1">
                    <a:solidFill>
                      <a:srgbClr val="0070C0"/>
                    </a:solidFill>
                    <a:latin typeface="HelveticaNeue-Bold"/>
                  </a:rPr>
                  <a:t>47.2%</a:t>
                </a:r>
              </a:p>
            </p:txBody>
          </p:sp>
          <p:sp>
            <p:nvSpPr>
              <p:cNvPr id="20" name="Rectángulo 19">
                <a:extLst>
                  <a:ext uri="{FF2B5EF4-FFF2-40B4-BE49-F238E27FC236}">
                    <a16:creationId xmlns:a16="http://schemas.microsoft.com/office/drawing/2014/main" id="{BB7C7F82-89EB-4733-BB22-480308A74681}"/>
                  </a:ext>
                </a:extLst>
              </p:cNvPr>
              <p:cNvSpPr/>
              <p:nvPr/>
            </p:nvSpPr>
            <p:spPr>
              <a:xfrm>
                <a:off x="2259997" y="1290512"/>
                <a:ext cx="1595284" cy="400110"/>
              </a:xfrm>
              <a:prstGeom prst="rect">
                <a:avLst/>
              </a:prstGeom>
            </p:spPr>
            <p:txBody>
              <a:bodyPr wrap="square">
                <a:spAutoFit/>
              </a:bodyPr>
              <a:lstStyle/>
              <a:p>
                <a:pPr algn="ctr"/>
                <a:r>
                  <a:rPr lang="es-CO" sz="1000" b="1" dirty="0">
                    <a:latin typeface="Arial" panose="020B0604020202020204" pitchFamily="34" charset="0"/>
                    <a:cs typeface="Arial" panose="020B0604020202020204" pitchFamily="34" charset="0"/>
                  </a:rPr>
                  <a:t>Adultos con al menos un producto de crédito</a:t>
                </a:r>
              </a:p>
            </p:txBody>
          </p:sp>
        </p:grpSp>
        <p:sp>
          <p:nvSpPr>
            <p:cNvPr id="21" name="CuadroTexto 11">
              <a:extLst>
                <a:ext uri="{FF2B5EF4-FFF2-40B4-BE49-F238E27FC236}">
                  <a16:creationId xmlns:a16="http://schemas.microsoft.com/office/drawing/2014/main" id="{69540CF1-51C7-454A-B45B-57250D2EC8A4}"/>
                </a:ext>
              </a:extLst>
            </p:cNvPr>
            <p:cNvSpPr txBox="1"/>
            <p:nvPr/>
          </p:nvSpPr>
          <p:spPr>
            <a:xfrm>
              <a:off x="2610142" y="2366093"/>
              <a:ext cx="2362179" cy="307777"/>
            </a:xfrm>
            <a:prstGeom prst="rect">
              <a:avLst/>
            </a:prstGeom>
            <a:noFill/>
          </p:spPr>
          <p:txBody>
            <a:bodyPr wrap="square" rtlCol="0">
              <a:spAutoFit/>
            </a:bodyPr>
            <a:lstStyle/>
            <a:p>
              <a:pPr algn="ctr"/>
              <a:r>
                <a:rPr lang="es-CO" sz="1400" b="1" dirty="0">
                  <a:solidFill>
                    <a:srgbClr val="0F4FA6"/>
                  </a:solidFill>
                  <a:latin typeface="Arial" panose="020B0604020202020204" pitchFamily="34" charset="0"/>
                  <a:cs typeface="Arial" panose="020B0604020202020204" pitchFamily="34" charset="0"/>
                </a:rPr>
                <a:t>Deudores: 10,789,918</a:t>
              </a:r>
              <a:endParaRPr lang="es-CO" b="1" dirty="0">
                <a:solidFill>
                  <a:srgbClr val="0F4FA6"/>
                </a:solidFill>
                <a:latin typeface="Arial" panose="020B0604020202020204" pitchFamily="34" charset="0"/>
                <a:cs typeface="Arial" panose="020B0604020202020204" pitchFamily="34" charset="0"/>
              </a:endParaRPr>
            </a:p>
          </p:txBody>
        </p:sp>
        <p:sp>
          <p:nvSpPr>
            <p:cNvPr id="24" name="CuadroTexto 11">
              <a:extLst>
                <a:ext uri="{FF2B5EF4-FFF2-40B4-BE49-F238E27FC236}">
                  <a16:creationId xmlns:a16="http://schemas.microsoft.com/office/drawing/2014/main" id="{FE1E9A04-5D32-4EB8-8DED-88B731FC73D3}"/>
                </a:ext>
              </a:extLst>
            </p:cNvPr>
            <p:cNvSpPr txBox="1"/>
            <p:nvPr/>
          </p:nvSpPr>
          <p:spPr>
            <a:xfrm>
              <a:off x="-183033" y="2790176"/>
              <a:ext cx="1595285" cy="523220"/>
            </a:xfrm>
            <a:prstGeom prst="rect">
              <a:avLst/>
            </a:prstGeom>
            <a:noFill/>
          </p:spPr>
          <p:txBody>
            <a:bodyPr wrap="square" rtlCol="0">
              <a:spAutoFit/>
            </a:bodyPr>
            <a:lstStyle/>
            <a:p>
              <a:pPr algn="ctr"/>
              <a:r>
                <a:rPr lang="es-CO" sz="1400" b="1" dirty="0">
                  <a:solidFill>
                    <a:srgbClr val="0F4FA6"/>
                  </a:solidFill>
                  <a:latin typeface="Arial" panose="020B0604020202020204" pitchFamily="34" charset="0"/>
                  <a:cs typeface="Arial" panose="020B0604020202020204" pitchFamily="34" charset="0"/>
                </a:rPr>
                <a:t>Cartera/PIB 47.94% </a:t>
              </a:r>
              <a:endParaRPr lang="es-CO" b="1" dirty="0">
                <a:solidFill>
                  <a:srgbClr val="0F4FA6"/>
                </a:solidFill>
                <a:latin typeface="Arial" panose="020B0604020202020204" pitchFamily="34" charset="0"/>
                <a:cs typeface="Arial" panose="020B0604020202020204" pitchFamily="34" charset="0"/>
              </a:endParaRPr>
            </a:p>
          </p:txBody>
        </p:sp>
      </p:grpSp>
      <p:grpSp>
        <p:nvGrpSpPr>
          <p:cNvPr id="5" name="Grupo 4">
            <a:extLst>
              <a:ext uri="{FF2B5EF4-FFF2-40B4-BE49-F238E27FC236}">
                <a16:creationId xmlns:a16="http://schemas.microsoft.com/office/drawing/2014/main" id="{9646C1B6-469E-4ACB-983F-4A4DD89958BA}"/>
              </a:ext>
            </a:extLst>
          </p:cNvPr>
          <p:cNvGrpSpPr/>
          <p:nvPr/>
        </p:nvGrpSpPr>
        <p:grpSpPr>
          <a:xfrm>
            <a:off x="7803006" y="1981420"/>
            <a:ext cx="4156199" cy="1378857"/>
            <a:chOff x="7957752" y="2304977"/>
            <a:chExt cx="4156199" cy="1378857"/>
          </a:xfrm>
        </p:grpSpPr>
        <p:sp>
          <p:nvSpPr>
            <p:cNvPr id="23" name="CuadroTexto 11">
              <a:extLst>
                <a:ext uri="{FF2B5EF4-FFF2-40B4-BE49-F238E27FC236}">
                  <a16:creationId xmlns:a16="http://schemas.microsoft.com/office/drawing/2014/main" id="{E0CF9F5B-B619-4203-BAE0-82C316072BE2}"/>
                </a:ext>
              </a:extLst>
            </p:cNvPr>
            <p:cNvSpPr txBox="1"/>
            <p:nvPr/>
          </p:nvSpPr>
          <p:spPr>
            <a:xfrm>
              <a:off x="7957752" y="2429395"/>
              <a:ext cx="1595284" cy="400110"/>
            </a:xfrm>
            <a:prstGeom prst="rect">
              <a:avLst/>
            </a:prstGeom>
            <a:noFill/>
          </p:spPr>
          <p:txBody>
            <a:bodyPr wrap="square" rtlCol="0">
              <a:spAutoFit/>
            </a:bodyPr>
            <a:lstStyle/>
            <a:p>
              <a:pPr algn="ctr"/>
              <a:r>
                <a:rPr lang="es-CO" sz="2000" b="1" dirty="0">
                  <a:solidFill>
                    <a:schemeClr val="accent2">
                      <a:lumMod val="75000"/>
                    </a:schemeClr>
                  </a:solidFill>
                  <a:latin typeface="Arial" panose="020B0604020202020204" pitchFamily="34" charset="0"/>
                  <a:cs typeface="Arial" panose="020B0604020202020204" pitchFamily="34" charset="0"/>
                </a:rPr>
                <a:t>$449.6b </a:t>
              </a:r>
            </a:p>
          </p:txBody>
        </p:sp>
        <p:sp>
          <p:nvSpPr>
            <p:cNvPr id="25" name="CuadroTexto 11">
              <a:extLst>
                <a:ext uri="{FF2B5EF4-FFF2-40B4-BE49-F238E27FC236}">
                  <a16:creationId xmlns:a16="http://schemas.microsoft.com/office/drawing/2014/main" id="{122E8390-7BE2-4BA1-99D1-6FAACE3941E6}"/>
                </a:ext>
              </a:extLst>
            </p:cNvPr>
            <p:cNvSpPr txBox="1"/>
            <p:nvPr/>
          </p:nvSpPr>
          <p:spPr>
            <a:xfrm>
              <a:off x="8029963" y="2908954"/>
              <a:ext cx="1595285" cy="523220"/>
            </a:xfrm>
            <a:prstGeom prst="rect">
              <a:avLst/>
            </a:prstGeom>
            <a:noFill/>
          </p:spPr>
          <p:txBody>
            <a:bodyPr wrap="square" rtlCol="0">
              <a:spAutoFit/>
            </a:bodyPr>
            <a:lstStyle/>
            <a:p>
              <a:pPr algn="ctr"/>
              <a:r>
                <a:rPr lang="es-CO" sz="1400" b="1" dirty="0">
                  <a:solidFill>
                    <a:schemeClr val="accent2">
                      <a:lumMod val="75000"/>
                    </a:schemeClr>
                  </a:solidFill>
                  <a:latin typeface="Arial" panose="020B0604020202020204" pitchFamily="34" charset="0"/>
                  <a:cs typeface="Arial" panose="020B0604020202020204" pitchFamily="34" charset="0"/>
                </a:rPr>
                <a:t>Depósitos/PIB 42.33% </a:t>
              </a:r>
              <a:endParaRPr lang="es-CO" b="1" dirty="0">
                <a:solidFill>
                  <a:schemeClr val="accent2">
                    <a:lumMod val="75000"/>
                  </a:schemeClr>
                </a:solidFill>
                <a:latin typeface="Arial" panose="020B0604020202020204" pitchFamily="34" charset="0"/>
                <a:cs typeface="Arial" panose="020B0604020202020204" pitchFamily="34" charset="0"/>
              </a:endParaRPr>
            </a:p>
          </p:txBody>
        </p:sp>
        <p:grpSp>
          <p:nvGrpSpPr>
            <p:cNvPr id="26" name="Grupo 25">
              <a:extLst>
                <a:ext uri="{FF2B5EF4-FFF2-40B4-BE49-F238E27FC236}">
                  <a16:creationId xmlns:a16="http://schemas.microsoft.com/office/drawing/2014/main" id="{39A97546-1CDA-4648-95AF-2C32ADE4C695}"/>
                </a:ext>
              </a:extLst>
            </p:cNvPr>
            <p:cNvGrpSpPr/>
            <p:nvPr/>
          </p:nvGrpSpPr>
          <p:grpSpPr>
            <a:xfrm>
              <a:off x="9841301" y="2879289"/>
              <a:ext cx="2272650" cy="804545"/>
              <a:chOff x="4197645" y="1032305"/>
              <a:chExt cx="2136447" cy="804545"/>
            </a:xfrm>
          </p:grpSpPr>
          <p:pic>
            <p:nvPicPr>
              <p:cNvPr id="27" name="Imagen 26">
                <a:extLst>
                  <a:ext uri="{FF2B5EF4-FFF2-40B4-BE49-F238E27FC236}">
                    <a16:creationId xmlns:a16="http://schemas.microsoft.com/office/drawing/2014/main" id="{E9D5AF96-9453-4F3F-B11F-EEC86623809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197645" y="1119038"/>
                <a:ext cx="733134" cy="658758"/>
              </a:xfrm>
              <a:prstGeom prst="rect">
                <a:avLst/>
              </a:prstGeom>
            </p:spPr>
          </p:pic>
          <p:sp>
            <p:nvSpPr>
              <p:cNvPr id="28" name="Rectangle 32">
                <a:extLst>
                  <a:ext uri="{FF2B5EF4-FFF2-40B4-BE49-F238E27FC236}">
                    <a16:creationId xmlns:a16="http://schemas.microsoft.com/office/drawing/2014/main" id="{DD1974D2-0685-4ADA-91F1-190F06CF5C2E}"/>
                  </a:ext>
                </a:extLst>
              </p:cNvPr>
              <p:cNvSpPr/>
              <p:nvPr/>
            </p:nvSpPr>
            <p:spPr>
              <a:xfrm>
                <a:off x="5099037" y="1032305"/>
                <a:ext cx="866831" cy="369332"/>
              </a:xfrm>
              <a:prstGeom prst="rect">
                <a:avLst/>
              </a:prstGeom>
              <a:noFill/>
            </p:spPr>
            <p:txBody>
              <a:bodyPr wrap="square">
                <a:spAutoFit/>
              </a:bodyPr>
              <a:lstStyle/>
              <a:p>
                <a:pPr algn="ctr"/>
                <a:r>
                  <a:rPr lang="en-US" b="1" noProof="1">
                    <a:solidFill>
                      <a:schemeClr val="accent2">
                        <a:lumMod val="75000"/>
                      </a:schemeClr>
                    </a:solidFill>
                    <a:latin typeface="Arial" panose="020B0604020202020204" pitchFamily="34" charset="0"/>
                    <a:cs typeface="Arial" panose="020B0604020202020204" pitchFamily="34" charset="0"/>
                  </a:rPr>
                  <a:t>79.3%</a:t>
                </a:r>
              </a:p>
            </p:txBody>
          </p:sp>
          <p:sp>
            <p:nvSpPr>
              <p:cNvPr id="29" name="Rectángulo 28">
                <a:extLst>
                  <a:ext uri="{FF2B5EF4-FFF2-40B4-BE49-F238E27FC236}">
                    <a16:creationId xmlns:a16="http://schemas.microsoft.com/office/drawing/2014/main" id="{93BB35D8-8FCD-4C65-BAF9-AA41CF8CE1CC}"/>
                  </a:ext>
                </a:extLst>
              </p:cNvPr>
              <p:cNvSpPr/>
              <p:nvPr/>
            </p:nvSpPr>
            <p:spPr>
              <a:xfrm>
                <a:off x="4760028" y="1259769"/>
                <a:ext cx="1574064" cy="577081"/>
              </a:xfrm>
              <a:prstGeom prst="rect">
                <a:avLst/>
              </a:prstGeom>
            </p:spPr>
            <p:txBody>
              <a:bodyPr wrap="square">
                <a:spAutoFit/>
              </a:bodyPr>
              <a:lstStyle/>
              <a:p>
                <a:pPr algn="ctr"/>
                <a:r>
                  <a:rPr lang="es-CO" sz="1050" b="1" dirty="0">
                    <a:solidFill>
                      <a:schemeClr val="accent2">
                        <a:lumMod val="75000"/>
                      </a:schemeClr>
                    </a:solidFill>
                    <a:latin typeface="Arial" panose="020B0604020202020204" pitchFamily="34" charset="0"/>
                    <a:cs typeface="Arial" panose="020B0604020202020204" pitchFamily="34" charset="0"/>
                  </a:rPr>
                  <a:t>Adultos con al menos un producto de depósito</a:t>
                </a:r>
              </a:p>
            </p:txBody>
          </p:sp>
        </p:grpSp>
        <p:sp>
          <p:nvSpPr>
            <p:cNvPr id="30" name="CuadroTexto 12">
              <a:extLst>
                <a:ext uri="{FF2B5EF4-FFF2-40B4-BE49-F238E27FC236}">
                  <a16:creationId xmlns:a16="http://schemas.microsoft.com/office/drawing/2014/main" id="{0FD668AF-B70E-49CD-832B-5841754E3C56}"/>
                </a:ext>
              </a:extLst>
            </p:cNvPr>
            <p:cNvSpPr txBox="1"/>
            <p:nvPr/>
          </p:nvSpPr>
          <p:spPr>
            <a:xfrm>
              <a:off x="10439537" y="2304977"/>
              <a:ext cx="1491676" cy="523220"/>
            </a:xfrm>
            <a:prstGeom prst="rect">
              <a:avLst/>
            </a:prstGeom>
            <a:noFill/>
          </p:spPr>
          <p:txBody>
            <a:bodyPr wrap="square" rtlCol="0">
              <a:spAutoFit/>
            </a:bodyPr>
            <a:lstStyle/>
            <a:p>
              <a:pPr algn="just"/>
              <a:r>
                <a:rPr lang="es-CO" sz="1400" b="1" dirty="0">
                  <a:solidFill>
                    <a:schemeClr val="accent2">
                      <a:lumMod val="75000"/>
                    </a:schemeClr>
                  </a:solidFill>
                  <a:latin typeface="Arial" panose="020B0604020202020204" pitchFamily="34" charset="0"/>
                  <a:cs typeface="Arial" panose="020B0604020202020204" pitchFamily="34" charset="0"/>
                </a:rPr>
                <a:t>No. Cuentas</a:t>
              </a:r>
            </a:p>
            <a:p>
              <a:pPr algn="just"/>
              <a:r>
                <a:rPr lang="es-CO" sz="1400" b="1" dirty="0">
                  <a:solidFill>
                    <a:schemeClr val="accent2">
                      <a:lumMod val="75000"/>
                    </a:schemeClr>
                  </a:solidFill>
                  <a:latin typeface="Arial" panose="020B0604020202020204" pitchFamily="34" charset="0"/>
                  <a:cs typeface="Arial" panose="020B0604020202020204" pitchFamily="34" charset="0"/>
                </a:rPr>
                <a:t>85,309,143</a:t>
              </a:r>
            </a:p>
          </p:txBody>
        </p:sp>
      </p:grpSp>
      <p:grpSp>
        <p:nvGrpSpPr>
          <p:cNvPr id="31" name="Grupo 30">
            <a:extLst>
              <a:ext uri="{FF2B5EF4-FFF2-40B4-BE49-F238E27FC236}">
                <a16:creationId xmlns:a16="http://schemas.microsoft.com/office/drawing/2014/main" id="{FBD93C56-0C17-4F4B-936D-E413E84FF3EB}"/>
              </a:ext>
            </a:extLst>
          </p:cNvPr>
          <p:cNvGrpSpPr/>
          <p:nvPr/>
        </p:nvGrpSpPr>
        <p:grpSpPr>
          <a:xfrm>
            <a:off x="627583" y="3468312"/>
            <a:ext cx="4200644" cy="3056196"/>
            <a:chOff x="297238" y="2938359"/>
            <a:chExt cx="4200644" cy="3056196"/>
          </a:xfrm>
        </p:grpSpPr>
        <p:sp>
          <p:nvSpPr>
            <p:cNvPr id="32" name="6 CuadroTexto">
              <a:extLst>
                <a:ext uri="{FF2B5EF4-FFF2-40B4-BE49-F238E27FC236}">
                  <a16:creationId xmlns:a16="http://schemas.microsoft.com/office/drawing/2014/main" id="{BB69A164-6395-4982-A0AA-7544BBDD4642}"/>
                </a:ext>
              </a:extLst>
            </p:cNvPr>
            <p:cNvSpPr txBox="1">
              <a:spLocks noChangeArrowheads="1"/>
            </p:cNvSpPr>
            <p:nvPr/>
          </p:nvSpPr>
          <p:spPr bwMode="auto">
            <a:xfrm>
              <a:off x="1223957" y="2938359"/>
              <a:ext cx="3273925" cy="548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defTabSz="685800" eaLnBrk="1" fontAlgn="base" hangingPunct="1">
                <a:spcBef>
                  <a:spcPts val="181"/>
                </a:spcBef>
                <a:spcAft>
                  <a:spcPct val="0"/>
                </a:spcAft>
                <a:buClrTx/>
                <a:buSzTx/>
                <a:buNone/>
              </a:pPr>
              <a:r>
                <a:rPr lang="es-CO" altLang="es-ES" sz="1400" b="1" spc="-1" dirty="0">
                  <a:solidFill>
                    <a:srgbClr val="4BACC6"/>
                  </a:solidFill>
                  <a:uFill>
                    <a:solidFill>
                      <a:srgbClr val="FFFFFF"/>
                    </a:solidFill>
                  </a:uFill>
                  <a:latin typeface="Arial" panose="020B0604020202020204" pitchFamily="34" charset="0"/>
                  <a:ea typeface="DejaVu Sans"/>
                  <a:cs typeface="Arial" panose="020B0604020202020204" pitchFamily="34" charset="0"/>
                </a:rPr>
                <a:t>Comercial $257.6b</a:t>
              </a:r>
            </a:p>
            <a:p>
              <a:pPr defTabSz="685800" eaLnBrk="1" fontAlgn="base" hangingPunct="1">
                <a:spcBef>
                  <a:spcPts val="181"/>
                </a:spcBef>
                <a:spcAft>
                  <a:spcPct val="0"/>
                </a:spcAft>
                <a:buClrTx/>
                <a:buSzTx/>
                <a:buNone/>
              </a:pPr>
              <a:r>
                <a:rPr lang="es-CO" altLang="es-ES" sz="1400" b="1" spc="-1" dirty="0">
                  <a:solidFill>
                    <a:srgbClr val="908C8C"/>
                  </a:solidFill>
                  <a:uFill>
                    <a:solidFill>
                      <a:srgbClr val="FFFFFF"/>
                    </a:solidFill>
                  </a:uFill>
                  <a:latin typeface="Arial" panose="020B0604020202020204" pitchFamily="34" charset="0"/>
                  <a:ea typeface="DejaVu Sans"/>
                  <a:cs typeface="Arial" panose="020B0604020202020204" pitchFamily="34" charset="0"/>
                </a:rPr>
                <a:t>Número de deudores: 403,184</a:t>
              </a:r>
            </a:p>
          </p:txBody>
        </p:sp>
        <p:pic>
          <p:nvPicPr>
            <p:cNvPr id="33" name="Gráfico 52" descr="Casa">
              <a:extLst>
                <a:ext uri="{FF2B5EF4-FFF2-40B4-BE49-F238E27FC236}">
                  <a16:creationId xmlns:a16="http://schemas.microsoft.com/office/drawing/2014/main" id="{6E3B677E-66B7-46A3-80BF-8C37C53C6340}"/>
                </a:ext>
              </a:extLst>
            </p:cNvPr>
            <p:cNvPicPr>
              <a:picLocks noChangeAspect="1"/>
            </p:cNvPicPr>
            <p:nvPr/>
          </p:nvPicPr>
          <p:blipFill>
            <a:blip r:embed="rId6" cstate="screen">
              <a:duotone>
                <a:schemeClr val="accent6">
                  <a:shade val="45000"/>
                  <a:satMod val="135000"/>
                </a:schemeClr>
                <a:prstClr val="white"/>
              </a:duotone>
              <a:extLst>
                <a:ext uri="{BEBA8EAE-BF5A-486C-A8C5-ECC9F3942E4B}">
                  <a14:imgProps xmlns:a14="http://schemas.microsoft.com/office/drawing/2010/main">
                    <a14:imgLayer r:embed="rId7">
                      <a14:imgEffect>
                        <a14:artisticMarker/>
                      </a14:imgEffect>
                      <a14:imgEffect>
                        <a14:colorTemperature colorTemp="115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97238" y="4481035"/>
              <a:ext cx="831278" cy="831278"/>
            </a:xfrm>
            <a:prstGeom prst="rect">
              <a:avLst/>
            </a:prstGeom>
          </p:spPr>
        </p:pic>
        <p:sp>
          <p:nvSpPr>
            <p:cNvPr id="34" name="6 CuadroTexto">
              <a:extLst>
                <a:ext uri="{FF2B5EF4-FFF2-40B4-BE49-F238E27FC236}">
                  <a16:creationId xmlns:a16="http://schemas.microsoft.com/office/drawing/2014/main" id="{650180D9-BDE3-4156-AB79-470BA296CDE6}"/>
                </a:ext>
              </a:extLst>
            </p:cNvPr>
            <p:cNvSpPr txBox="1">
              <a:spLocks noChangeArrowheads="1"/>
            </p:cNvSpPr>
            <p:nvPr/>
          </p:nvSpPr>
          <p:spPr bwMode="auto">
            <a:xfrm>
              <a:off x="1198557" y="3754106"/>
              <a:ext cx="3273925" cy="548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defTabSz="685800" eaLnBrk="1" fontAlgn="base" hangingPunct="1">
                <a:spcBef>
                  <a:spcPts val="181"/>
                </a:spcBef>
                <a:spcAft>
                  <a:spcPct val="0"/>
                </a:spcAft>
                <a:buClrTx/>
                <a:buSzTx/>
                <a:buNone/>
              </a:pPr>
              <a:r>
                <a:rPr lang="es-CO" altLang="es-ES" sz="1400" b="1" spc="-1" dirty="0">
                  <a:solidFill>
                    <a:srgbClr val="4BACC6"/>
                  </a:solidFill>
                  <a:uFill>
                    <a:solidFill>
                      <a:srgbClr val="FFFFFF"/>
                    </a:solidFill>
                  </a:uFill>
                  <a:latin typeface="Arial" panose="020B0604020202020204" pitchFamily="34" charset="0"/>
                  <a:ea typeface="DejaVu Sans"/>
                  <a:cs typeface="Arial" panose="020B0604020202020204" pitchFamily="34" charset="0"/>
                </a:rPr>
                <a:t>Consumo $160.5</a:t>
              </a:r>
            </a:p>
            <a:p>
              <a:pPr defTabSz="685800" eaLnBrk="1" fontAlgn="base" hangingPunct="1">
                <a:spcBef>
                  <a:spcPts val="181"/>
                </a:spcBef>
                <a:spcAft>
                  <a:spcPct val="0"/>
                </a:spcAft>
                <a:buClrTx/>
                <a:buSzTx/>
                <a:buNone/>
              </a:pPr>
              <a:r>
                <a:rPr lang="es-CO" altLang="es-ES" sz="1400" b="1" spc="-1" dirty="0">
                  <a:solidFill>
                    <a:srgbClr val="908C8C"/>
                  </a:solidFill>
                  <a:uFill>
                    <a:solidFill>
                      <a:srgbClr val="FFFFFF"/>
                    </a:solidFill>
                  </a:uFill>
                  <a:latin typeface="Arial" panose="020B0604020202020204" pitchFamily="34" charset="0"/>
                  <a:ea typeface="DejaVu Sans"/>
                  <a:cs typeface="Arial" panose="020B0604020202020204" pitchFamily="34" charset="0"/>
                </a:rPr>
                <a:t>Número de deudores: 8,985,031</a:t>
              </a:r>
            </a:p>
          </p:txBody>
        </p:sp>
        <p:sp>
          <p:nvSpPr>
            <p:cNvPr id="35" name="6 CuadroTexto">
              <a:extLst>
                <a:ext uri="{FF2B5EF4-FFF2-40B4-BE49-F238E27FC236}">
                  <a16:creationId xmlns:a16="http://schemas.microsoft.com/office/drawing/2014/main" id="{91B79E0D-B8F1-47D1-9BE6-55C48390D6B8}"/>
                </a:ext>
              </a:extLst>
            </p:cNvPr>
            <p:cNvSpPr txBox="1">
              <a:spLocks noChangeArrowheads="1"/>
            </p:cNvSpPr>
            <p:nvPr/>
          </p:nvSpPr>
          <p:spPr bwMode="auto">
            <a:xfrm>
              <a:off x="1207152" y="4529772"/>
              <a:ext cx="3273925" cy="548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defTabSz="685800" eaLnBrk="1" fontAlgn="base" hangingPunct="1">
                <a:spcBef>
                  <a:spcPts val="181"/>
                </a:spcBef>
                <a:spcAft>
                  <a:spcPct val="0"/>
                </a:spcAft>
                <a:buClrTx/>
                <a:buSzTx/>
                <a:buNone/>
              </a:pPr>
              <a:r>
                <a:rPr lang="es-CO" altLang="es-ES" sz="1400" b="1" spc="-1" dirty="0">
                  <a:solidFill>
                    <a:srgbClr val="4BACC6"/>
                  </a:solidFill>
                  <a:uFill>
                    <a:solidFill>
                      <a:srgbClr val="FFFFFF"/>
                    </a:solidFill>
                  </a:uFill>
                  <a:latin typeface="Arial" panose="020B0604020202020204" pitchFamily="34" charset="0"/>
                  <a:ea typeface="DejaVu Sans"/>
                  <a:cs typeface="Arial" panose="020B0604020202020204" pitchFamily="34" charset="0"/>
                </a:rPr>
                <a:t>Vivienda $77.9b</a:t>
              </a:r>
            </a:p>
            <a:p>
              <a:pPr defTabSz="685800" eaLnBrk="1" fontAlgn="base" hangingPunct="1">
                <a:spcBef>
                  <a:spcPts val="181"/>
                </a:spcBef>
                <a:spcAft>
                  <a:spcPct val="0"/>
                </a:spcAft>
                <a:buClrTx/>
                <a:buSzTx/>
                <a:buNone/>
              </a:pPr>
              <a:r>
                <a:rPr lang="es-CO" altLang="es-ES" sz="1400" b="1" spc="-1" dirty="0">
                  <a:solidFill>
                    <a:srgbClr val="908C8C"/>
                  </a:solidFill>
                  <a:uFill>
                    <a:solidFill>
                      <a:srgbClr val="FFFFFF"/>
                    </a:solidFill>
                  </a:uFill>
                  <a:latin typeface="Arial" panose="020B0604020202020204" pitchFamily="34" charset="0"/>
                  <a:ea typeface="DejaVu Sans"/>
                  <a:cs typeface="Arial" panose="020B0604020202020204" pitchFamily="34" charset="0"/>
                </a:rPr>
                <a:t>Número de deudores: 1,024,891</a:t>
              </a:r>
            </a:p>
          </p:txBody>
        </p:sp>
        <p:sp>
          <p:nvSpPr>
            <p:cNvPr id="36" name="6 CuadroTexto">
              <a:extLst>
                <a:ext uri="{FF2B5EF4-FFF2-40B4-BE49-F238E27FC236}">
                  <a16:creationId xmlns:a16="http://schemas.microsoft.com/office/drawing/2014/main" id="{6C27DBA2-5DE7-410E-A79D-B95D74087D7E}"/>
                </a:ext>
              </a:extLst>
            </p:cNvPr>
            <p:cNvSpPr txBox="1">
              <a:spLocks noChangeArrowheads="1"/>
            </p:cNvSpPr>
            <p:nvPr/>
          </p:nvSpPr>
          <p:spPr bwMode="auto">
            <a:xfrm>
              <a:off x="1162536" y="5379425"/>
              <a:ext cx="3273925" cy="548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defTabSz="685800" eaLnBrk="1" fontAlgn="base" hangingPunct="1">
                <a:spcBef>
                  <a:spcPts val="181"/>
                </a:spcBef>
                <a:spcAft>
                  <a:spcPct val="0"/>
                </a:spcAft>
                <a:buClrTx/>
                <a:buSzTx/>
                <a:buNone/>
              </a:pPr>
              <a:r>
                <a:rPr lang="es-CO" altLang="es-ES" sz="1400" b="1" spc="-1" dirty="0">
                  <a:solidFill>
                    <a:srgbClr val="4BACC6"/>
                  </a:solidFill>
                  <a:uFill>
                    <a:solidFill>
                      <a:srgbClr val="FFFFFF"/>
                    </a:solidFill>
                  </a:uFill>
                  <a:latin typeface="Arial" panose="020B0604020202020204" pitchFamily="34" charset="0"/>
                  <a:ea typeface="DejaVu Sans"/>
                  <a:cs typeface="Arial" panose="020B0604020202020204" pitchFamily="34" charset="0"/>
                </a:rPr>
                <a:t>Microcrédito $13.3b</a:t>
              </a:r>
            </a:p>
            <a:p>
              <a:pPr defTabSz="685800" eaLnBrk="1" fontAlgn="base" hangingPunct="1">
                <a:spcBef>
                  <a:spcPts val="181"/>
                </a:spcBef>
                <a:spcAft>
                  <a:spcPct val="0"/>
                </a:spcAft>
                <a:buClrTx/>
                <a:buSzTx/>
                <a:buNone/>
              </a:pPr>
              <a:r>
                <a:rPr lang="es-CO" altLang="es-ES" sz="1400" b="1" spc="-1" dirty="0">
                  <a:solidFill>
                    <a:srgbClr val="908C8C"/>
                  </a:solidFill>
                  <a:uFill>
                    <a:solidFill>
                      <a:srgbClr val="FFFFFF"/>
                    </a:solidFill>
                  </a:uFill>
                  <a:latin typeface="Arial" panose="020B0604020202020204" pitchFamily="34" charset="0"/>
                  <a:ea typeface="DejaVu Sans"/>
                  <a:cs typeface="Arial" panose="020B0604020202020204" pitchFamily="34" charset="0"/>
                </a:rPr>
                <a:t>Número de deudores: 1,995,165</a:t>
              </a:r>
            </a:p>
          </p:txBody>
        </p:sp>
        <p:pic>
          <p:nvPicPr>
            <p:cNvPr id="37" name="Imagen 36">
              <a:extLst>
                <a:ext uri="{FF2B5EF4-FFF2-40B4-BE49-F238E27FC236}">
                  <a16:creationId xmlns:a16="http://schemas.microsoft.com/office/drawing/2014/main" id="{C351DC40-BEC6-47FA-A733-47844E316AC9}"/>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23906" y="5416614"/>
              <a:ext cx="577941" cy="577941"/>
            </a:xfrm>
            <a:prstGeom prst="rect">
              <a:avLst/>
            </a:prstGeom>
          </p:spPr>
        </p:pic>
        <p:pic>
          <p:nvPicPr>
            <p:cNvPr id="38" name="Picture 2" descr="Carrito de compras icon">
              <a:extLst>
                <a:ext uri="{FF2B5EF4-FFF2-40B4-BE49-F238E27FC236}">
                  <a16:creationId xmlns:a16="http://schemas.microsoft.com/office/drawing/2014/main" id="{8B2EF141-AC74-4761-941D-2E54A720AFDE}"/>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646" y="3884126"/>
              <a:ext cx="550260" cy="550261"/>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n 38">
              <a:extLst>
                <a:ext uri="{FF2B5EF4-FFF2-40B4-BE49-F238E27FC236}">
                  <a16:creationId xmlns:a16="http://schemas.microsoft.com/office/drawing/2014/main" id="{C33BA368-8990-4ADC-BEFB-3A870957408E}"/>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9257" y="3124976"/>
              <a:ext cx="446555" cy="446555"/>
            </a:xfrm>
            <a:prstGeom prst="rect">
              <a:avLst/>
            </a:prstGeom>
          </p:spPr>
        </p:pic>
      </p:grpSp>
      <p:grpSp>
        <p:nvGrpSpPr>
          <p:cNvPr id="6" name="Grupo 5">
            <a:extLst>
              <a:ext uri="{FF2B5EF4-FFF2-40B4-BE49-F238E27FC236}">
                <a16:creationId xmlns:a16="http://schemas.microsoft.com/office/drawing/2014/main" id="{7990F1A1-B199-432F-AC96-4093BA96BDEA}"/>
              </a:ext>
            </a:extLst>
          </p:cNvPr>
          <p:cNvGrpSpPr/>
          <p:nvPr/>
        </p:nvGrpSpPr>
        <p:grpSpPr>
          <a:xfrm>
            <a:off x="7318987" y="3646177"/>
            <a:ext cx="4407233" cy="2682119"/>
            <a:chOff x="7304919" y="3800922"/>
            <a:chExt cx="4407233" cy="2682119"/>
          </a:xfrm>
        </p:grpSpPr>
        <p:grpSp>
          <p:nvGrpSpPr>
            <p:cNvPr id="40" name="Grupo 39">
              <a:extLst>
                <a:ext uri="{FF2B5EF4-FFF2-40B4-BE49-F238E27FC236}">
                  <a16:creationId xmlns:a16="http://schemas.microsoft.com/office/drawing/2014/main" id="{380E0263-B41C-420D-895A-4ABFAB7D351D}"/>
                </a:ext>
              </a:extLst>
            </p:cNvPr>
            <p:cNvGrpSpPr/>
            <p:nvPr/>
          </p:nvGrpSpPr>
          <p:grpSpPr>
            <a:xfrm>
              <a:off x="7747492" y="4540927"/>
              <a:ext cx="3964660" cy="593108"/>
              <a:chOff x="9814493" y="3410625"/>
              <a:chExt cx="2905119" cy="593108"/>
            </a:xfrm>
          </p:grpSpPr>
          <p:sp>
            <p:nvSpPr>
              <p:cNvPr id="41" name="TextBox 126">
                <a:extLst>
                  <a:ext uri="{FF2B5EF4-FFF2-40B4-BE49-F238E27FC236}">
                    <a16:creationId xmlns:a16="http://schemas.microsoft.com/office/drawing/2014/main" id="{4E81F6C3-9430-4C65-A57B-12D369E784D7}"/>
                  </a:ext>
                </a:extLst>
              </p:cNvPr>
              <p:cNvSpPr txBox="1"/>
              <p:nvPr/>
            </p:nvSpPr>
            <p:spPr>
              <a:xfrm>
                <a:off x="9814493" y="3446234"/>
                <a:ext cx="2275101" cy="430887"/>
              </a:xfrm>
              <a:prstGeom prst="rect">
                <a:avLst/>
              </a:prstGeom>
              <a:noFill/>
              <a:ln w="6350">
                <a:noFill/>
                <a:prstDash val="dash"/>
              </a:ln>
            </p:spPr>
            <p:txBody>
              <a:bodyPr wrap="square" lIns="0" tIns="0" rIns="0" bIns="0" rtlCol="0">
                <a:spAutoFit/>
              </a:bodyPr>
              <a:lstStyle/>
              <a:p>
                <a:pPr algn="r"/>
                <a:r>
                  <a:rPr lang="es-ES_tradnl" sz="1400" b="1" dirty="0">
                    <a:solidFill>
                      <a:srgbClr val="758B00"/>
                    </a:solidFill>
                    <a:latin typeface="Arial" panose="020B0604020202020204" pitchFamily="34" charset="0"/>
                    <a:cs typeface="Arial" panose="020B0604020202020204" pitchFamily="34" charset="0"/>
                  </a:rPr>
                  <a:t>CDT $177.4B</a:t>
                </a:r>
              </a:p>
              <a:p>
                <a:pPr algn="r"/>
                <a:r>
                  <a:rPr lang="es-ES_tradnl" sz="1400" b="1" spc="-1" dirty="0">
                    <a:solidFill>
                      <a:srgbClr val="908C8C"/>
                    </a:solidFill>
                    <a:uFill>
                      <a:solidFill>
                        <a:srgbClr val="FFFFFF"/>
                      </a:solidFill>
                    </a:uFill>
                    <a:latin typeface="Arial" panose="020B0604020202020204" pitchFamily="34" charset="0"/>
                    <a:cs typeface="Arial" panose="020B0604020202020204" pitchFamily="34" charset="0"/>
                  </a:rPr>
                  <a:t>Número de cuentas: 1.5 m</a:t>
                </a:r>
              </a:p>
            </p:txBody>
          </p:sp>
          <p:pic>
            <p:nvPicPr>
              <p:cNvPr id="42" name="Picture 10">
                <a:extLst>
                  <a:ext uri="{FF2B5EF4-FFF2-40B4-BE49-F238E27FC236}">
                    <a16:creationId xmlns:a16="http://schemas.microsoft.com/office/drawing/2014/main" id="{DBD707E6-5359-47D3-B87F-7A909A494424}"/>
                  </a:ext>
                </a:extLst>
              </p:cNvPr>
              <p:cNvPicPr>
                <a:picLocks noChangeAspect="1"/>
              </p:cNvPicPr>
              <p:nvPr/>
            </p:nvPicPr>
            <p:blipFill>
              <a:blip r:embed="rId11" cstate="screen">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126504" y="3410625"/>
                <a:ext cx="593108" cy="593108"/>
              </a:xfrm>
              <a:prstGeom prst="rect">
                <a:avLst/>
              </a:prstGeom>
            </p:spPr>
          </p:pic>
        </p:grpSp>
        <p:grpSp>
          <p:nvGrpSpPr>
            <p:cNvPr id="43" name="Grupo 42">
              <a:extLst>
                <a:ext uri="{FF2B5EF4-FFF2-40B4-BE49-F238E27FC236}">
                  <a16:creationId xmlns:a16="http://schemas.microsoft.com/office/drawing/2014/main" id="{160EB47B-05A5-4D4C-8600-561926769989}"/>
                </a:ext>
              </a:extLst>
            </p:cNvPr>
            <p:cNvGrpSpPr/>
            <p:nvPr/>
          </p:nvGrpSpPr>
          <p:grpSpPr>
            <a:xfrm>
              <a:off x="7417941" y="6009188"/>
              <a:ext cx="4193873" cy="473853"/>
              <a:chOff x="9185383" y="4376351"/>
              <a:chExt cx="2975499" cy="473853"/>
            </a:xfrm>
          </p:grpSpPr>
          <p:sp>
            <p:nvSpPr>
              <p:cNvPr id="44" name="TextBox 126">
                <a:extLst>
                  <a:ext uri="{FF2B5EF4-FFF2-40B4-BE49-F238E27FC236}">
                    <a16:creationId xmlns:a16="http://schemas.microsoft.com/office/drawing/2014/main" id="{CACFE3F5-F2EC-44C1-AE26-940D7321AA62}"/>
                  </a:ext>
                </a:extLst>
              </p:cNvPr>
              <p:cNvSpPr txBox="1"/>
              <p:nvPr/>
            </p:nvSpPr>
            <p:spPr>
              <a:xfrm>
                <a:off x="9185383" y="4376351"/>
                <a:ext cx="2407688" cy="430887"/>
              </a:xfrm>
              <a:prstGeom prst="rect">
                <a:avLst/>
              </a:prstGeom>
              <a:noFill/>
              <a:ln w="6350">
                <a:noFill/>
                <a:prstDash val="dash"/>
              </a:ln>
            </p:spPr>
            <p:txBody>
              <a:bodyPr wrap="square" lIns="0" tIns="0" rIns="0" bIns="0" rtlCol="0">
                <a:spAutoFit/>
              </a:bodyPr>
              <a:lstStyle/>
              <a:p>
                <a:pPr algn="r"/>
                <a:r>
                  <a:rPr lang="es-ES_tradnl" sz="1400" b="1" dirty="0">
                    <a:solidFill>
                      <a:srgbClr val="758B00"/>
                    </a:solidFill>
                    <a:latin typeface="Arial" panose="020B0604020202020204" pitchFamily="34" charset="0"/>
                    <a:cs typeface="Arial" panose="020B0604020202020204" pitchFamily="34" charset="0"/>
                  </a:rPr>
                  <a:t>Depósitos Electrónicos $152mm</a:t>
                </a:r>
              </a:p>
              <a:p>
                <a:pPr algn="r"/>
                <a:r>
                  <a:rPr lang="es-ES_tradnl" sz="1400" b="1" spc="-1" dirty="0">
                    <a:solidFill>
                      <a:srgbClr val="908C8C"/>
                    </a:solidFill>
                    <a:uFill>
                      <a:solidFill>
                        <a:srgbClr val="FFFFFF"/>
                      </a:solidFill>
                    </a:uFill>
                    <a:latin typeface="Arial" panose="020B0604020202020204" pitchFamily="34" charset="0"/>
                    <a:cs typeface="Arial" panose="020B0604020202020204" pitchFamily="34" charset="0"/>
                  </a:rPr>
                  <a:t>Número de cuentas: 6.4 m</a:t>
                </a:r>
              </a:p>
            </p:txBody>
          </p:sp>
          <p:pic>
            <p:nvPicPr>
              <p:cNvPr id="45" name="Picture 10" descr="elated image">
                <a:extLst>
                  <a:ext uri="{FF2B5EF4-FFF2-40B4-BE49-F238E27FC236}">
                    <a16:creationId xmlns:a16="http://schemas.microsoft.com/office/drawing/2014/main" id="{5152A520-2A3C-4CF3-B869-C89984441155}"/>
                  </a:ext>
                </a:extLst>
              </p:cNvPr>
              <p:cNvPicPr>
                <a:picLocks noChangeAspect="1" noChangeArrowheads="1"/>
              </p:cNvPicPr>
              <p:nvPr/>
            </p:nvPicPr>
            <p:blipFill>
              <a:blip r:embed="rId12" cstate="print">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28852" y="4418174"/>
                <a:ext cx="432030" cy="4320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upo 45">
              <a:extLst>
                <a:ext uri="{FF2B5EF4-FFF2-40B4-BE49-F238E27FC236}">
                  <a16:creationId xmlns:a16="http://schemas.microsoft.com/office/drawing/2014/main" id="{0032EDB1-3EEE-49E7-8A9D-3D362C4374E6}"/>
                </a:ext>
              </a:extLst>
            </p:cNvPr>
            <p:cNvGrpSpPr/>
            <p:nvPr/>
          </p:nvGrpSpPr>
          <p:grpSpPr>
            <a:xfrm>
              <a:off x="7486330" y="3800922"/>
              <a:ext cx="4081176" cy="530199"/>
              <a:chOff x="6715795" y="3480587"/>
              <a:chExt cx="4081176" cy="530199"/>
            </a:xfrm>
          </p:grpSpPr>
          <p:pic>
            <p:nvPicPr>
              <p:cNvPr id="47" name="Imagen 46">
                <a:extLst>
                  <a:ext uri="{FF2B5EF4-FFF2-40B4-BE49-F238E27FC236}">
                    <a16:creationId xmlns:a16="http://schemas.microsoft.com/office/drawing/2014/main" id="{2BC0A964-800B-4802-86A4-B4D1912D5F75}"/>
                  </a:ext>
                </a:extLst>
              </p:cNvPr>
              <p:cNvPicPr>
                <a:picLocks noChangeAspect="1"/>
              </p:cNvPicPr>
              <p:nvPr/>
            </p:nvPicPr>
            <p:blipFill>
              <a:blip r:embed="rId13"/>
              <a:stretch>
                <a:fillRect/>
              </a:stretch>
            </p:blipFill>
            <p:spPr>
              <a:xfrm>
                <a:off x="10287865" y="3522602"/>
                <a:ext cx="509106" cy="488184"/>
              </a:xfrm>
              <a:prstGeom prst="rect">
                <a:avLst/>
              </a:prstGeom>
            </p:spPr>
          </p:pic>
          <p:sp>
            <p:nvSpPr>
              <p:cNvPr id="48" name="TextBox 126">
                <a:extLst>
                  <a:ext uri="{FF2B5EF4-FFF2-40B4-BE49-F238E27FC236}">
                    <a16:creationId xmlns:a16="http://schemas.microsoft.com/office/drawing/2014/main" id="{6238736D-40D5-499E-8909-26ABE0FA1A52}"/>
                  </a:ext>
                </a:extLst>
              </p:cNvPr>
              <p:cNvSpPr txBox="1"/>
              <p:nvPr/>
            </p:nvSpPr>
            <p:spPr>
              <a:xfrm>
                <a:off x="6715795" y="3480587"/>
                <a:ext cx="3325171" cy="430887"/>
              </a:xfrm>
              <a:prstGeom prst="rect">
                <a:avLst/>
              </a:prstGeom>
              <a:noFill/>
              <a:ln w="6350">
                <a:noFill/>
                <a:prstDash val="dash"/>
              </a:ln>
            </p:spPr>
            <p:txBody>
              <a:bodyPr wrap="square" lIns="0" tIns="0" rIns="0" bIns="0" rtlCol="0">
                <a:spAutoFit/>
              </a:bodyPr>
              <a:lstStyle/>
              <a:p>
                <a:pPr algn="r"/>
                <a:r>
                  <a:rPr lang="es-ES_tradnl" sz="1400" b="1" dirty="0">
                    <a:solidFill>
                      <a:srgbClr val="758B00"/>
                    </a:solidFill>
                    <a:latin typeface="Arial" panose="020B0604020202020204" pitchFamily="34" charset="0"/>
                    <a:cs typeface="Arial" panose="020B0604020202020204" pitchFamily="34" charset="0"/>
                  </a:rPr>
                  <a:t>Cuenta de Ahorros $198b</a:t>
                </a:r>
              </a:p>
              <a:p>
                <a:pPr algn="r"/>
                <a:r>
                  <a:rPr lang="es-ES_tradnl" sz="1400" b="1" spc="-1" dirty="0">
                    <a:solidFill>
                      <a:srgbClr val="908C8C"/>
                    </a:solidFill>
                    <a:uFill>
                      <a:solidFill>
                        <a:srgbClr val="FFFFFF"/>
                      </a:solidFill>
                    </a:uFill>
                    <a:latin typeface="Arial" panose="020B0604020202020204" pitchFamily="34" charset="0"/>
                    <a:cs typeface="Arial" panose="020B0604020202020204" pitchFamily="34" charset="0"/>
                  </a:rPr>
                  <a:t>Número de cuentas: 74.1 m</a:t>
                </a:r>
              </a:p>
            </p:txBody>
          </p:sp>
        </p:grpSp>
        <p:grpSp>
          <p:nvGrpSpPr>
            <p:cNvPr id="49" name="Grupo 48">
              <a:extLst>
                <a:ext uri="{FF2B5EF4-FFF2-40B4-BE49-F238E27FC236}">
                  <a16:creationId xmlns:a16="http://schemas.microsoft.com/office/drawing/2014/main" id="{3764D136-9A52-423C-BF11-8EB39DD5FCA0}"/>
                </a:ext>
              </a:extLst>
            </p:cNvPr>
            <p:cNvGrpSpPr/>
            <p:nvPr/>
          </p:nvGrpSpPr>
          <p:grpSpPr>
            <a:xfrm>
              <a:off x="7304919" y="5328574"/>
              <a:ext cx="4334205" cy="518884"/>
              <a:chOff x="6083035" y="4396684"/>
              <a:chExt cx="3146797" cy="518884"/>
            </a:xfrm>
          </p:grpSpPr>
          <p:sp>
            <p:nvSpPr>
              <p:cNvPr id="50" name="TextBox 126">
                <a:extLst>
                  <a:ext uri="{FF2B5EF4-FFF2-40B4-BE49-F238E27FC236}">
                    <a16:creationId xmlns:a16="http://schemas.microsoft.com/office/drawing/2014/main" id="{A6EE7D4D-875B-4D2F-B639-9BCF3B777B4D}"/>
                  </a:ext>
                </a:extLst>
              </p:cNvPr>
              <p:cNvSpPr txBox="1"/>
              <p:nvPr/>
            </p:nvSpPr>
            <p:spPr>
              <a:xfrm>
                <a:off x="6083035" y="4396684"/>
                <a:ext cx="2575575" cy="430887"/>
              </a:xfrm>
              <a:prstGeom prst="rect">
                <a:avLst/>
              </a:prstGeom>
              <a:noFill/>
              <a:ln w="6350">
                <a:noFill/>
                <a:prstDash val="dash"/>
              </a:ln>
            </p:spPr>
            <p:txBody>
              <a:bodyPr wrap="square" lIns="0" tIns="0" rIns="0" bIns="0" rtlCol="0">
                <a:spAutoFit/>
              </a:bodyPr>
              <a:lstStyle/>
              <a:p>
                <a:pPr algn="r"/>
                <a:r>
                  <a:rPr lang="es-ES_tradnl" sz="1400" b="1" dirty="0">
                    <a:solidFill>
                      <a:srgbClr val="758B00"/>
                    </a:solidFill>
                    <a:latin typeface="Arial" panose="020B0604020202020204" pitchFamily="34" charset="0"/>
                    <a:cs typeface="Arial" panose="020B0604020202020204" pitchFamily="34" charset="0"/>
                  </a:rPr>
                  <a:t>Cuenta Corriente $62b</a:t>
                </a:r>
              </a:p>
              <a:p>
                <a:pPr algn="r"/>
                <a:r>
                  <a:rPr lang="es-ES_tradnl" sz="1400" b="1" spc="-1" dirty="0">
                    <a:solidFill>
                      <a:srgbClr val="908C8C"/>
                    </a:solidFill>
                    <a:uFill>
                      <a:solidFill>
                        <a:srgbClr val="FFFFFF"/>
                      </a:solidFill>
                    </a:uFill>
                    <a:latin typeface="Arial" panose="020B0604020202020204" pitchFamily="34" charset="0"/>
                    <a:cs typeface="Arial" panose="020B0604020202020204" pitchFamily="34" charset="0"/>
                  </a:rPr>
                  <a:t>Número de cuentas: 3.2 m</a:t>
                </a:r>
              </a:p>
            </p:txBody>
          </p:sp>
          <p:pic>
            <p:nvPicPr>
              <p:cNvPr id="51" name="Imagen 50">
                <a:extLst>
                  <a:ext uri="{FF2B5EF4-FFF2-40B4-BE49-F238E27FC236}">
                    <a16:creationId xmlns:a16="http://schemas.microsoft.com/office/drawing/2014/main" id="{B04EFC0D-9970-47EF-AEFC-AF1AF4FA6930}"/>
                  </a:ext>
                </a:extLst>
              </p:cNvPr>
              <p:cNvPicPr>
                <a:picLocks noChangeAspect="1"/>
              </p:cNvPicPr>
              <p:nvPr/>
            </p:nvPicPr>
            <p:blipFill>
              <a:blip r:embed="rId14">
                <a:duotone>
                  <a:schemeClr val="accent4">
                    <a:shade val="45000"/>
                    <a:satMod val="135000"/>
                  </a:schemeClr>
                  <a:prstClr val="white"/>
                </a:duotone>
              </a:blip>
              <a:stretch>
                <a:fillRect/>
              </a:stretch>
            </p:blipFill>
            <p:spPr>
              <a:xfrm>
                <a:off x="8748072" y="4419639"/>
                <a:ext cx="481760" cy="495929"/>
              </a:xfrm>
              <a:prstGeom prst="rect">
                <a:avLst/>
              </a:prstGeom>
            </p:spPr>
          </p:pic>
        </p:grpSp>
      </p:grpSp>
      <p:sp>
        <p:nvSpPr>
          <p:cNvPr id="52" name="CuadroTexto 51">
            <a:extLst>
              <a:ext uri="{FF2B5EF4-FFF2-40B4-BE49-F238E27FC236}">
                <a16:creationId xmlns:a16="http://schemas.microsoft.com/office/drawing/2014/main" id="{68C6AF23-7A1A-4693-AB0D-A6F8C88929C7}"/>
              </a:ext>
            </a:extLst>
          </p:cNvPr>
          <p:cNvSpPr txBox="1"/>
          <p:nvPr/>
        </p:nvSpPr>
        <p:spPr>
          <a:xfrm>
            <a:off x="8452817" y="6483041"/>
            <a:ext cx="3599467" cy="400110"/>
          </a:xfrm>
          <a:prstGeom prst="rect">
            <a:avLst/>
          </a:prstGeom>
          <a:noFill/>
        </p:spPr>
        <p:txBody>
          <a:bodyPr wrap="square" rtlCol="0">
            <a:spAutoFit/>
          </a:bodyPr>
          <a:lstStyle/>
          <a:p>
            <a:r>
              <a:rPr lang="es-CO" sz="1000" b="1" dirty="0">
                <a:latin typeface="Arial" panose="020B0604020202020204" pitchFamily="34" charset="0"/>
                <a:cs typeface="Arial" panose="020B0604020202020204" pitchFamily="34" charset="0"/>
              </a:rPr>
              <a:t>*Cifras a febrero de 2020</a:t>
            </a:r>
          </a:p>
          <a:p>
            <a:r>
              <a:rPr lang="es-ES" sz="1000" b="1" dirty="0">
                <a:latin typeface="Arial" panose="020B0604020202020204" pitchFamily="34" charset="0"/>
                <a:cs typeface="Arial" panose="020B0604020202020204" pitchFamily="34" charset="0"/>
              </a:rPr>
              <a:t>b: billones mm: miles de millones </a:t>
            </a:r>
            <a:r>
              <a:rPr lang="es-CO" sz="1000" b="1" dirty="0">
                <a:latin typeface="Arial" panose="020B0604020202020204" pitchFamily="34" charset="0"/>
                <a:cs typeface="Arial" panose="020B0604020202020204" pitchFamily="34" charset="0"/>
              </a:rPr>
              <a:t>m: millones</a:t>
            </a:r>
          </a:p>
        </p:txBody>
      </p:sp>
      <p:sp>
        <p:nvSpPr>
          <p:cNvPr id="53" name="CuadroTexto 10">
            <a:extLst>
              <a:ext uri="{FF2B5EF4-FFF2-40B4-BE49-F238E27FC236}">
                <a16:creationId xmlns:a16="http://schemas.microsoft.com/office/drawing/2014/main" id="{3A83F68E-D031-4908-87AC-341E3D6DAA81}"/>
              </a:ext>
            </a:extLst>
          </p:cNvPr>
          <p:cNvSpPr txBox="1"/>
          <p:nvPr/>
        </p:nvSpPr>
        <p:spPr>
          <a:xfrm>
            <a:off x="6347230" y="1552730"/>
            <a:ext cx="6102120" cy="369332"/>
          </a:xfrm>
          <a:prstGeom prst="rect">
            <a:avLst/>
          </a:prstGeom>
          <a:noFill/>
        </p:spPr>
        <p:txBody>
          <a:bodyPr wrap="square" rtlCol="0">
            <a:spAutoFit/>
          </a:bodyPr>
          <a:lstStyle/>
          <a:p>
            <a:pPr algn="ctr"/>
            <a:r>
              <a:rPr lang="es-CO" b="1" dirty="0">
                <a:solidFill>
                  <a:schemeClr val="bg1">
                    <a:lumMod val="50000"/>
                  </a:schemeClr>
                </a:solidFill>
                <a:latin typeface="Arial Nova" panose="020B0504020202020204" pitchFamily="34" charset="0"/>
                <a:cs typeface="Arial" panose="020B0604020202020204" pitchFamily="34" charset="0"/>
              </a:rPr>
              <a:t>¿Cuánto es el ahorro de las empresas y personas?</a:t>
            </a:r>
          </a:p>
        </p:txBody>
      </p:sp>
      <p:sp>
        <p:nvSpPr>
          <p:cNvPr id="54" name="Título 2">
            <a:extLst>
              <a:ext uri="{FF2B5EF4-FFF2-40B4-BE49-F238E27FC236}">
                <a16:creationId xmlns:a16="http://schemas.microsoft.com/office/drawing/2014/main" id="{8E720644-264C-4A3C-A377-FA6184716720}"/>
              </a:ext>
            </a:extLst>
          </p:cNvPr>
          <p:cNvSpPr txBox="1">
            <a:spLocks/>
          </p:cNvSpPr>
          <p:nvPr/>
        </p:nvSpPr>
        <p:spPr>
          <a:xfrm>
            <a:off x="5287235" y="4921987"/>
            <a:ext cx="2276479" cy="430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lumMod val="75000"/>
                    <a:lumOff val="25000"/>
                  </a:schemeClr>
                </a:solidFill>
                <a:latin typeface="Arial Nova Light" panose="020B0304020202020204" pitchFamily="34" charset="0"/>
                <a:ea typeface="+mj-ea"/>
                <a:cs typeface="+mj-cs"/>
              </a:defRPr>
            </a:lvl1pPr>
          </a:lstStyle>
          <a:p>
            <a:pPr algn="ctr"/>
            <a:r>
              <a:rPr lang="es-ES" sz="1600" dirty="0">
                <a:solidFill>
                  <a:schemeClr val="bg1">
                    <a:lumMod val="50000"/>
                  </a:schemeClr>
                </a:solidFill>
              </a:rPr>
              <a:t>MANTENER EL  BALANCE ES UNA PRIORIDAD</a:t>
            </a:r>
            <a:endParaRPr lang="es-CO" sz="1600" dirty="0">
              <a:solidFill>
                <a:schemeClr val="bg1">
                  <a:lumMod val="50000"/>
                </a:schemeClr>
              </a:solidFill>
            </a:endParaRPr>
          </a:p>
        </p:txBody>
      </p:sp>
      <p:grpSp>
        <p:nvGrpSpPr>
          <p:cNvPr id="55" name="Group 10">
            <a:extLst>
              <a:ext uri="{FF2B5EF4-FFF2-40B4-BE49-F238E27FC236}">
                <a16:creationId xmlns:a16="http://schemas.microsoft.com/office/drawing/2014/main" id="{3222C6C7-8FE4-47BF-8413-36081D54B5CD}"/>
              </a:ext>
            </a:extLst>
          </p:cNvPr>
          <p:cNvGrpSpPr/>
          <p:nvPr/>
        </p:nvGrpSpPr>
        <p:grpSpPr>
          <a:xfrm>
            <a:off x="5545387" y="3109090"/>
            <a:ext cx="1624479" cy="1583390"/>
            <a:chOff x="983272" y="2178050"/>
            <a:chExt cx="3467100" cy="3467100"/>
          </a:xfrm>
        </p:grpSpPr>
        <p:sp>
          <p:nvSpPr>
            <p:cNvPr id="56" name="Oval 2">
              <a:extLst>
                <a:ext uri="{FF2B5EF4-FFF2-40B4-BE49-F238E27FC236}">
                  <a16:creationId xmlns:a16="http://schemas.microsoft.com/office/drawing/2014/main" id="{3C09C617-7736-4DFF-9D25-D05E92AF53A6}"/>
                </a:ext>
              </a:extLst>
            </p:cNvPr>
            <p:cNvSpPr/>
            <p:nvPr/>
          </p:nvSpPr>
          <p:spPr>
            <a:xfrm>
              <a:off x="983272" y="2178050"/>
              <a:ext cx="3467100" cy="3467100"/>
            </a:xfrm>
            <a:prstGeom prst="ellipse">
              <a:avLst/>
            </a:prstGeom>
            <a:gradFill>
              <a:gsLst>
                <a:gs pos="0">
                  <a:srgbClr val="34A8CC"/>
                </a:gs>
                <a:gs pos="96000">
                  <a:srgbClr val="80C9DF"/>
                </a:gs>
              </a:gsLst>
              <a:lin ang="5400000" scaled="1"/>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57" name="Group 3">
              <a:extLst>
                <a:ext uri="{FF2B5EF4-FFF2-40B4-BE49-F238E27FC236}">
                  <a16:creationId xmlns:a16="http://schemas.microsoft.com/office/drawing/2014/main" id="{DF25BD7D-F8EE-451E-86C7-D4D06688122D}"/>
                </a:ext>
              </a:extLst>
            </p:cNvPr>
            <p:cNvGrpSpPr/>
            <p:nvPr/>
          </p:nvGrpSpPr>
          <p:grpSpPr>
            <a:xfrm>
              <a:off x="1776644" y="3025508"/>
              <a:ext cx="1880356" cy="1772186"/>
              <a:chOff x="5416863" y="1993504"/>
              <a:chExt cx="1487424" cy="1401858"/>
            </a:xfrm>
          </p:grpSpPr>
          <p:sp>
            <p:nvSpPr>
              <p:cNvPr id="58" name="Freeform 5">
                <a:extLst>
                  <a:ext uri="{FF2B5EF4-FFF2-40B4-BE49-F238E27FC236}">
                    <a16:creationId xmlns:a16="http://schemas.microsoft.com/office/drawing/2014/main" id="{625D6433-0699-40A1-9DE5-0A42CE856139}"/>
                  </a:ext>
                </a:extLst>
              </p:cNvPr>
              <p:cNvSpPr>
                <a:spLocks/>
              </p:cNvSpPr>
              <p:nvPr/>
            </p:nvSpPr>
            <p:spPr bwMode="auto">
              <a:xfrm>
                <a:off x="6119931" y="2157506"/>
                <a:ext cx="126923" cy="239585"/>
              </a:xfrm>
              <a:custGeom>
                <a:avLst/>
                <a:gdLst>
                  <a:gd name="T0" fmla="*/ 13 w 47"/>
                  <a:gd name="T1" fmla="*/ 46 h 89"/>
                  <a:gd name="T2" fmla="*/ 13 w 47"/>
                  <a:gd name="T3" fmla="*/ 6 h 89"/>
                  <a:gd name="T4" fmla="*/ 7 w 47"/>
                  <a:gd name="T5" fmla="*/ 0 h 89"/>
                  <a:gd name="T6" fmla="*/ 0 w 47"/>
                  <a:gd name="T7" fmla="*/ 6 h 89"/>
                  <a:gd name="T8" fmla="*/ 0 w 47"/>
                  <a:gd name="T9" fmla="*/ 49 h 89"/>
                  <a:gd name="T10" fmla="*/ 2 w 47"/>
                  <a:gd name="T11" fmla="*/ 54 h 89"/>
                  <a:gd name="T12" fmla="*/ 35 w 47"/>
                  <a:gd name="T13" fmla="*/ 87 h 89"/>
                  <a:gd name="T14" fmla="*/ 40 w 47"/>
                  <a:gd name="T15" fmla="*/ 89 h 89"/>
                  <a:gd name="T16" fmla="*/ 44 w 47"/>
                  <a:gd name="T17" fmla="*/ 87 h 89"/>
                  <a:gd name="T18" fmla="*/ 44 w 47"/>
                  <a:gd name="T19" fmla="*/ 78 h 89"/>
                  <a:gd name="T20" fmla="*/ 13 w 47"/>
                  <a:gd name="T21" fmla="*/ 4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9">
                    <a:moveTo>
                      <a:pt x="13" y="46"/>
                    </a:moveTo>
                    <a:cubicBezTo>
                      <a:pt x="13" y="6"/>
                      <a:pt x="13" y="6"/>
                      <a:pt x="13" y="6"/>
                    </a:cubicBezTo>
                    <a:cubicBezTo>
                      <a:pt x="13" y="3"/>
                      <a:pt x="10" y="0"/>
                      <a:pt x="7" y="0"/>
                    </a:cubicBezTo>
                    <a:cubicBezTo>
                      <a:pt x="3" y="0"/>
                      <a:pt x="0" y="3"/>
                      <a:pt x="0" y="6"/>
                    </a:cubicBezTo>
                    <a:cubicBezTo>
                      <a:pt x="0" y="49"/>
                      <a:pt x="0" y="49"/>
                      <a:pt x="0" y="49"/>
                    </a:cubicBezTo>
                    <a:cubicBezTo>
                      <a:pt x="0" y="51"/>
                      <a:pt x="1" y="53"/>
                      <a:pt x="2" y="54"/>
                    </a:cubicBezTo>
                    <a:cubicBezTo>
                      <a:pt x="35" y="87"/>
                      <a:pt x="35" y="87"/>
                      <a:pt x="35" y="87"/>
                    </a:cubicBezTo>
                    <a:cubicBezTo>
                      <a:pt x="36" y="88"/>
                      <a:pt x="38" y="89"/>
                      <a:pt x="40" y="89"/>
                    </a:cubicBezTo>
                    <a:cubicBezTo>
                      <a:pt x="41" y="89"/>
                      <a:pt x="43" y="88"/>
                      <a:pt x="44" y="87"/>
                    </a:cubicBezTo>
                    <a:cubicBezTo>
                      <a:pt x="47" y="84"/>
                      <a:pt x="47" y="80"/>
                      <a:pt x="44" y="78"/>
                    </a:cubicBezTo>
                    <a:lnTo>
                      <a:pt x="13" y="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
                <a:extLst>
                  <a:ext uri="{FF2B5EF4-FFF2-40B4-BE49-F238E27FC236}">
                    <a16:creationId xmlns:a16="http://schemas.microsoft.com/office/drawing/2014/main" id="{8DD50168-EB89-4096-B41A-E61734B376E1}"/>
                  </a:ext>
                </a:extLst>
              </p:cNvPr>
              <p:cNvSpPr>
                <a:spLocks noEditPoints="1"/>
              </p:cNvSpPr>
              <p:nvPr/>
            </p:nvSpPr>
            <p:spPr bwMode="auto">
              <a:xfrm>
                <a:off x="5416863" y="1993504"/>
                <a:ext cx="1487424" cy="1401858"/>
              </a:xfrm>
              <a:custGeom>
                <a:avLst/>
                <a:gdLst>
                  <a:gd name="T0" fmla="*/ 477 w 552"/>
                  <a:gd name="T1" fmla="*/ 132 h 521"/>
                  <a:gd name="T2" fmla="*/ 495 w 552"/>
                  <a:gd name="T3" fmla="*/ 132 h 521"/>
                  <a:gd name="T4" fmla="*/ 506 w 552"/>
                  <a:gd name="T5" fmla="*/ 121 h 521"/>
                  <a:gd name="T6" fmla="*/ 495 w 552"/>
                  <a:gd name="T7" fmla="*/ 109 h 521"/>
                  <a:gd name="T8" fmla="*/ 374 w 552"/>
                  <a:gd name="T9" fmla="*/ 109 h 521"/>
                  <a:gd name="T10" fmla="*/ 374 w 552"/>
                  <a:gd name="T11" fmla="*/ 107 h 521"/>
                  <a:gd name="T12" fmla="*/ 268 w 552"/>
                  <a:gd name="T13" fmla="*/ 0 h 521"/>
                  <a:gd name="T14" fmla="*/ 161 w 552"/>
                  <a:gd name="T15" fmla="*/ 107 h 521"/>
                  <a:gd name="T16" fmla="*/ 161 w 552"/>
                  <a:gd name="T17" fmla="*/ 109 h 521"/>
                  <a:gd name="T18" fmla="*/ 57 w 552"/>
                  <a:gd name="T19" fmla="*/ 109 h 521"/>
                  <a:gd name="T20" fmla="*/ 46 w 552"/>
                  <a:gd name="T21" fmla="*/ 121 h 521"/>
                  <a:gd name="T22" fmla="*/ 57 w 552"/>
                  <a:gd name="T23" fmla="*/ 132 h 521"/>
                  <a:gd name="T24" fmla="*/ 74 w 552"/>
                  <a:gd name="T25" fmla="*/ 132 h 521"/>
                  <a:gd name="T26" fmla="*/ 0 w 552"/>
                  <a:gd name="T27" fmla="*/ 298 h 521"/>
                  <a:gd name="T28" fmla="*/ 0 w 552"/>
                  <a:gd name="T29" fmla="*/ 304 h 521"/>
                  <a:gd name="T30" fmla="*/ 92 w 552"/>
                  <a:gd name="T31" fmla="*/ 395 h 521"/>
                  <a:gd name="T32" fmla="*/ 184 w 552"/>
                  <a:gd name="T33" fmla="*/ 304 h 521"/>
                  <a:gd name="T34" fmla="*/ 184 w 552"/>
                  <a:gd name="T35" fmla="*/ 298 h 521"/>
                  <a:gd name="T36" fmla="*/ 109 w 552"/>
                  <a:gd name="T37" fmla="*/ 132 h 521"/>
                  <a:gd name="T38" fmla="*/ 164 w 552"/>
                  <a:gd name="T39" fmla="*/ 132 h 521"/>
                  <a:gd name="T40" fmla="*/ 253 w 552"/>
                  <a:gd name="T41" fmla="*/ 212 h 521"/>
                  <a:gd name="T42" fmla="*/ 253 w 552"/>
                  <a:gd name="T43" fmla="*/ 498 h 521"/>
                  <a:gd name="T44" fmla="*/ 184 w 552"/>
                  <a:gd name="T45" fmla="*/ 498 h 521"/>
                  <a:gd name="T46" fmla="*/ 172 w 552"/>
                  <a:gd name="T47" fmla="*/ 509 h 521"/>
                  <a:gd name="T48" fmla="*/ 184 w 552"/>
                  <a:gd name="T49" fmla="*/ 521 h 521"/>
                  <a:gd name="T50" fmla="*/ 357 w 552"/>
                  <a:gd name="T51" fmla="*/ 521 h 521"/>
                  <a:gd name="T52" fmla="*/ 368 w 552"/>
                  <a:gd name="T53" fmla="*/ 509 h 521"/>
                  <a:gd name="T54" fmla="*/ 357 w 552"/>
                  <a:gd name="T55" fmla="*/ 498 h 521"/>
                  <a:gd name="T56" fmla="*/ 276 w 552"/>
                  <a:gd name="T57" fmla="*/ 498 h 521"/>
                  <a:gd name="T58" fmla="*/ 276 w 552"/>
                  <a:gd name="T59" fmla="*/ 213 h 521"/>
                  <a:gd name="T60" fmla="*/ 371 w 552"/>
                  <a:gd name="T61" fmla="*/ 132 h 521"/>
                  <a:gd name="T62" fmla="*/ 443 w 552"/>
                  <a:gd name="T63" fmla="*/ 132 h 521"/>
                  <a:gd name="T64" fmla="*/ 368 w 552"/>
                  <a:gd name="T65" fmla="*/ 298 h 521"/>
                  <a:gd name="T66" fmla="*/ 368 w 552"/>
                  <a:gd name="T67" fmla="*/ 304 h 521"/>
                  <a:gd name="T68" fmla="*/ 460 w 552"/>
                  <a:gd name="T69" fmla="*/ 395 h 521"/>
                  <a:gd name="T70" fmla="*/ 552 w 552"/>
                  <a:gd name="T71" fmla="*/ 304 h 521"/>
                  <a:gd name="T72" fmla="*/ 552 w 552"/>
                  <a:gd name="T73" fmla="*/ 298 h 521"/>
                  <a:gd name="T74" fmla="*/ 477 w 552"/>
                  <a:gd name="T75" fmla="*/ 132 h 521"/>
                  <a:gd name="T76" fmla="*/ 155 w 552"/>
                  <a:gd name="T77" fmla="*/ 292 h 521"/>
                  <a:gd name="T78" fmla="*/ 28 w 552"/>
                  <a:gd name="T79" fmla="*/ 292 h 521"/>
                  <a:gd name="T80" fmla="*/ 92 w 552"/>
                  <a:gd name="T81" fmla="*/ 149 h 521"/>
                  <a:gd name="T82" fmla="*/ 155 w 552"/>
                  <a:gd name="T83" fmla="*/ 292 h 521"/>
                  <a:gd name="T84" fmla="*/ 268 w 552"/>
                  <a:gd name="T85" fmla="*/ 186 h 521"/>
                  <a:gd name="T86" fmla="*/ 188 w 552"/>
                  <a:gd name="T87" fmla="*/ 107 h 521"/>
                  <a:gd name="T88" fmla="*/ 268 w 552"/>
                  <a:gd name="T89" fmla="*/ 28 h 521"/>
                  <a:gd name="T90" fmla="*/ 347 w 552"/>
                  <a:gd name="T91" fmla="*/ 107 h 521"/>
                  <a:gd name="T92" fmla="*/ 268 w 552"/>
                  <a:gd name="T93" fmla="*/ 186 h 521"/>
                  <a:gd name="T94" fmla="*/ 397 w 552"/>
                  <a:gd name="T95" fmla="*/ 292 h 521"/>
                  <a:gd name="T96" fmla="*/ 460 w 552"/>
                  <a:gd name="T97" fmla="*/ 149 h 521"/>
                  <a:gd name="T98" fmla="*/ 524 w 552"/>
                  <a:gd name="T99" fmla="*/ 292 h 521"/>
                  <a:gd name="T100" fmla="*/ 397 w 552"/>
                  <a:gd name="T101" fmla="*/ 292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2" h="521">
                    <a:moveTo>
                      <a:pt x="477" y="132"/>
                    </a:moveTo>
                    <a:cubicBezTo>
                      <a:pt x="495" y="132"/>
                      <a:pt x="495" y="132"/>
                      <a:pt x="495" y="132"/>
                    </a:cubicBezTo>
                    <a:cubicBezTo>
                      <a:pt x="500" y="132"/>
                      <a:pt x="506" y="127"/>
                      <a:pt x="506" y="121"/>
                    </a:cubicBezTo>
                    <a:cubicBezTo>
                      <a:pt x="506" y="115"/>
                      <a:pt x="500" y="109"/>
                      <a:pt x="495" y="109"/>
                    </a:cubicBezTo>
                    <a:cubicBezTo>
                      <a:pt x="440" y="109"/>
                      <a:pt x="401" y="109"/>
                      <a:pt x="374" y="109"/>
                    </a:cubicBezTo>
                    <a:cubicBezTo>
                      <a:pt x="374" y="109"/>
                      <a:pt x="374" y="108"/>
                      <a:pt x="374" y="107"/>
                    </a:cubicBezTo>
                    <a:cubicBezTo>
                      <a:pt x="374" y="48"/>
                      <a:pt x="327" y="0"/>
                      <a:pt x="268" y="0"/>
                    </a:cubicBezTo>
                    <a:cubicBezTo>
                      <a:pt x="209" y="0"/>
                      <a:pt x="161" y="48"/>
                      <a:pt x="161" y="107"/>
                    </a:cubicBezTo>
                    <a:cubicBezTo>
                      <a:pt x="161" y="108"/>
                      <a:pt x="161" y="109"/>
                      <a:pt x="161" y="109"/>
                    </a:cubicBezTo>
                    <a:cubicBezTo>
                      <a:pt x="57" y="109"/>
                      <a:pt x="57" y="109"/>
                      <a:pt x="57" y="109"/>
                    </a:cubicBezTo>
                    <a:cubicBezTo>
                      <a:pt x="51" y="109"/>
                      <a:pt x="46" y="115"/>
                      <a:pt x="46" y="121"/>
                    </a:cubicBezTo>
                    <a:cubicBezTo>
                      <a:pt x="46" y="127"/>
                      <a:pt x="51" y="132"/>
                      <a:pt x="57" y="132"/>
                    </a:cubicBezTo>
                    <a:cubicBezTo>
                      <a:pt x="74" y="132"/>
                      <a:pt x="74" y="132"/>
                      <a:pt x="74" y="132"/>
                    </a:cubicBezTo>
                    <a:cubicBezTo>
                      <a:pt x="0" y="298"/>
                      <a:pt x="0" y="298"/>
                      <a:pt x="0" y="298"/>
                    </a:cubicBezTo>
                    <a:cubicBezTo>
                      <a:pt x="0" y="298"/>
                      <a:pt x="0" y="298"/>
                      <a:pt x="0" y="304"/>
                    </a:cubicBezTo>
                    <a:cubicBezTo>
                      <a:pt x="0" y="355"/>
                      <a:pt x="40" y="395"/>
                      <a:pt x="92" y="395"/>
                    </a:cubicBezTo>
                    <a:cubicBezTo>
                      <a:pt x="144" y="395"/>
                      <a:pt x="184" y="355"/>
                      <a:pt x="184" y="304"/>
                    </a:cubicBezTo>
                    <a:cubicBezTo>
                      <a:pt x="184" y="298"/>
                      <a:pt x="184" y="298"/>
                      <a:pt x="184" y="298"/>
                    </a:cubicBezTo>
                    <a:cubicBezTo>
                      <a:pt x="109" y="132"/>
                      <a:pt x="109" y="132"/>
                      <a:pt x="109" y="132"/>
                    </a:cubicBezTo>
                    <a:cubicBezTo>
                      <a:pt x="132" y="132"/>
                      <a:pt x="150" y="132"/>
                      <a:pt x="164" y="132"/>
                    </a:cubicBezTo>
                    <a:cubicBezTo>
                      <a:pt x="174" y="174"/>
                      <a:pt x="209" y="206"/>
                      <a:pt x="253" y="212"/>
                    </a:cubicBezTo>
                    <a:cubicBezTo>
                      <a:pt x="253" y="498"/>
                      <a:pt x="253" y="498"/>
                      <a:pt x="253" y="498"/>
                    </a:cubicBezTo>
                    <a:cubicBezTo>
                      <a:pt x="184" y="498"/>
                      <a:pt x="184" y="498"/>
                      <a:pt x="184" y="498"/>
                    </a:cubicBezTo>
                    <a:cubicBezTo>
                      <a:pt x="178" y="498"/>
                      <a:pt x="172" y="504"/>
                      <a:pt x="172" y="509"/>
                    </a:cubicBezTo>
                    <a:cubicBezTo>
                      <a:pt x="172" y="515"/>
                      <a:pt x="178" y="521"/>
                      <a:pt x="184" y="521"/>
                    </a:cubicBezTo>
                    <a:cubicBezTo>
                      <a:pt x="357" y="521"/>
                      <a:pt x="357" y="521"/>
                      <a:pt x="357" y="521"/>
                    </a:cubicBezTo>
                    <a:cubicBezTo>
                      <a:pt x="362" y="521"/>
                      <a:pt x="368" y="515"/>
                      <a:pt x="368" y="509"/>
                    </a:cubicBezTo>
                    <a:cubicBezTo>
                      <a:pt x="368" y="504"/>
                      <a:pt x="362" y="498"/>
                      <a:pt x="357" y="498"/>
                    </a:cubicBezTo>
                    <a:cubicBezTo>
                      <a:pt x="276" y="498"/>
                      <a:pt x="276" y="498"/>
                      <a:pt x="276" y="498"/>
                    </a:cubicBezTo>
                    <a:cubicBezTo>
                      <a:pt x="276" y="339"/>
                      <a:pt x="276" y="256"/>
                      <a:pt x="276" y="213"/>
                    </a:cubicBezTo>
                    <a:cubicBezTo>
                      <a:pt x="322" y="210"/>
                      <a:pt x="361" y="176"/>
                      <a:pt x="371" y="132"/>
                    </a:cubicBezTo>
                    <a:cubicBezTo>
                      <a:pt x="443" y="132"/>
                      <a:pt x="443" y="132"/>
                      <a:pt x="443" y="132"/>
                    </a:cubicBezTo>
                    <a:cubicBezTo>
                      <a:pt x="368" y="298"/>
                      <a:pt x="368" y="298"/>
                      <a:pt x="368" y="298"/>
                    </a:cubicBezTo>
                    <a:cubicBezTo>
                      <a:pt x="368" y="298"/>
                      <a:pt x="368" y="298"/>
                      <a:pt x="368" y="304"/>
                    </a:cubicBezTo>
                    <a:cubicBezTo>
                      <a:pt x="368" y="355"/>
                      <a:pt x="408" y="395"/>
                      <a:pt x="460" y="395"/>
                    </a:cubicBezTo>
                    <a:cubicBezTo>
                      <a:pt x="512" y="395"/>
                      <a:pt x="552" y="355"/>
                      <a:pt x="552" y="304"/>
                    </a:cubicBezTo>
                    <a:cubicBezTo>
                      <a:pt x="552" y="298"/>
                      <a:pt x="552" y="298"/>
                      <a:pt x="552" y="298"/>
                    </a:cubicBezTo>
                    <a:cubicBezTo>
                      <a:pt x="477" y="132"/>
                      <a:pt x="477" y="132"/>
                      <a:pt x="477" y="132"/>
                    </a:cubicBezTo>
                    <a:close/>
                    <a:moveTo>
                      <a:pt x="155" y="292"/>
                    </a:moveTo>
                    <a:cubicBezTo>
                      <a:pt x="28" y="292"/>
                      <a:pt x="28" y="292"/>
                      <a:pt x="28" y="292"/>
                    </a:cubicBezTo>
                    <a:cubicBezTo>
                      <a:pt x="92" y="149"/>
                      <a:pt x="92" y="149"/>
                      <a:pt x="92" y="149"/>
                    </a:cubicBezTo>
                    <a:lnTo>
                      <a:pt x="155" y="292"/>
                    </a:lnTo>
                    <a:close/>
                    <a:moveTo>
                      <a:pt x="268" y="186"/>
                    </a:moveTo>
                    <a:cubicBezTo>
                      <a:pt x="224" y="186"/>
                      <a:pt x="188" y="151"/>
                      <a:pt x="188" y="107"/>
                    </a:cubicBezTo>
                    <a:cubicBezTo>
                      <a:pt x="188" y="63"/>
                      <a:pt x="224" y="28"/>
                      <a:pt x="268" y="28"/>
                    </a:cubicBezTo>
                    <a:cubicBezTo>
                      <a:pt x="311" y="28"/>
                      <a:pt x="347" y="63"/>
                      <a:pt x="347" y="107"/>
                    </a:cubicBezTo>
                    <a:cubicBezTo>
                      <a:pt x="347" y="151"/>
                      <a:pt x="311" y="186"/>
                      <a:pt x="268" y="186"/>
                    </a:cubicBezTo>
                    <a:close/>
                    <a:moveTo>
                      <a:pt x="397" y="292"/>
                    </a:moveTo>
                    <a:cubicBezTo>
                      <a:pt x="460" y="149"/>
                      <a:pt x="460" y="149"/>
                      <a:pt x="460" y="149"/>
                    </a:cubicBezTo>
                    <a:cubicBezTo>
                      <a:pt x="524" y="292"/>
                      <a:pt x="524" y="292"/>
                      <a:pt x="524" y="292"/>
                    </a:cubicBezTo>
                    <a:lnTo>
                      <a:pt x="397" y="2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53300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66"/>
          <p:cNvSpPr txBox="1">
            <a:spLocks/>
          </p:cNvSpPr>
          <p:nvPr/>
        </p:nvSpPr>
        <p:spPr>
          <a:xfrm>
            <a:off x="7310937" y="4476335"/>
            <a:ext cx="3157487" cy="130563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ts val="800"/>
              </a:spcBef>
              <a:buClr>
                <a:schemeClr val="dk1"/>
              </a:buClr>
              <a:buSzPts val="1100"/>
            </a:pPr>
            <a:endParaRPr lang="es-ES" sz="1933" dirty="0">
              <a:solidFill>
                <a:srgbClr val="2D4F93"/>
              </a:solidFill>
              <a:latin typeface="Arial" panose="020B0604020202020204" pitchFamily="34" charset="0"/>
              <a:ea typeface="Roboto" panose="02000000000000000000" pitchFamily="2" charset="0"/>
              <a:cs typeface="Arial" panose="020B0604020202020204" pitchFamily="34" charset="0"/>
            </a:endParaRPr>
          </a:p>
        </p:txBody>
      </p:sp>
      <p:sp>
        <p:nvSpPr>
          <p:cNvPr id="3" name="Título 2">
            <a:extLst>
              <a:ext uri="{FF2B5EF4-FFF2-40B4-BE49-F238E27FC236}">
                <a16:creationId xmlns:a16="http://schemas.microsoft.com/office/drawing/2014/main" id="{0F67A665-E455-419E-B56C-9A88F5563D36}"/>
              </a:ext>
            </a:extLst>
          </p:cNvPr>
          <p:cNvSpPr>
            <a:spLocks noGrp="1"/>
          </p:cNvSpPr>
          <p:nvPr>
            <p:ph type="title"/>
          </p:nvPr>
        </p:nvSpPr>
        <p:spPr>
          <a:xfrm>
            <a:off x="258538" y="1448"/>
            <a:ext cx="11845329" cy="1249409"/>
          </a:xfrm>
        </p:spPr>
        <p:txBody>
          <a:bodyPr/>
          <a:lstStyle/>
          <a:p>
            <a:r>
              <a:rPr lang="es-CO" sz="2800" dirty="0">
                <a:solidFill>
                  <a:srgbClr val="2EB7FF"/>
                </a:solidFill>
              </a:rPr>
              <a:t>Primera medida:</a:t>
            </a:r>
            <a:r>
              <a:rPr lang="es-CO" sz="2800" dirty="0">
                <a:solidFill>
                  <a:srgbClr val="0F4FA6"/>
                </a:solidFill>
              </a:rPr>
              <a:t> </a:t>
            </a:r>
            <a:r>
              <a:rPr lang="es-CO" sz="2800" dirty="0">
                <a:solidFill>
                  <a:schemeClr val="tx1">
                    <a:lumMod val="65000"/>
                    <a:lumOff val="35000"/>
                  </a:schemeClr>
                </a:solidFill>
              </a:rPr>
              <a:t>mitigar el efecto de la coyuntura en las deudas de los consumidores, mantener la capacidad de ofrecer créditos y la sostenibilidad del ahorro del público.</a:t>
            </a:r>
          </a:p>
        </p:txBody>
      </p:sp>
      <p:sp>
        <p:nvSpPr>
          <p:cNvPr id="17" name="Marcador de número de diapositiva 16"/>
          <p:cNvSpPr>
            <a:spLocks noGrp="1"/>
          </p:cNvSpPr>
          <p:nvPr>
            <p:ph type="sldNum" sz="quarter" idx="4"/>
          </p:nvPr>
        </p:nvSpPr>
        <p:spPr/>
        <p:txBody>
          <a:bodyPr/>
          <a:lstStyle/>
          <a:p>
            <a:fld id="{E98621A4-F840-4FB5-ADAC-B68FE90EA2B3}" type="slidenum">
              <a:rPr lang="es-CO" smtClean="0"/>
              <a:pPr/>
              <a:t>6</a:t>
            </a:fld>
            <a:endParaRPr lang="es-CO" dirty="0"/>
          </a:p>
        </p:txBody>
      </p:sp>
      <p:sp>
        <p:nvSpPr>
          <p:cNvPr id="7" name="1 Marcador de contenido">
            <a:extLst>
              <a:ext uri="{FF2B5EF4-FFF2-40B4-BE49-F238E27FC236}">
                <a16:creationId xmlns:a16="http://schemas.microsoft.com/office/drawing/2014/main" id="{35C3657A-4211-4655-A74A-17CA59B0E5AC}"/>
              </a:ext>
            </a:extLst>
          </p:cNvPr>
          <p:cNvSpPr txBox="1">
            <a:spLocks/>
          </p:cNvSpPr>
          <p:nvPr/>
        </p:nvSpPr>
        <p:spPr>
          <a:xfrm>
            <a:off x="371583" y="1504075"/>
            <a:ext cx="11448834" cy="666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rgbClr val="C00000"/>
              </a:buClr>
              <a:defRPr/>
            </a:pPr>
            <a:r>
              <a:rPr lang="es-CO" sz="2000" dirty="0">
                <a:solidFill>
                  <a:schemeClr val="tx1">
                    <a:lumMod val="75000"/>
                    <a:lumOff val="25000"/>
                  </a:schemeClr>
                </a:solidFill>
                <a:latin typeface="Helvetica" panose="020B0504020202030204" pitchFamily="34" charset="0"/>
              </a:rPr>
              <a:t>Se expide la Circular Externa 007 del </a:t>
            </a:r>
            <a:r>
              <a:rPr lang="es-CO" sz="2000" b="1" dirty="0">
                <a:solidFill>
                  <a:srgbClr val="02168A"/>
                </a:solidFill>
                <a:latin typeface="Helvetica" panose="020B0504020202030204" pitchFamily="34" charset="0"/>
              </a:rPr>
              <a:t>17 de marzo de 2020 </a:t>
            </a:r>
            <a:r>
              <a:rPr lang="es-CO" sz="2000" dirty="0">
                <a:solidFill>
                  <a:schemeClr val="tx1">
                    <a:lumMod val="75000"/>
                    <a:lumOff val="25000"/>
                  </a:schemeClr>
                </a:solidFill>
                <a:latin typeface="Helvetica" panose="020B0504020202030204" pitchFamily="34" charset="0"/>
              </a:rPr>
              <a:t>con el fin de establecer mecanismos para que las entidades manejen de manera </a:t>
            </a:r>
            <a:r>
              <a:rPr lang="es-CO" sz="2000" b="1" dirty="0">
                <a:solidFill>
                  <a:srgbClr val="02168A"/>
                </a:solidFill>
                <a:latin typeface="Helvetica" panose="020B0504020202030204" pitchFamily="34" charset="0"/>
              </a:rPr>
              <a:t>responsable y solidaria </a:t>
            </a:r>
            <a:r>
              <a:rPr lang="es-CO" sz="2000" dirty="0">
                <a:solidFill>
                  <a:schemeClr val="tx1">
                    <a:lumMod val="75000"/>
                    <a:lumOff val="25000"/>
                  </a:schemeClr>
                </a:solidFill>
                <a:latin typeface="Helvetica" panose="020B0504020202030204" pitchFamily="34" charset="0"/>
              </a:rPr>
              <a:t>los cambios en las condiciones de los créditos de los deudores:</a:t>
            </a:r>
            <a:endParaRPr kumimoji="0" lang="es-CO" sz="2000" b="0" i="0" u="none" strike="noStrike" kern="1200" cap="none" spc="0" normalizeH="0" baseline="0" noProof="0" dirty="0">
              <a:ln>
                <a:noFill/>
              </a:ln>
              <a:effectLst/>
              <a:uLnTx/>
              <a:uFillTx/>
              <a:latin typeface="Helvetica" panose="020B0504020202030204" pitchFamily="34" charset="0"/>
            </a:endParaRPr>
          </a:p>
        </p:txBody>
      </p:sp>
      <p:sp>
        <p:nvSpPr>
          <p:cNvPr id="27" name="1 Marcador de contenido">
            <a:extLst>
              <a:ext uri="{FF2B5EF4-FFF2-40B4-BE49-F238E27FC236}">
                <a16:creationId xmlns:a16="http://schemas.microsoft.com/office/drawing/2014/main" id="{D9B34F46-7431-4E65-98DE-B6D147010A7C}"/>
              </a:ext>
            </a:extLst>
          </p:cNvPr>
          <p:cNvSpPr txBox="1">
            <a:spLocks/>
          </p:cNvSpPr>
          <p:nvPr/>
        </p:nvSpPr>
        <p:spPr>
          <a:xfrm>
            <a:off x="432273" y="4028549"/>
            <a:ext cx="2187299" cy="228798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CO" sz="1500" dirty="0">
                <a:solidFill>
                  <a:schemeClr val="tx1">
                    <a:lumMod val="75000"/>
                    <a:lumOff val="25000"/>
                  </a:schemeClr>
                </a:solidFill>
                <a:latin typeface="Helvetica" panose="020B0504020202030204" pitchFamily="34" charset="0"/>
              </a:rPr>
              <a:t>Podrán establecer cambios en las condiciones de los créditos que incluyan </a:t>
            </a:r>
            <a:r>
              <a:rPr lang="es-CO" sz="1500" b="1" dirty="0">
                <a:solidFill>
                  <a:schemeClr val="tx1">
                    <a:lumMod val="75000"/>
                    <a:lumOff val="25000"/>
                  </a:schemeClr>
                </a:solidFill>
                <a:latin typeface="Helvetica" panose="020B0504020202030204" pitchFamily="34" charset="0"/>
              </a:rPr>
              <a:t>periodos de gracia o prórrogas </a:t>
            </a:r>
            <a:r>
              <a:rPr lang="es-CO" sz="1500" dirty="0">
                <a:solidFill>
                  <a:schemeClr val="tx1">
                    <a:lumMod val="75000"/>
                    <a:lumOff val="25000"/>
                  </a:schemeClr>
                </a:solidFill>
                <a:latin typeface="Helvetica" panose="020B0504020202030204" pitchFamily="34" charset="0"/>
              </a:rPr>
              <a:t>que permitan a los clientes afectados manejar sus finanzas en la coyuntura y </a:t>
            </a:r>
            <a:r>
              <a:rPr lang="es-CO" sz="1500" u="sng" dirty="0">
                <a:solidFill>
                  <a:schemeClr val="tx1">
                    <a:lumMod val="75000"/>
                    <a:lumOff val="25000"/>
                  </a:schemeClr>
                </a:solidFill>
                <a:latin typeface="Helvetica" panose="020B0504020202030204" pitchFamily="34" charset="0"/>
              </a:rPr>
              <a:t>dar a conocer estas políticas.</a:t>
            </a:r>
          </a:p>
        </p:txBody>
      </p:sp>
      <p:sp>
        <p:nvSpPr>
          <p:cNvPr id="28" name="1 Marcador de contenido">
            <a:extLst>
              <a:ext uri="{FF2B5EF4-FFF2-40B4-BE49-F238E27FC236}">
                <a16:creationId xmlns:a16="http://schemas.microsoft.com/office/drawing/2014/main" id="{884F21CB-ED68-4FDF-A2E4-C3F11E12F0B2}"/>
              </a:ext>
            </a:extLst>
          </p:cNvPr>
          <p:cNvSpPr txBox="1">
            <a:spLocks/>
          </p:cNvSpPr>
          <p:nvPr/>
        </p:nvSpPr>
        <p:spPr>
          <a:xfrm>
            <a:off x="2760080" y="4026736"/>
            <a:ext cx="2019190" cy="1755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ES" sz="1500" dirty="0">
                <a:solidFill>
                  <a:schemeClr val="tx1">
                    <a:lumMod val="75000"/>
                    <a:lumOff val="25000"/>
                  </a:schemeClr>
                </a:solidFill>
                <a:latin typeface="Helvetica" panose="020B0504020202030204" pitchFamily="34" charset="0"/>
              </a:rPr>
              <a:t>Durante el periodo de gracia la calificación del cliente </a:t>
            </a:r>
            <a:r>
              <a:rPr lang="es-ES" sz="1500" b="1" dirty="0">
                <a:solidFill>
                  <a:schemeClr val="tx1">
                    <a:lumMod val="75000"/>
                    <a:lumOff val="25000"/>
                  </a:schemeClr>
                </a:solidFill>
                <a:latin typeface="Helvetica" panose="020B0504020202030204" pitchFamily="34" charset="0"/>
              </a:rPr>
              <a:t>se debe mantener inalterada. </a:t>
            </a:r>
            <a:r>
              <a:rPr lang="es-ES" sz="1500" dirty="0">
                <a:solidFill>
                  <a:schemeClr val="tx1">
                    <a:lumMod val="75000"/>
                    <a:lumOff val="25000"/>
                  </a:schemeClr>
                </a:solidFill>
                <a:latin typeface="Helvetica" panose="020B0504020202030204" pitchFamily="34" charset="0"/>
              </a:rPr>
              <a:t>Por lo tanto su reporte en las centrales de riesgo </a:t>
            </a:r>
            <a:r>
              <a:rPr lang="es-ES" sz="1500" b="1" dirty="0">
                <a:solidFill>
                  <a:schemeClr val="tx1">
                    <a:lumMod val="75000"/>
                    <a:lumOff val="25000"/>
                  </a:schemeClr>
                </a:solidFill>
                <a:latin typeface="Helvetica" panose="020B0504020202030204" pitchFamily="34" charset="0"/>
              </a:rPr>
              <a:t>no se modificará.</a:t>
            </a:r>
            <a:endParaRPr lang="es-CO" sz="1500" b="1" dirty="0">
              <a:solidFill>
                <a:schemeClr val="tx1">
                  <a:lumMod val="75000"/>
                  <a:lumOff val="25000"/>
                </a:schemeClr>
              </a:solidFill>
              <a:latin typeface="Helvetica" panose="020B0504020202030204" pitchFamily="34" charset="0"/>
            </a:endParaRPr>
          </a:p>
        </p:txBody>
      </p:sp>
      <p:sp>
        <p:nvSpPr>
          <p:cNvPr id="29" name="1 Marcador de contenido">
            <a:extLst>
              <a:ext uri="{FF2B5EF4-FFF2-40B4-BE49-F238E27FC236}">
                <a16:creationId xmlns:a16="http://schemas.microsoft.com/office/drawing/2014/main" id="{4B1CA18C-91A8-45F4-9D1E-201CF0A6686C}"/>
              </a:ext>
            </a:extLst>
          </p:cNvPr>
          <p:cNvSpPr txBox="1">
            <a:spLocks/>
          </p:cNvSpPr>
          <p:nvPr/>
        </p:nvSpPr>
        <p:spPr>
          <a:xfrm>
            <a:off x="4890502" y="4034283"/>
            <a:ext cx="2336382" cy="13369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CO" sz="1500" dirty="0">
                <a:solidFill>
                  <a:schemeClr val="tx1">
                    <a:lumMod val="75000"/>
                    <a:lumOff val="25000"/>
                  </a:schemeClr>
                </a:solidFill>
                <a:latin typeface="Helvetica" panose="020B0504020202030204" pitchFamily="34" charset="0"/>
              </a:rPr>
              <a:t>Cuando finalicen los periodos de gracia las entidades podrán, en todo caso, cambiar de nuevo las condiciones del crédito en condiciones </a:t>
            </a:r>
            <a:r>
              <a:rPr lang="es-CO" sz="1500" b="1" dirty="0">
                <a:solidFill>
                  <a:schemeClr val="tx1">
                    <a:lumMod val="75000"/>
                    <a:lumOff val="25000"/>
                  </a:schemeClr>
                </a:solidFill>
                <a:latin typeface="Helvetica" panose="020B0504020202030204" pitchFamily="34" charset="0"/>
              </a:rPr>
              <a:t>de viabilidad financiera </a:t>
            </a:r>
            <a:r>
              <a:rPr lang="es-CO" sz="1500" dirty="0">
                <a:solidFill>
                  <a:schemeClr val="tx1">
                    <a:lumMod val="75000"/>
                    <a:lumOff val="25000"/>
                  </a:schemeClr>
                </a:solidFill>
                <a:latin typeface="Helvetica" panose="020B0504020202030204" pitchFamily="34" charset="0"/>
              </a:rPr>
              <a:t>bajo la figura de modificación y no de reestructuración, si es necesario. </a:t>
            </a:r>
          </a:p>
        </p:txBody>
      </p:sp>
      <p:sp>
        <p:nvSpPr>
          <p:cNvPr id="30" name="1 Marcador de contenido">
            <a:extLst>
              <a:ext uri="{FF2B5EF4-FFF2-40B4-BE49-F238E27FC236}">
                <a16:creationId xmlns:a16="http://schemas.microsoft.com/office/drawing/2014/main" id="{4DEE2041-D48C-42FB-B1E0-B529034AFAC9}"/>
              </a:ext>
            </a:extLst>
          </p:cNvPr>
          <p:cNvSpPr txBox="1">
            <a:spLocks/>
          </p:cNvSpPr>
          <p:nvPr/>
        </p:nvSpPr>
        <p:spPr>
          <a:xfrm>
            <a:off x="7251916" y="4032777"/>
            <a:ext cx="2245898" cy="19808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CO" sz="1500" b="1" dirty="0">
                <a:solidFill>
                  <a:schemeClr val="tx1">
                    <a:lumMod val="75000"/>
                    <a:lumOff val="25000"/>
                  </a:schemeClr>
                </a:solidFill>
                <a:latin typeface="Helvetica" panose="020B0504020202030204" pitchFamily="34" charset="0"/>
              </a:rPr>
              <a:t>No se podrán limitar </a:t>
            </a:r>
            <a:r>
              <a:rPr lang="es-CO" sz="1500" dirty="0">
                <a:solidFill>
                  <a:schemeClr val="tx1">
                    <a:lumMod val="75000"/>
                    <a:lumOff val="25000"/>
                  </a:schemeClr>
                </a:solidFill>
                <a:latin typeface="Helvetica" panose="020B0504020202030204" pitchFamily="34" charset="0"/>
              </a:rPr>
              <a:t>los cupos ya otorgados de las tarjetas de crédito o cupos rotativos de los afectados, salvo por situaciones de riesgo</a:t>
            </a:r>
          </a:p>
        </p:txBody>
      </p:sp>
      <p:sp>
        <p:nvSpPr>
          <p:cNvPr id="31" name="1 Marcador de contenido">
            <a:extLst>
              <a:ext uri="{FF2B5EF4-FFF2-40B4-BE49-F238E27FC236}">
                <a16:creationId xmlns:a16="http://schemas.microsoft.com/office/drawing/2014/main" id="{11221B6F-5876-49D7-8684-278498FCB3E6}"/>
              </a:ext>
            </a:extLst>
          </p:cNvPr>
          <p:cNvSpPr txBox="1">
            <a:spLocks/>
          </p:cNvSpPr>
          <p:nvPr/>
        </p:nvSpPr>
        <p:spPr>
          <a:xfrm>
            <a:off x="9470635" y="4031270"/>
            <a:ext cx="2314052" cy="228526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buClr>
                <a:srgbClr val="C00000"/>
              </a:buClr>
              <a:defRPr/>
            </a:pPr>
            <a:r>
              <a:rPr lang="es-CO" sz="1500" dirty="0">
                <a:solidFill>
                  <a:schemeClr val="tx1">
                    <a:lumMod val="75000"/>
                    <a:lumOff val="25000"/>
                  </a:schemeClr>
                </a:solidFill>
                <a:latin typeface="Helvetica" panose="020B0504020202030204" pitchFamily="34" charset="0"/>
              </a:rPr>
              <a:t>Las entidades podrán hacer uso de las reservas de provisión contracíclica y general constituidas desde el 2005, para mitigar el efecto que estas medidas puedan causar en la </a:t>
            </a:r>
            <a:r>
              <a:rPr lang="es-CO" sz="1500" b="1" dirty="0">
                <a:solidFill>
                  <a:schemeClr val="tx1">
                    <a:lumMod val="75000"/>
                    <a:lumOff val="25000"/>
                  </a:schemeClr>
                </a:solidFill>
                <a:latin typeface="Helvetica" panose="020B0504020202030204" pitchFamily="34" charset="0"/>
              </a:rPr>
              <a:t>generación de crédito.</a:t>
            </a:r>
          </a:p>
        </p:txBody>
      </p:sp>
      <p:grpSp>
        <p:nvGrpSpPr>
          <p:cNvPr id="2" name="Grupo 1">
            <a:extLst>
              <a:ext uri="{FF2B5EF4-FFF2-40B4-BE49-F238E27FC236}">
                <a16:creationId xmlns:a16="http://schemas.microsoft.com/office/drawing/2014/main" id="{4474C61D-962B-4C76-8554-7AEEE5D2F5F5}"/>
              </a:ext>
            </a:extLst>
          </p:cNvPr>
          <p:cNvGrpSpPr/>
          <p:nvPr/>
        </p:nvGrpSpPr>
        <p:grpSpPr>
          <a:xfrm>
            <a:off x="1044283" y="2766188"/>
            <a:ext cx="977774" cy="977774"/>
            <a:chOff x="1059273" y="2932690"/>
            <a:chExt cx="977774" cy="977774"/>
          </a:xfrm>
        </p:grpSpPr>
        <p:sp>
          <p:nvSpPr>
            <p:cNvPr id="4" name="Rectángulo 3">
              <a:extLst>
                <a:ext uri="{FF2B5EF4-FFF2-40B4-BE49-F238E27FC236}">
                  <a16:creationId xmlns:a16="http://schemas.microsoft.com/office/drawing/2014/main" id="{E28B9B58-C0CC-49CB-8012-7259AFBA1EA8}"/>
                </a:ext>
              </a:extLst>
            </p:cNvPr>
            <p:cNvSpPr/>
            <p:nvPr/>
          </p:nvSpPr>
          <p:spPr>
            <a:xfrm>
              <a:off x="1059273" y="2932690"/>
              <a:ext cx="977774" cy="977774"/>
            </a:xfrm>
            <a:prstGeom prst="rect">
              <a:avLst/>
            </a:prstGeom>
            <a:solidFill>
              <a:srgbClr val="046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Gráfico 7" descr="Reseña de cliente">
              <a:extLst>
                <a:ext uri="{FF2B5EF4-FFF2-40B4-BE49-F238E27FC236}">
                  <a16:creationId xmlns:a16="http://schemas.microsoft.com/office/drawing/2014/main" id="{11DBC000-B134-4944-B215-9FB5E2FF02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7594" y="3098738"/>
              <a:ext cx="709052" cy="709052"/>
            </a:xfrm>
            <a:prstGeom prst="rect">
              <a:avLst/>
            </a:prstGeom>
          </p:spPr>
        </p:pic>
      </p:grpSp>
      <p:grpSp>
        <p:nvGrpSpPr>
          <p:cNvPr id="5" name="Grupo 4">
            <a:extLst>
              <a:ext uri="{FF2B5EF4-FFF2-40B4-BE49-F238E27FC236}">
                <a16:creationId xmlns:a16="http://schemas.microsoft.com/office/drawing/2014/main" id="{D46884AF-666B-436E-B9EB-9E643F944245}"/>
              </a:ext>
            </a:extLst>
          </p:cNvPr>
          <p:cNvGrpSpPr/>
          <p:nvPr/>
        </p:nvGrpSpPr>
        <p:grpSpPr>
          <a:xfrm>
            <a:off x="3269916" y="2766188"/>
            <a:ext cx="977774" cy="977774"/>
            <a:chOff x="3284906" y="2932690"/>
            <a:chExt cx="977774" cy="977774"/>
          </a:xfrm>
        </p:grpSpPr>
        <p:sp>
          <p:nvSpPr>
            <p:cNvPr id="10" name="Rectángulo 9">
              <a:extLst>
                <a:ext uri="{FF2B5EF4-FFF2-40B4-BE49-F238E27FC236}">
                  <a16:creationId xmlns:a16="http://schemas.microsoft.com/office/drawing/2014/main" id="{3833976C-139A-439A-AB31-08BD7F1572DF}"/>
                </a:ext>
              </a:extLst>
            </p:cNvPr>
            <p:cNvSpPr/>
            <p:nvPr/>
          </p:nvSpPr>
          <p:spPr>
            <a:xfrm>
              <a:off x="3284906" y="2932690"/>
              <a:ext cx="977774" cy="977774"/>
            </a:xfrm>
            <a:prstGeom prst="rect">
              <a:avLst/>
            </a:prstGeom>
            <a:solidFill>
              <a:srgbClr val="E35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3" name="Gráfico 32" descr="Portapapeles">
              <a:extLst>
                <a:ext uri="{FF2B5EF4-FFF2-40B4-BE49-F238E27FC236}">
                  <a16:creationId xmlns:a16="http://schemas.microsoft.com/office/drawing/2014/main" id="{36618646-08B6-4C1E-AAB7-B0992F0E5D2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7651" y="3060879"/>
              <a:ext cx="709052" cy="709052"/>
            </a:xfrm>
            <a:prstGeom prst="rect">
              <a:avLst/>
            </a:prstGeom>
          </p:spPr>
        </p:pic>
      </p:grpSp>
      <p:grpSp>
        <p:nvGrpSpPr>
          <p:cNvPr id="6" name="Grupo 5">
            <a:extLst>
              <a:ext uri="{FF2B5EF4-FFF2-40B4-BE49-F238E27FC236}">
                <a16:creationId xmlns:a16="http://schemas.microsoft.com/office/drawing/2014/main" id="{9AFC5E29-8A01-488E-9A47-4234A3DF96E5}"/>
              </a:ext>
            </a:extLst>
          </p:cNvPr>
          <p:cNvGrpSpPr/>
          <p:nvPr/>
        </p:nvGrpSpPr>
        <p:grpSpPr>
          <a:xfrm>
            <a:off x="5592123" y="2766188"/>
            <a:ext cx="977774" cy="977774"/>
            <a:chOff x="5607113" y="2932690"/>
            <a:chExt cx="977774" cy="977774"/>
          </a:xfrm>
        </p:grpSpPr>
        <p:sp>
          <p:nvSpPr>
            <p:cNvPr id="11" name="Rectángulo 10">
              <a:extLst>
                <a:ext uri="{FF2B5EF4-FFF2-40B4-BE49-F238E27FC236}">
                  <a16:creationId xmlns:a16="http://schemas.microsoft.com/office/drawing/2014/main" id="{2B956AF3-76FF-4EF8-9483-C626654148B4}"/>
                </a:ext>
              </a:extLst>
            </p:cNvPr>
            <p:cNvSpPr/>
            <p:nvPr/>
          </p:nvSpPr>
          <p:spPr>
            <a:xfrm>
              <a:off x="5607113" y="2932690"/>
              <a:ext cx="977774" cy="977774"/>
            </a:xfrm>
            <a:prstGeom prst="rect">
              <a:avLst/>
            </a:prstGeom>
            <a:solidFill>
              <a:srgbClr val="B71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5" name="Gráfico 34" descr="Flecha circular">
              <a:extLst>
                <a:ext uri="{FF2B5EF4-FFF2-40B4-BE49-F238E27FC236}">
                  <a16:creationId xmlns:a16="http://schemas.microsoft.com/office/drawing/2014/main" id="{42A7A865-6418-46D5-A85B-50FF0538538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741474" y="3067051"/>
              <a:ext cx="709052" cy="709052"/>
            </a:xfrm>
            <a:prstGeom prst="rect">
              <a:avLst/>
            </a:prstGeom>
          </p:spPr>
        </p:pic>
      </p:grpSp>
      <p:grpSp>
        <p:nvGrpSpPr>
          <p:cNvPr id="14" name="Grupo 13">
            <a:extLst>
              <a:ext uri="{FF2B5EF4-FFF2-40B4-BE49-F238E27FC236}">
                <a16:creationId xmlns:a16="http://schemas.microsoft.com/office/drawing/2014/main" id="{7875FBB6-5685-416F-84D7-D7D594868F39}"/>
              </a:ext>
            </a:extLst>
          </p:cNvPr>
          <p:cNvGrpSpPr/>
          <p:nvPr/>
        </p:nvGrpSpPr>
        <p:grpSpPr>
          <a:xfrm>
            <a:off x="7869061" y="2766188"/>
            <a:ext cx="977774" cy="977774"/>
            <a:chOff x="7884051" y="2932690"/>
            <a:chExt cx="977774" cy="977774"/>
          </a:xfrm>
        </p:grpSpPr>
        <p:sp>
          <p:nvSpPr>
            <p:cNvPr id="12" name="Rectángulo 11">
              <a:extLst>
                <a:ext uri="{FF2B5EF4-FFF2-40B4-BE49-F238E27FC236}">
                  <a16:creationId xmlns:a16="http://schemas.microsoft.com/office/drawing/2014/main" id="{7EB569DA-7326-4A55-AC4A-61E0F99506E4}"/>
                </a:ext>
              </a:extLst>
            </p:cNvPr>
            <p:cNvSpPr/>
            <p:nvPr/>
          </p:nvSpPr>
          <p:spPr>
            <a:xfrm>
              <a:off x="7884051" y="2932690"/>
              <a:ext cx="977774" cy="977774"/>
            </a:xfrm>
            <a:prstGeom prst="rect">
              <a:avLst/>
            </a:prstGeom>
            <a:solidFill>
              <a:srgbClr val="720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7" name="Gráfico 36" descr="Tarjeta de crédito">
              <a:extLst>
                <a:ext uri="{FF2B5EF4-FFF2-40B4-BE49-F238E27FC236}">
                  <a16:creationId xmlns:a16="http://schemas.microsoft.com/office/drawing/2014/main" id="{A7EBE066-6771-4DBA-A156-E6D68FCE1CE7}"/>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016705" y="3061401"/>
              <a:ext cx="709052" cy="709052"/>
            </a:xfrm>
            <a:prstGeom prst="rect">
              <a:avLst/>
            </a:prstGeom>
          </p:spPr>
        </p:pic>
      </p:grpSp>
      <p:grpSp>
        <p:nvGrpSpPr>
          <p:cNvPr id="15" name="Grupo 14">
            <a:extLst>
              <a:ext uri="{FF2B5EF4-FFF2-40B4-BE49-F238E27FC236}">
                <a16:creationId xmlns:a16="http://schemas.microsoft.com/office/drawing/2014/main" id="{71E5D0D7-4B95-48E8-85CB-EC92C8CE0356}"/>
              </a:ext>
            </a:extLst>
          </p:cNvPr>
          <p:cNvGrpSpPr/>
          <p:nvPr/>
        </p:nvGrpSpPr>
        <p:grpSpPr>
          <a:xfrm>
            <a:off x="10114316" y="2766188"/>
            <a:ext cx="977774" cy="977774"/>
            <a:chOff x="10129306" y="2932690"/>
            <a:chExt cx="977774" cy="977774"/>
          </a:xfrm>
        </p:grpSpPr>
        <p:sp>
          <p:nvSpPr>
            <p:cNvPr id="13" name="Rectángulo 12">
              <a:extLst>
                <a:ext uri="{FF2B5EF4-FFF2-40B4-BE49-F238E27FC236}">
                  <a16:creationId xmlns:a16="http://schemas.microsoft.com/office/drawing/2014/main" id="{8285BF34-3D42-4B19-88B1-94BD9F7C8E05}"/>
                </a:ext>
              </a:extLst>
            </p:cNvPr>
            <p:cNvSpPr/>
            <p:nvPr/>
          </p:nvSpPr>
          <p:spPr>
            <a:xfrm>
              <a:off x="10129306" y="2932690"/>
              <a:ext cx="977774" cy="977774"/>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9" name="Gráfico 38" descr="Dinero">
              <a:extLst>
                <a:ext uri="{FF2B5EF4-FFF2-40B4-BE49-F238E27FC236}">
                  <a16:creationId xmlns:a16="http://schemas.microsoft.com/office/drawing/2014/main" id="{43D36ED8-D620-44D9-9847-208C123D50E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0279035" y="3067051"/>
              <a:ext cx="709052" cy="709052"/>
            </a:xfrm>
            <a:prstGeom prst="rect">
              <a:avLst/>
            </a:prstGeom>
          </p:spPr>
        </p:pic>
      </p:grpSp>
    </p:spTree>
    <p:extLst>
      <p:ext uri="{BB962C8B-B14F-4D97-AF65-F5344CB8AC3E}">
        <p14:creationId xmlns:p14="http://schemas.microsoft.com/office/powerpoint/2010/main" val="221188335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Marcador de contenido">
            <a:extLst>
              <a:ext uri="{FF2B5EF4-FFF2-40B4-BE49-F238E27FC236}">
                <a16:creationId xmlns:a16="http://schemas.microsoft.com/office/drawing/2014/main" id="{35C3657A-4211-4655-A74A-17CA59B0E5AC}"/>
              </a:ext>
            </a:extLst>
          </p:cNvPr>
          <p:cNvSpPr txBox="1">
            <a:spLocks/>
          </p:cNvSpPr>
          <p:nvPr/>
        </p:nvSpPr>
        <p:spPr>
          <a:xfrm>
            <a:off x="342334" y="1458623"/>
            <a:ext cx="11538338" cy="666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rgbClr val="C00000"/>
              </a:buClr>
              <a:defRPr/>
            </a:pPr>
            <a:r>
              <a:rPr lang="es-CO" sz="2000" dirty="0">
                <a:solidFill>
                  <a:schemeClr val="tx1">
                    <a:lumMod val="75000"/>
                    <a:lumOff val="25000"/>
                  </a:schemeClr>
                </a:solidFill>
                <a:latin typeface="Helvetica" panose="020B0504020202030204" pitchFamily="34" charset="0"/>
              </a:rPr>
              <a:t>Se expide la Circular Externa 014 del </a:t>
            </a:r>
            <a:r>
              <a:rPr lang="es-CO" sz="2000" b="1" dirty="0">
                <a:solidFill>
                  <a:srgbClr val="02168A"/>
                </a:solidFill>
                <a:latin typeface="Helvetica" panose="020B0504020202030204" pitchFamily="34" charset="0"/>
              </a:rPr>
              <a:t>30 de marzo de 2020 </a:t>
            </a:r>
            <a:r>
              <a:rPr lang="es-CO" sz="2000" dirty="0">
                <a:solidFill>
                  <a:schemeClr val="tx1">
                    <a:lumMod val="75000"/>
                    <a:lumOff val="25000"/>
                  </a:schemeClr>
                </a:solidFill>
                <a:latin typeface="Helvetica" panose="020B0504020202030204" pitchFamily="34" charset="0"/>
              </a:rPr>
              <a:t>con el fin de complementar las instrucciones anteriores y </a:t>
            </a:r>
            <a:r>
              <a:rPr lang="es-CO" sz="2000" b="1" dirty="0">
                <a:solidFill>
                  <a:srgbClr val="02168A"/>
                </a:solidFill>
                <a:latin typeface="Helvetica" panose="020B0504020202030204" pitchFamily="34" charset="0"/>
              </a:rPr>
              <a:t>definir las características </a:t>
            </a:r>
            <a:r>
              <a:rPr lang="es-CO" sz="2000" dirty="0">
                <a:solidFill>
                  <a:schemeClr val="tx1">
                    <a:lumMod val="75000"/>
                    <a:lumOff val="25000"/>
                  </a:schemeClr>
                </a:solidFill>
                <a:latin typeface="Helvetica" panose="020B0504020202030204" pitchFamily="34" charset="0"/>
              </a:rPr>
              <a:t>de las medidas que buscan ajustar las condiciones de los créditos de los consumidores que se acojan a los esquemas de la CE 007:</a:t>
            </a:r>
            <a:endParaRPr kumimoji="0" lang="es-CO" sz="2000" b="0" i="0" u="none" strike="noStrike" kern="1200" cap="none" spc="0" normalizeH="0" baseline="0" noProof="0" dirty="0">
              <a:ln>
                <a:noFill/>
              </a:ln>
              <a:effectLst/>
              <a:uLnTx/>
              <a:uFillTx/>
              <a:latin typeface="Helvetica" panose="020B0504020202030204" pitchFamily="34" charset="0"/>
            </a:endParaRPr>
          </a:p>
        </p:txBody>
      </p:sp>
      <p:sp>
        <p:nvSpPr>
          <p:cNvPr id="27" name="1 Marcador de contenido">
            <a:extLst>
              <a:ext uri="{FF2B5EF4-FFF2-40B4-BE49-F238E27FC236}">
                <a16:creationId xmlns:a16="http://schemas.microsoft.com/office/drawing/2014/main" id="{D9B34F46-7431-4E65-98DE-B6D147010A7C}"/>
              </a:ext>
            </a:extLst>
          </p:cNvPr>
          <p:cNvSpPr txBox="1">
            <a:spLocks/>
          </p:cNvSpPr>
          <p:nvPr/>
        </p:nvSpPr>
        <p:spPr>
          <a:xfrm>
            <a:off x="476675" y="4025479"/>
            <a:ext cx="2187299" cy="2287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ES" sz="1500" b="1" dirty="0">
                <a:solidFill>
                  <a:schemeClr val="tx1">
                    <a:lumMod val="75000"/>
                    <a:lumOff val="25000"/>
                  </a:schemeClr>
                </a:solidFill>
                <a:latin typeface="Helvetica" panose="020B0504020202030204" pitchFamily="34" charset="0"/>
              </a:rPr>
              <a:t>No podrán aumentarse las tasas </a:t>
            </a:r>
            <a:r>
              <a:rPr lang="es-ES" sz="1500" dirty="0">
                <a:solidFill>
                  <a:schemeClr val="tx1">
                    <a:lumMod val="75000"/>
                    <a:lumOff val="25000"/>
                  </a:schemeClr>
                </a:solidFill>
                <a:latin typeface="Helvetica" panose="020B0504020202030204" pitchFamily="34" charset="0"/>
              </a:rPr>
              <a:t>de interés.</a:t>
            </a:r>
            <a:endParaRPr lang="es-CO" sz="1500" dirty="0">
              <a:solidFill>
                <a:schemeClr val="tx1">
                  <a:lumMod val="75000"/>
                  <a:lumOff val="25000"/>
                </a:schemeClr>
              </a:solidFill>
              <a:latin typeface="Helvetica" panose="020B0504020202030204" pitchFamily="34" charset="0"/>
            </a:endParaRPr>
          </a:p>
        </p:txBody>
      </p:sp>
      <p:sp>
        <p:nvSpPr>
          <p:cNvPr id="28" name="1 Marcador de contenido">
            <a:extLst>
              <a:ext uri="{FF2B5EF4-FFF2-40B4-BE49-F238E27FC236}">
                <a16:creationId xmlns:a16="http://schemas.microsoft.com/office/drawing/2014/main" id="{884F21CB-ED68-4FDF-A2E4-C3F11E12F0B2}"/>
              </a:ext>
            </a:extLst>
          </p:cNvPr>
          <p:cNvSpPr txBox="1">
            <a:spLocks/>
          </p:cNvSpPr>
          <p:nvPr/>
        </p:nvSpPr>
        <p:spPr>
          <a:xfrm>
            <a:off x="2746029" y="4002942"/>
            <a:ext cx="2137232" cy="2664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ES" sz="1500" b="1" dirty="0">
                <a:solidFill>
                  <a:schemeClr val="tx1">
                    <a:lumMod val="75000"/>
                    <a:lumOff val="25000"/>
                  </a:schemeClr>
                </a:solidFill>
                <a:latin typeface="Helvetica" panose="020B0504020202030204" pitchFamily="34" charset="0"/>
              </a:rPr>
              <a:t>No </a:t>
            </a:r>
            <a:r>
              <a:rPr lang="es-ES" sz="1500" dirty="0">
                <a:solidFill>
                  <a:schemeClr val="tx1">
                    <a:lumMod val="75000"/>
                    <a:lumOff val="25000"/>
                  </a:schemeClr>
                </a:solidFill>
                <a:latin typeface="Helvetica" panose="020B0504020202030204" pitchFamily="34" charset="0"/>
              </a:rPr>
              <a:t>se permite el cobro de </a:t>
            </a:r>
            <a:r>
              <a:rPr lang="es-ES" sz="1500" b="1" dirty="0">
                <a:solidFill>
                  <a:schemeClr val="tx1">
                    <a:lumMod val="75000"/>
                    <a:lumOff val="25000"/>
                  </a:schemeClr>
                </a:solidFill>
                <a:latin typeface="Helvetica" panose="020B0504020202030204" pitchFamily="34" charset="0"/>
              </a:rPr>
              <a:t>intereses sobre intereses</a:t>
            </a:r>
          </a:p>
          <a:p>
            <a:pPr lvl="0">
              <a:buClr>
                <a:srgbClr val="C00000"/>
              </a:buClr>
              <a:defRPr/>
            </a:pPr>
            <a:r>
              <a:rPr lang="es-ES" sz="1500" b="1" dirty="0">
                <a:solidFill>
                  <a:schemeClr val="tx1">
                    <a:lumMod val="75000"/>
                    <a:lumOff val="25000"/>
                  </a:schemeClr>
                </a:solidFill>
                <a:latin typeface="Helvetica" panose="020B0504020202030204" pitchFamily="34" charset="0"/>
              </a:rPr>
              <a:t>No </a:t>
            </a:r>
            <a:r>
              <a:rPr lang="es-ES" sz="1500" dirty="0">
                <a:solidFill>
                  <a:schemeClr val="tx1">
                    <a:lumMod val="75000"/>
                    <a:lumOff val="25000"/>
                  </a:schemeClr>
                </a:solidFill>
                <a:latin typeface="Helvetica" panose="020B0504020202030204" pitchFamily="34" charset="0"/>
              </a:rPr>
              <a:t>se permite el cobro de </a:t>
            </a:r>
            <a:r>
              <a:rPr lang="es-ES" sz="1500" b="1" dirty="0">
                <a:solidFill>
                  <a:schemeClr val="tx1">
                    <a:lumMod val="75000"/>
                    <a:lumOff val="25000"/>
                  </a:schemeClr>
                </a:solidFill>
                <a:latin typeface="Helvetica" panose="020B0504020202030204" pitchFamily="34" charset="0"/>
              </a:rPr>
              <a:t>intereses sobre </a:t>
            </a:r>
            <a:r>
              <a:rPr lang="es-ES_tradnl" sz="1500" b="1" dirty="0">
                <a:solidFill>
                  <a:schemeClr val="tx1">
                    <a:lumMod val="75000"/>
                    <a:lumOff val="25000"/>
                  </a:schemeClr>
                </a:solidFill>
                <a:latin typeface="Helvetica" panose="020B0504020202030204" pitchFamily="34" charset="0"/>
              </a:rPr>
              <a:t>cuotas de manejo</a:t>
            </a:r>
            <a:r>
              <a:rPr lang="es-ES_tradnl" sz="1500" dirty="0">
                <a:solidFill>
                  <a:schemeClr val="tx1">
                    <a:lumMod val="75000"/>
                    <a:lumOff val="25000"/>
                  </a:schemeClr>
                </a:solidFill>
                <a:latin typeface="Helvetica" panose="020B0504020202030204" pitchFamily="34" charset="0"/>
              </a:rPr>
              <a:t>, comisiones y seguros que hayan sido objeto de diferimiento.</a:t>
            </a:r>
            <a:endParaRPr lang="es-ES" sz="1500" dirty="0">
              <a:solidFill>
                <a:schemeClr val="tx1">
                  <a:lumMod val="75000"/>
                  <a:lumOff val="25000"/>
                </a:schemeClr>
              </a:solidFill>
              <a:latin typeface="Helvetica" panose="020B0504020202030204" pitchFamily="34" charset="0"/>
            </a:endParaRPr>
          </a:p>
        </p:txBody>
      </p:sp>
      <p:sp>
        <p:nvSpPr>
          <p:cNvPr id="29" name="1 Marcador de contenido">
            <a:extLst>
              <a:ext uri="{FF2B5EF4-FFF2-40B4-BE49-F238E27FC236}">
                <a16:creationId xmlns:a16="http://schemas.microsoft.com/office/drawing/2014/main" id="{4B1CA18C-91A8-45F4-9D1E-201CF0A6686C}"/>
              </a:ext>
            </a:extLst>
          </p:cNvPr>
          <p:cNvSpPr txBox="1">
            <a:spLocks/>
          </p:cNvSpPr>
          <p:nvPr/>
        </p:nvSpPr>
        <p:spPr>
          <a:xfrm>
            <a:off x="5100249" y="4025479"/>
            <a:ext cx="2036808" cy="13369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CO" sz="1500" dirty="0">
                <a:solidFill>
                  <a:schemeClr val="tx1">
                    <a:lumMod val="75000"/>
                    <a:lumOff val="25000"/>
                  </a:schemeClr>
                </a:solidFill>
                <a:latin typeface="Helvetica" panose="020B0504020202030204" pitchFamily="34" charset="0"/>
              </a:rPr>
              <a:t>Para los portafolios de consumo (no tarjeta de crédito), vivienda y microcrédito, el </a:t>
            </a:r>
            <a:r>
              <a:rPr lang="es-ES_tradnl" sz="1500" dirty="0">
                <a:solidFill>
                  <a:schemeClr val="tx1">
                    <a:lumMod val="75000"/>
                    <a:lumOff val="25000"/>
                  </a:schemeClr>
                </a:solidFill>
                <a:latin typeface="Helvetica" panose="020B0504020202030204" pitchFamily="34" charset="0"/>
              </a:rPr>
              <a:t>plazo se puede ajustar de forma tal que </a:t>
            </a:r>
            <a:r>
              <a:rPr lang="es-ES_tradnl" sz="1500" b="1" dirty="0">
                <a:solidFill>
                  <a:schemeClr val="tx1">
                    <a:lumMod val="75000"/>
                    <a:lumOff val="25000"/>
                  </a:schemeClr>
                </a:solidFill>
                <a:latin typeface="Helvetica" panose="020B0504020202030204" pitchFamily="34" charset="0"/>
              </a:rPr>
              <a:t>el valor de la cuota del cliente no aumente </a:t>
            </a:r>
            <a:r>
              <a:rPr lang="es-ES_tradnl" sz="1500" dirty="0">
                <a:solidFill>
                  <a:schemeClr val="tx1">
                    <a:lumMod val="75000"/>
                    <a:lumOff val="25000"/>
                  </a:schemeClr>
                </a:solidFill>
                <a:latin typeface="Helvetica" panose="020B0504020202030204" pitchFamily="34" charset="0"/>
              </a:rPr>
              <a:t>(salvo por conceptos asociados a seguros, entre otros).</a:t>
            </a:r>
            <a:endParaRPr lang="es-CO" sz="1500" dirty="0">
              <a:solidFill>
                <a:schemeClr val="tx1">
                  <a:lumMod val="75000"/>
                  <a:lumOff val="25000"/>
                </a:schemeClr>
              </a:solidFill>
              <a:latin typeface="Helvetica" panose="020B0504020202030204" pitchFamily="34" charset="0"/>
            </a:endParaRPr>
          </a:p>
        </p:txBody>
      </p:sp>
      <p:sp>
        <p:nvSpPr>
          <p:cNvPr id="30" name="1 Marcador de contenido">
            <a:extLst>
              <a:ext uri="{FF2B5EF4-FFF2-40B4-BE49-F238E27FC236}">
                <a16:creationId xmlns:a16="http://schemas.microsoft.com/office/drawing/2014/main" id="{4DEE2041-D48C-42FB-B1E0-B529034AFAC9}"/>
              </a:ext>
            </a:extLst>
          </p:cNvPr>
          <p:cNvSpPr txBox="1">
            <a:spLocks/>
          </p:cNvSpPr>
          <p:nvPr/>
        </p:nvSpPr>
        <p:spPr>
          <a:xfrm>
            <a:off x="7281896" y="4008983"/>
            <a:ext cx="2245898" cy="19808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buClr>
                <a:srgbClr val="C00000"/>
              </a:buClr>
              <a:defRPr/>
            </a:pPr>
            <a:r>
              <a:rPr lang="es-ES" sz="1500" dirty="0">
                <a:solidFill>
                  <a:schemeClr val="tx1">
                    <a:lumMod val="75000"/>
                    <a:lumOff val="25000"/>
                  </a:schemeClr>
                </a:solidFill>
                <a:latin typeface="Helvetica" panose="020B0504020202030204" pitchFamily="34" charset="0"/>
              </a:rPr>
              <a:t>Si </a:t>
            </a:r>
            <a:r>
              <a:rPr lang="es-ES_tradnl" sz="1500" dirty="0">
                <a:solidFill>
                  <a:schemeClr val="tx1">
                    <a:lumMod val="75000"/>
                    <a:lumOff val="25000"/>
                  </a:schemeClr>
                </a:solidFill>
                <a:latin typeface="Helvetica" panose="020B0504020202030204" pitchFamily="34" charset="0"/>
              </a:rPr>
              <a:t>el ajuste implica un incremento en el valor de la cuota del cliente y </a:t>
            </a:r>
            <a:r>
              <a:rPr lang="es-ES_tradnl" sz="1500" b="1" dirty="0">
                <a:solidFill>
                  <a:schemeClr val="tx1">
                    <a:lumMod val="75000"/>
                    <a:lumOff val="25000"/>
                  </a:schemeClr>
                </a:solidFill>
                <a:latin typeface="Helvetica" panose="020B0504020202030204" pitchFamily="34" charset="0"/>
              </a:rPr>
              <a:t>éste la acepta</a:t>
            </a:r>
            <a:r>
              <a:rPr lang="es-ES_tradnl" sz="1500" dirty="0">
                <a:solidFill>
                  <a:schemeClr val="tx1">
                    <a:lumMod val="75000"/>
                    <a:lumOff val="25000"/>
                  </a:schemeClr>
                </a:solidFill>
                <a:latin typeface="Helvetica" panose="020B0504020202030204" pitchFamily="34" charset="0"/>
              </a:rPr>
              <a:t>, el número de cuotas pendientes de pago frente al plazo del crédito sólo se podrá extender </a:t>
            </a:r>
            <a:r>
              <a:rPr lang="es-ES_tradnl" sz="1500" b="1" dirty="0">
                <a:solidFill>
                  <a:schemeClr val="tx1">
                    <a:lumMod val="75000"/>
                    <a:lumOff val="25000"/>
                  </a:schemeClr>
                </a:solidFill>
                <a:latin typeface="Helvetica" panose="020B0504020202030204" pitchFamily="34" charset="0"/>
              </a:rPr>
              <a:t>en la misma proporción del periodo de gracia </a:t>
            </a:r>
            <a:r>
              <a:rPr lang="es-ES_tradnl" sz="1500" dirty="0">
                <a:solidFill>
                  <a:schemeClr val="tx1">
                    <a:lumMod val="75000"/>
                    <a:lumOff val="25000"/>
                  </a:schemeClr>
                </a:solidFill>
                <a:latin typeface="Helvetica" panose="020B0504020202030204" pitchFamily="34" charset="0"/>
              </a:rPr>
              <a:t>o prórroga otorgada.</a:t>
            </a:r>
            <a:endParaRPr lang="es-CO" sz="1500" dirty="0">
              <a:solidFill>
                <a:schemeClr val="tx1">
                  <a:lumMod val="75000"/>
                  <a:lumOff val="25000"/>
                </a:schemeClr>
              </a:solidFill>
              <a:latin typeface="Helvetica" panose="020B0504020202030204" pitchFamily="34" charset="0"/>
            </a:endParaRPr>
          </a:p>
        </p:txBody>
      </p:sp>
      <p:sp>
        <p:nvSpPr>
          <p:cNvPr id="31" name="1 Marcador de contenido">
            <a:extLst>
              <a:ext uri="{FF2B5EF4-FFF2-40B4-BE49-F238E27FC236}">
                <a16:creationId xmlns:a16="http://schemas.microsoft.com/office/drawing/2014/main" id="{11221B6F-5876-49D7-8684-278498FCB3E6}"/>
              </a:ext>
            </a:extLst>
          </p:cNvPr>
          <p:cNvSpPr txBox="1">
            <a:spLocks/>
          </p:cNvSpPr>
          <p:nvPr/>
        </p:nvSpPr>
        <p:spPr>
          <a:xfrm>
            <a:off x="9500615" y="4007476"/>
            <a:ext cx="2314052" cy="26503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s-ES_tradnl" sz="1500" dirty="0">
                <a:solidFill>
                  <a:schemeClr val="tx1">
                    <a:lumMod val="75000"/>
                    <a:lumOff val="25000"/>
                  </a:schemeClr>
                </a:solidFill>
                <a:latin typeface="Helvetica" panose="020B0504020202030204" pitchFamily="34" charset="0"/>
              </a:rPr>
              <a:t>Para los créditos a empresas, las entidades podrán evaluar </a:t>
            </a:r>
            <a:r>
              <a:rPr lang="es-ES_tradnl" sz="1500" b="1" dirty="0">
                <a:solidFill>
                  <a:schemeClr val="tx1">
                    <a:lumMod val="75000"/>
                    <a:lumOff val="25000"/>
                  </a:schemeClr>
                </a:solidFill>
                <a:latin typeface="Helvetica" panose="020B0504020202030204" pitchFamily="34" charset="0"/>
              </a:rPr>
              <a:t>caso a caso</a:t>
            </a:r>
            <a:r>
              <a:rPr lang="es-ES_tradnl" sz="1500" dirty="0">
                <a:solidFill>
                  <a:schemeClr val="tx1">
                    <a:lumMod val="75000"/>
                    <a:lumOff val="25000"/>
                  </a:schemeClr>
                </a:solidFill>
                <a:latin typeface="Helvetica" panose="020B0504020202030204" pitchFamily="34" charset="0"/>
              </a:rPr>
              <a:t> y establecer el efecto sobre la cuota y/o plazo según correspondan informando debidamente al cliente. En todo caso le serán aplicables las </a:t>
            </a:r>
            <a:r>
              <a:rPr lang="es-ES_tradnl" sz="1500" b="1" dirty="0">
                <a:solidFill>
                  <a:schemeClr val="tx1">
                    <a:lumMod val="75000"/>
                    <a:lumOff val="25000"/>
                  </a:schemeClr>
                </a:solidFill>
                <a:latin typeface="Helvetica" panose="020B0504020202030204" pitchFamily="34" charset="0"/>
              </a:rPr>
              <a:t>restricciones de tasa e intereses</a:t>
            </a:r>
            <a:r>
              <a:rPr lang="es-ES_tradnl" sz="1500" dirty="0">
                <a:solidFill>
                  <a:schemeClr val="tx1">
                    <a:lumMod val="75000"/>
                    <a:lumOff val="25000"/>
                  </a:schemeClr>
                </a:solidFill>
                <a:latin typeface="Helvetica" panose="020B0504020202030204" pitchFamily="34" charset="0"/>
              </a:rPr>
              <a:t>.</a:t>
            </a:r>
            <a:endParaRPr lang="es-CO" sz="1500" dirty="0">
              <a:solidFill>
                <a:schemeClr val="tx1">
                  <a:lumMod val="75000"/>
                  <a:lumOff val="25000"/>
                </a:schemeClr>
              </a:solidFill>
              <a:latin typeface="Helvetica" panose="020B0504020202030204" pitchFamily="34" charset="0"/>
            </a:endParaRPr>
          </a:p>
        </p:txBody>
      </p:sp>
      <p:grpSp>
        <p:nvGrpSpPr>
          <p:cNvPr id="2" name="Grupo 1">
            <a:extLst>
              <a:ext uri="{FF2B5EF4-FFF2-40B4-BE49-F238E27FC236}">
                <a16:creationId xmlns:a16="http://schemas.microsoft.com/office/drawing/2014/main" id="{36CC0606-003A-40D0-BBA7-4F14DD6DE749}"/>
              </a:ext>
            </a:extLst>
          </p:cNvPr>
          <p:cNvGrpSpPr/>
          <p:nvPr/>
        </p:nvGrpSpPr>
        <p:grpSpPr>
          <a:xfrm>
            <a:off x="1059273" y="2742394"/>
            <a:ext cx="977774" cy="977774"/>
            <a:chOff x="1059273" y="2756228"/>
            <a:chExt cx="977774" cy="977774"/>
          </a:xfrm>
        </p:grpSpPr>
        <p:sp>
          <p:nvSpPr>
            <p:cNvPr id="4" name="Rectángulo 3">
              <a:extLst>
                <a:ext uri="{FF2B5EF4-FFF2-40B4-BE49-F238E27FC236}">
                  <a16:creationId xmlns:a16="http://schemas.microsoft.com/office/drawing/2014/main" id="{E28B9B58-C0CC-49CB-8012-7259AFBA1EA8}"/>
                </a:ext>
              </a:extLst>
            </p:cNvPr>
            <p:cNvSpPr/>
            <p:nvPr/>
          </p:nvSpPr>
          <p:spPr>
            <a:xfrm>
              <a:off x="1059273" y="2756228"/>
              <a:ext cx="977774" cy="977774"/>
            </a:xfrm>
            <a:prstGeom prst="rect">
              <a:avLst/>
            </a:prstGeom>
            <a:solidFill>
              <a:srgbClr val="2C3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Gráfico 7" descr="Tendencia alcista">
              <a:extLst>
                <a:ext uri="{FF2B5EF4-FFF2-40B4-BE49-F238E27FC236}">
                  <a16:creationId xmlns:a16="http://schemas.microsoft.com/office/drawing/2014/main" id="{11DBC000-B134-4944-B215-9FB5E2FF02E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87594" y="2922276"/>
              <a:ext cx="709052" cy="709052"/>
            </a:xfrm>
            <a:prstGeom prst="rect">
              <a:avLst/>
            </a:prstGeom>
          </p:spPr>
        </p:pic>
      </p:grpSp>
      <p:grpSp>
        <p:nvGrpSpPr>
          <p:cNvPr id="6" name="Grupo 5">
            <a:extLst>
              <a:ext uri="{FF2B5EF4-FFF2-40B4-BE49-F238E27FC236}">
                <a16:creationId xmlns:a16="http://schemas.microsoft.com/office/drawing/2014/main" id="{7D7BBDC6-FD64-44E2-B0C0-000DCA001A37}"/>
              </a:ext>
            </a:extLst>
          </p:cNvPr>
          <p:cNvGrpSpPr/>
          <p:nvPr/>
        </p:nvGrpSpPr>
        <p:grpSpPr>
          <a:xfrm>
            <a:off x="5607113" y="2742394"/>
            <a:ext cx="977774" cy="977774"/>
            <a:chOff x="5607113" y="2756228"/>
            <a:chExt cx="977774" cy="977774"/>
          </a:xfrm>
        </p:grpSpPr>
        <p:sp>
          <p:nvSpPr>
            <p:cNvPr id="11" name="Rectángulo 10">
              <a:extLst>
                <a:ext uri="{FF2B5EF4-FFF2-40B4-BE49-F238E27FC236}">
                  <a16:creationId xmlns:a16="http://schemas.microsoft.com/office/drawing/2014/main" id="{2B956AF3-76FF-4EF8-9483-C626654148B4}"/>
                </a:ext>
              </a:extLst>
            </p:cNvPr>
            <p:cNvSpPr/>
            <p:nvPr/>
          </p:nvSpPr>
          <p:spPr>
            <a:xfrm>
              <a:off x="5607113" y="2756228"/>
              <a:ext cx="977774" cy="977774"/>
            </a:xfrm>
            <a:prstGeom prst="rect">
              <a:avLst/>
            </a:prstGeom>
            <a:solidFill>
              <a:srgbClr val="24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5" name="Gráfico 34" descr="Calendario">
              <a:extLst>
                <a:ext uri="{FF2B5EF4-FFF2-40B4-BE49-F238E27FC236}">
                  <a16:creationId xmlns:a16="http://schemas.microsoft.com/office/drawing/2014/main" id="{42A7A865-6418-46D5-A85B-50FF0538538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741474" y="2890589"/>
              <a:ext cx="709052" cy="709052"/>
            </a:xfrm>
            <a:prstGeom prst="rect">
              <a:avLst/>
            </a:prstGeom>
          </p:spPr>
        </p:pic>
      </p:grpSp>
      <p:grpSp>
        <p:nvGrpSpPr>
          <p:cNvPr id="14" name="Grupo 13">
            <a:extLst>
              <a:ext uri="{FF2B5EF4-FFF2-40B4-BE49-F238E27FC236}">
                <a16:creationId xmlns:a16="http://schemas.microsoft.com/office/drawing/2014/main" id="{1E721A42-7FAA-4767-BF4F-E4ED934A151C}"/>
              </a:ext>
            </a:extLst>
          </p:cNvPr>
          <p:cNvGrpSpPr/>
          <p:nvPr/>
        </p:nvGrpSpPr>
        <p:grpSpPr>
          <a:xfrm>
            <a:off x="7884051" y="2742394"/>
            <a:ext cx="977774" cy="977774"/>
            <a:chOff x="7884051" y="2756228"/>
            <a:chExt cx="977774" cy="977774"/>
          </a:xfrm>
        </p:grpSpPr>
        <p:sp>
          <p:nvSpPr>
            <p:cNvPr id="12" name="Rectángulo 11">
              <a:extLst>
                <a:ext uri="{FF2B5EF4-FFF2-40B4-BE49-F238E27FC236}">
                  <a16:creationId xmlns:a16="http://schemas.microsoft.com/office/drawing/2014/main" id="{7EB569DA-7326-4A55-AC4A-61E0F99506E4}"/>
                </a:ext>
              </a:extLst>
            </p:cNvPr>
            <p:cNvSpPr/>
            <p:nvPr/>
          </p:nvSpPr>
          <p:spPr>
            <a:xfrm>
              <a:off x="7884051" y="2756228"/>
              <a:ext cx="977774" cy="977774"/>
            </a:xfrm>
            <a:prstGeom prst="rect">
              <a:avLst/>
            </a:prstGeom>
            <a:solidFill>
              <a:srgbClr val="50B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7" name="Gráfico 36" descr="Cabeza con engranajes">
              <a:extLst>
                <a:ext uri="{FF2B5EF4-FFF2-40B4-BE49-F238E27FC236}">
                  <a16:creationId xmlns:a16="http://schemas.microsoft.com/office/drawing/2014/main" id="{A7EBE066-6771-4DBA-A156-E6D68FCE1CE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016705" y="2899929"/>
              <a:ext cx="709052" cy="709052"/>
            </a:xfrm>
            <a:prstGeom prst="rect">
              <a:avLst/>
            </a:prstGeom>
          </p:spPr>
        </p:pic>
      </p:grpSp>
      <p:grpSp>
        <p:nvGrpSpPr>
          <p:cNvPr id="15" name="Grupo 14">
            <a:extLst>
              <a:ext uri="{FF2B5EF4-FFF2-40B4-BE49-F238E27FC236}">
                <a16:creationId xmlns:a16="http://schemas.microsoft.com/office/drawing/2014/main" id="{99C5BAE5-12E5-469E-82A2-F0CA43EAE976}"/>
              </a:ext>
            </a:extLst>
          </p:cNvPr>
          <p:cNvGrpSpPr/>
          <p:nvPr/>
        </p:nvGrpSpPr>
        <p:grpSpPr>
          <a:xfrm>
            <a:off x="10129306" y="2742394"/>
            <a:ext cx="977774" cy="977774"/>
            <a:chOff x="10129306" y="2756228"/>
            <a:chExt cx="977774" cy="977774"/>
          </a:xfrm>
        </p:grpSpPr>
        <p:sp>
          <p:nvSpPr>
            <p:cNvPr id="13" name="Rectángulo 12">
              <a:extLst>
                <a:ext uri="{FF2B5EF4-FFF2-40B4-BE49-F238E27FC236}">
                  <a16:creationId xmlns:a16="http://schemas.microsoft.com/office/drawing/2014/main" id="{8285BF34-3D42-4B19-88B1-94BD9F7C8E05}"/>
                </a:ext>
              </a:extLst>
            </p:cNvPr>
            <p:cNvSpPr/>
            <p:nvPr/>
          </p:nvSpPr>
          <p:spPr>
            <a:xfrm>
              <a:off x="10129306" y="2756228"/>
              <a:ext cx="977774" cy="977774"/>
            </a:xfrm>
            <a:prstGeom prst="rect">
              <a:avLst/>
            </a:prstGeom>
            <a:solidFill>
              <a:srgbClr val="D3A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9" name="Gráfico 38" descr="Investigar">
              <a:extLst>
                <a:ext uri="{FF2B5EF4-FFF2-40B4-BE49-F238E27FC236}">
                  <a16:creationId xmlns:a16="http://schemas.microsoft.com/office/drawing/2014/main" id="{43D36ED8-D620-44D9-9847-208C123D50E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279035" y="2890589"/>
              <a:ext cx="709052" cy="709052"/>
            </a:xfrm>
            <a:prstGeom prst="rect">
              <a:avLst/>
            </a:prstGeom>
          </p:spPr>
        </p:pic>
      </p:grpSp>
      <p:grpSp>
        <p:nvGrpSpPr>
          <p:cNvPr id="20" name="Grupo 19">
            <a:extLst>
              <a:ext uri="{FF2B5EF4-FFF2-40B4-BE49-F238E27FC236}">
                <a16:creationId xmlns:a16="http://schemas.microsoft.com/office/drawing/2014/main" id="{F1CF5C6A-6B27-45E5-924A-824F1979CD6A}"/>
              </a:ext>
            </a:extLst>
          </p:cNvPr>
          <p:cNvGrpSpPr/>
          <p:nvPr/>
        </p:nvGrpSpPr>
        <p:grpSpPr>
          <a:xfrm>
            <a:off x="3284906" y="2742394"/>
            <a:ext cx="977774" cy="977774"/>
            <a:chOff x="3284906" y="2531378"/>
            <a:chExt cx="977774" cy="977774"/>
          </a:xfrm>
        </p:grpSpPr>
        <p:sp>
          <p:nvSpPr>
            <p:cNvPr id="10" name="Rectángulo 9">
              <a:extLst>
                <a:ext uri="{FF2B5EF4-FFF2-40B4-BE49-F238E27FC236}">
                  <a16:creationId xmlns:a16="http://schemas.microsoft.com/office/drawing/2014/main" id="{3833976C-139A-439A-AB31-08BD7F1572DF}"/>
                </a:ext>
              </a:extLst>
            </p:cNvPr>
            <p:cNvSpPr/>
            <p:nvPr/>
          </p:nvSpPr>
          <p:spPr>
            <a:xfrm>
              <a:off x="3284906" y="2531378"/>
              <a:ext cx="977774" cy="977774"/>
            </a:xfrm>
            <a:prstGeom prst="rect">
              <a:avLst/>
            </a:prstGeom>
            <a:solidFill>
              <a:srgbClr val="2D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303F2B6F-5513-452D-89D3-00C8A68C6E7E}"/>
                </a:ext>
              </a:extLst>
            </p:cNvPr>
            <p:cNvSpPr txBox="1"/>
            <p:nvPr/>
          </p:nvSpPr>
          <p:spPr>
            <a:xfrm>
              <a:off x="3481413" y="2685606"/>
              <a:ext cx="449705" cy="707886"/>
            </a:xfrm>
            <a:prstGeom prst="rect">
              <a:avLst/>
            </a:prstGeom>
            <a:noFill/>
          </p:spPr>
          <p:txBody>
            <a:bodyPr wrap="square" rtlCol="0">
              <a:spAutoFit/>
            </a:bodyPr>
            <a:lstStyle/>
            <a:p>
              <a:r>
                <a:rPr lang="es-CO" sz="4000" b="1" dirty="0">
                  <a:solidFill>
                    <a:schemeClr val="bg1"/>
                  </a:solidFill>
                  <a:latin typeface="Adobe Garamond Pro Bold" panose="02020702060506020403" pitchFamily="18" charset="0"/>
                </a:rPr>
                <a:t>%</a:t>
              </a:r>
            </a:p>
          </p:txBody>
        </p:sp>
      </p:grpSp>
      <p:sp>
        <p:nvSpPr>
          <p:cNvPr id="24" name="Marcador de número de diapositiva 23">
            <a:extLst>
              <a:ext uri="{FF2B5EF4-FFF2-40B4-BE49-F238E27FC236}">
                <a16:creationId xmlns:a16="http://schemas.microsoft.com/office/drawing/2014/main" id="{9DC5C1D1-7150-485C-9C23-ADC67414CCF6}"/>
              </a:ext>
            </a:extLst>
          </p:cNvPr>
          <p:cNvSpPr>
            <a:spLocks noGrp="1"/>
          </p:cNvSpPr>
          <p:nvPr>
            <p:ph type="sldNum" sz="quarter" idx="4"/>
          </p:nvPr>
        </p:nvSpPr>
        <p:spPr/>
        <p:txBody>
          <a:bodyPr/>
          <a:lstStyle/>
          <a:p>
            <a:fld id="{E98621A4-F840-4FB5-ADAC-B68FE90EA2B3}" type="slidenum">
              <a:rPr lang="es-CO" smtClean="0"/>
              <a:pPr/>
              <a:t>7</a:t>
            </a:fld>
            <a:endParaRPr lang="es-CO" dirty="0"/>
          </a:p>
        </p:txBody>
      </p:sp>
      <p:sp>
        <p:nvSpPr>
          <p:cNvPr id="25" name="Título 2">
            <a:extLst>
              <a:ext uri="{FF2B5EF4-FFF2-40B4-BE49-F238E27FC236}">
                <a16:creationId xmlns:a16="http://schemas.microsoft.com/office/drawing/2014/main" id="{3FDDF6B1-0B41-411A-BA72-AFCD26630498}"/>
              </a:ext>
            </a:extLst>
          </p:cNvPr>
          <p:cNvSpPr>
            <a:spLocks noGrp="1"/>
          </p:cNvSpPr>
          <p:nvPr>
            <p:ph type="title"/>
          </p:nvPr>
        </p:nvSpPr>
        <p:spPr>
          <a:xfrm>
            <a:off x="342334" y="1448"/>
            <a:ext cx="11845329" cy="1249409"/>
          </a:xfrm>
        </p:spPr>
        <p:txBody>
          <a:bodyPr/>
          <a:lstStyle/>
          <a:p>
            <a:r>
              <a:rPr lang="es-CO" sz="2800" dirty="0">
                <a:solidFill>
                  <a:srgbClr val="2EB7FF"/>
                </a:solidFill>
              </a:rPr>
              <a:t>Primera medida:</a:t>
            </a:r>
            <a:r>
              <a:rPr lang="es-CO" sz="2800" dirty="0">
                <a:solidFill>
                  <a:srgbClr val="0F4FA6"/>
                </a:solidFill>
              </a:rPr>
              <a:t> </a:t>
            </a:r>
            <a:r>
              <a:rPr lang="es-CO" sz="2800" dirty="0">
                <a:solidFill>
                  <a:schemeClr val="tx1">
                    <a:lumMod val="65000"/>
                    <a:lumOff val="35000"/>
                  </a:schemeClr>
                </a:solidFill>
              </a:rPr>
              <a:t>mitigar el efecto de la coyuntura en las deudas de los consumidores, mantener la capacidad de ofrecer créditos y la sostenibilidad del ahorro del público.</a:t>
            </a:r>
          </a:p>
        </p:txBody>
      </p:sp>
    </p:spTree>
    <p:extLst>
      <p:ext uri="{BB962C8B-B14F-4D97-AF65-F5344CB8AC3E}">
        <p14:creationId xmlns:p14="http://schemas.microsoft.com/office/powerpoint/2010/main" val="1137475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077918B-5F02-4C23-9862-DC0137E583E4}"/>
              </a:ext>
            </a:extLst>
          </p:cNvPr>
          <p:cNvSpPr txBox="1"/>
          <p:nvPr/>
        </p:nvSpPr>
        <p:spPr>
          <a:xfrm>
            <a:off x="216995" y="79425"/>
            <a:ext cx="11698047" cy="553998"/>
          </a:xfrm>
          <a:prstGeom prst="rect">
            <a:avLst/>
          </a:prstGeom>
          <a:noFill/>
        </p:spPr>
        <p:txBody>
          <a:bodyPr wrap="square" rtlCol="0">
            <a:spAutoFit/>
          </a:bodyPr>
          <a:lstStyle/>
          <a:p>
            <a:pPr defTabSz="914400">
              <a:defRPr/>
            </a:pPr>
            <a:r>
              <a:rPr lang="es-ES" sz="3000" dirty="0">
                <a:solidFill>
                  <a:srgbClr val="2EB7FF"/>
                </a:solidFill>
                <a:latin typeface="Arial Nova" panose="020B0504020202020204" pitchFamily="34" charset="0"/>
                <a:ea typeface="+mj-ea"/>
                <a:cs typeface="+mj-cs"/>
              </a:rPr>
              <a:t>Seguimiento a las medidas:</a:t>
            </a:r>
            <a:r>
              <a:rPr lang="es-ES" sz="3000" b="1" dirty="0">
                <a:solidFill>
                  <a:srgbClr val="2EB7FF"/>
                </a:solidFill>
                <a:latin typeface="Arial Nova" panose="020B0504020202020204" pitchFamily="34" charset="0"/>
                <a:ea typeface="+mj-ea"/>
                <a:cs typeface="+mj-cs"/>
              </a:rPr>
              <a:t> </a:t>
            </a:r>
            <a:r>
              <a:rPr lang="es-ES" sz="3000" dirty="0">
                <a:solidFill>
                  <a:schemeClr val="tx1">
                    <a:lumMod val="75000"/>
                    <a:lumOff val="25000"/>
                  </a:schemeClr>
                </a:solidFill>
                <a:latin typeface="Arial Nova" panose="020B0504020202020204" pitchFamily="34" charset="0"/>
                <a:ea typeface="+mj-ea"/>
                <a:cs typeface="+mj-cs"/>
              </a:rPr>
              <a:t>Circulares Externas 007 y 014 de 2020</a:t>
            </a:r>
            <a:endParaRPr lang="es-CO" sz="3000" dirty="0">
              <a:solidFill>
                <a:schemeClr val="tx1">
                  <a:lumMod val="65000"/>
                  <a:lumOff val="35000"/>
                </a:schemeClr>
              </a:solidFill>
              <a:latin typeface="Arial Nova" panose="020B0504020202020204" pitchFamily="34" charset="0"/>
              <a:ea typeface="+mj-ea"/>
              <a:cs typeface="+mj-cs"/>
            </a:endParaRPr>
          </a:p>
        </p:txBody>
      </p:sp>
      <p:sp>
        <p:nvSpPr>
          <p:cNvPr id="5" name="Marcador de número de diapositiva 4">
            <a:extLst>
              <a:ext uri="{FF2B5EF4-FFF2-40B4-BE49-F238E27FC236}">
                <a16:creationId xmlns:a16="http://schemas.microsoft.com/office/drawing/2014/main" id="{429E52C9-D919-4831-96AE-0FF6AFAF5087}"/>
              </a:ext>
            </a:extLst>
          </p:cNvPr>
          <p:cNvSpPr>
            <a:spLocks noGrp="1"/>
          </p:cNvSpPr>
          <p:nvPr>
            <p:ph type="sldNum" sz="quarter" idx="4"/>
          </p:nvPr>
        </p:nvSpPr>
        <p:spPr>
          <a:xfrm>
            <a:off x="11458935" y="6483041"/>
            <a:ext cx="644932" cy="365125"/>
          </a:xfrm>
        </p:spPr>
        <p:txBody>
          <a:bodyPr/>
          <a:lstStyle/>
          <a:p>
            <a:fld id="{E98621A4-F840-4FB5-ADAC-B68FE90EA2B3}" type="slidenum">
              <a:rPr lang="es-CO" smtClean="0">
                <a:latin typeface="Arial Nova" panose="020B0504020202020204" pitchFamily="34" charset="0"/>
              </a:rPr>
              <a:pPr/>
              <a:t>8</a:t>
            </a:fld>
            <a:endParaRPr lang="es-CO" dirty="0">
              <a:latin typeface="Arial Nova" panose="020B0504020202020204" pitchFamily="34" charset="0"/>
            </a:endParaRPr>
          </a:p>
        </p:txBody>
      </p:sp>
      <p:sp>
        <p:nvSpPr>
          <p:cNvPr id="15" name="CuadroTexto 14"/>
          <p:cNvSpPr txBox="1"/>
          <p:nvPr/>
        </p:nvSpPr>
        <p:spPr>
          <a:xfrm>
            <a:off x="276958" y="891607"/>
            <a:ext cx="11638084" cy="1754326"/>
          </a:xfrm>
          <a:prstGeom prst="rect">
            <a:avLst/>
          </a:prstGeom>
          <a:noFill/>
        </p:spPr>
        <p:txBody>
          <a:bodyPr wrap="square" rtlCol="0">
            <a:spAutoFit/>
          </a:bodyPr>
          <a:lstStyle/>
          <a:p>
            <a:r>
              <a:rPr lang="es-MX" b="1" dirty="0">
                <a:solidFill>
                  <a:srgbClr val="00B0F0"/>
                </a:solidFill>
                <a:latin typeface="Arial Nova" panose="020B0504020202020204"/>
              </a:rPr>
              <a:t>Que reglas deben cumplirse:</a:t>
            </a:r>
          </a:p>
          <a:p>
            <a:pPr marL="285750" lvl="0" indent="-285750" algn="just">
              <a:buFont typeface="Wingdings" panose="05000000000000000000" pitchFamily="2" charset="2"/>
              <a:buChar char="§"/>
            </a:pPr>
            <a:r>
              <a:rPr lang="es-ES_tradnl" i="1" dirty="0">
                <a:latin typeface="Arial Nova" panose="020B0504020202020204"/>
              </a:rPr>
              <a:t>La tasa de interés no podrá aumentarse.</a:t>
            </a:r>
            <a:endParaRPr lang="es-MX" i="1" dirty="0">
              <a:latin typeface="Arial Nova" panose="020B0504020202020204"/>
            </a:endParaRPr>
          </a:p>
          <a:p>
            <a:pPr marL="285750" lvl="0" indent="-285750" algn="just">
              <a:buFont typeface="Wingdings" panose="05000000000000000000" pitchFamily="2" charset="2"/>
              <a:buChar char="§"/>
            </a:pPr>
            <a:r>
              <a:rPr lang="es-ES_tradnl" i="1" dirty="0">
                <a:latin typeface="Arial Nova" panose="020B0504020202020204"/>
              </a:rPr>
              <a:t>No deben contemplar el cobro de intereses sobre intereses, o cualquier sistema de pago que contemple la capitalización de intereses.</a:t>
            </a:r>
            <a:endParaRPr lang="es-MX" i="1" dirty="0">
              <a:latin typeface="Arial Nova" panose="020B0504020202020204"/>
            </a:endParaRPr>
          </a:p>
          <a:p>
            <a:pPr marL="285750" lvl="0" indent="-285750" algn="just">
              <a:buFont typeface="Wingdings" panose="05000000000000000000" pitchFamily="2" charset="2"/>
              <a:buChar char="§"/>
            </a:pPr>
            <a:r>
              <a:rPr lang="es-ES_tradnl" i="1" dirty="0">
                <a:latin typeface="Arial Nova" panose="020B0504020202020204"/>
              </a:rPr>
              <a:t>No deben contemplar intereses sobre otros conceptos como cuotas de manejo, comisiones y seguros que hayan sido objeto de diferimiento</a:t>
            </a:r>
            <a:r>
              <a:rPr lang="es-ES_tradnl" dirty="0">
                <a:latin typeface="Arial Nova" panose="020B0504020202020204"/>
              </a:rPr>
              <a:t>.</a:t>
            </a:r>
            <a:endParaRPr lang="es-MX" dirty="0">
              <a:latin typeface="Arial Nova" panose="020B0504020202020204"/>
            </a:endParaRPr>
          </a:p>
        </p:txBody>
      </p:sp>
      <p:sp>
        <p:nvSpPr>
          <p:cNvPr id="17" name="CuadroTexto 16"/>
          <p:cNvSpPr txBox="1"/>
          <p:nvPr/>
        </p:nvSpPr>
        <p:spPr>
          <a:xfrm>
            <a:off x="5725550" y="3264287"/>
            <a:ext cx="3038621" cy="2033478"/>
          </a:xfrm>
          <a:prstGeom prst="rect">
            <a:avLst/>
          </a:prstGeom>
          <a:noFill/>
          <a:ln cmpd="sng">
            <a:solidFill>
              <a:srgbClr val="00B0F0"/>
            </a:solidFill>
          </a:ln>
        </p:spPr>
        <p:txBody>
          <a:bodyPr wrap="square" rtlCol="0">
            <a:noAutofit/>
          </a:bodyPr>
          <a:lstStyle>
            <a:defPPr>
              <a:defRPr lang="en-US"/>
            </a:defPPr>
            <a:lvl1pPr>
              <a:defRPr>
                <a:latin typeface="Arial Nova" panose="020B0504020202020204"/>
              </a:defRPr>
            </a:lvl1pPr>
          </a:lstStyle>
          <a:p>
            <a:pPr algn="just"/>
            <a:r>
              <a:rPr lang="es-MX" dirty="0"/>
              <a:t>Creación del grupo experto en liquidación de créditos para la revisión de las medidas definidas por las Entidades. Se aborda producto a producto dada las particularidades.</a:t>
            </a:r>
            <a:endParaRPr lang="es-MX" strike="sngStrike" dirty="0"/>
          </a:p>
        </p:txBody>
      </p:sp>
      <p:sp>
        <p:nvSpPr>
          <p:cNvPr id="18" name="CuadroTexto 17"/>
          <p:cNvSpPr txBox="1"/>
          <p:nvPr/>
        </p:nvSpPr>
        <p:spPr>
          <a:xfrm>
            <a:off x="3186908" y="3266439"/>
            <a:ext cx="2499529" cy="2031325"/>
          </a:xfrm>
          <a:prstGeom prst="rect">
            <a:avLst/>
          </a:prstGeom>
          <a:noFill/>
          <a:ln>
            <a:solidFill>
              <a:srgbClr val="00B0F0"/>
            </a:solidFill>
          </a:ln>
        </p:spPr>
        <p:txBody>
          <a:bodyPr wrap="square" rtlCol="0">
            <a:spAutoFit/>
          </a:bodyPr>
          <a:lstStyle>
            <a:defPPr>
              <a:defRPr lang="en-US"/>
            </a:defPPr>
            <a:lvl1pPr>
              <a:defRPr>
                <a:latin typeface="Arial Nova" panose="020B0504020202020204"/>
              </a:defRPr>
            </a:lvl1pPr>
          </a:lstStyle>
          <a:p>
            <a:pPr algn="just"/>
            <a:r>
              <a:rPr lang="es-CO" dirty="0"/>
              <a:t>Monitoreo semanal y mensual (detallado) a la evolución de las medidas implementadas por producto y portafolio de crédito.</a:t>
            </a:r>
            <a:endParaRPr lang="es-MX" dirty="0"/>
          </a:p>
        </p:txBody>
      </p:sp>
      <p:sp>
        <p:nvSpPr>
          <p:cNvPr id="21" name="CuadroTexto 20"/>
          <p:cNvSpPr txBox="1"/>
          <p:nvPr/>
        </p:nvSpPr>
        <p:spPr>
          <a:xfrm>
            <a:off x="8961121" y="3254536"/>
            <a:ext cx="3038620" cy="2043230"/>
          </a:xfrm>
          <a:prstGeom prst="rect">
            <a:avLst/>
          </a:prstGeom>
          <a:noFill/>
          <a:ln>
            <a:solidFill>
              <a:srgbClr val="00B0F0"/>
            </a:solidFill>
          </a:ln>
        </p:spPr>
        <p:txBody>
          <a:bodyPr wrap="square" rtlCol="0">
            <a:noAutofit/>
          </a:bodyPr>
          <a:lstStyle>
            <a:defPPr>
              <a:defRPr lang="en-US"/>
            </a:defPPr>
            <a:lvl1pPr>
              <a:defRPr>
                <a:latin typeface="Arial Nova" panose="020B0504020202020204"/>
              </a:defRPr>
            </a:lvl1pPr>
          </a:lstStyle>
          <a:p>
            <a:pPr algn="just"/>
            <a:r>
              <a:rPr lang="es-MX" dirty="0"/>
              <a:t>En caso de encontrar inconsistencias, ordenes y medidas administrativas respectivas</a:t>
            </a:r>
          </a:p>
          <a:p>
            <a:endParaRPr lang="es-MX" dirty="0"/>
          </a:p>
        </p:txBody>
      </p:sp>
      <p:sp>
        <p:nvSpPr>
          <p:cNvPr id="28" name="CuadroTexto 27"/>
          <p:cNvSpPr txBox="1"/>
          <p:nvPr/>
        </p:nvSpPr>
        <p:spPr>
          <a:xfrm>
            <a:off x="276958" y="2792190"/>
            <a:ext cx="10557179" cy="723275"/>
          </a:xfrm>
          <a:prstGeom prst="rect">
            <a:avLst/>
          </a:prstGeom>
          <a:noFill/>
        </p:spPr>
        <p:txBody>
          <a:bodyPr wrap="square" rtlCol="0">
            <a:spAutoFit/>
          </a:bodyPr>
          <a:lstStyle/>
          <a:p>
            <a:r>
              <a:rPr lang="es-MX" b="1" dirty="0">
                <a:solidFill>
                  <a:srgbClr val="00B0F0"/>
                </a:solidFill>
                <a:latin typeface="Arial Nova" panose="020B0504020202020204"/>
              </a:rPr>
              <a:t>Cómo se supervisa?</a:t>
            </a:r>
          </a:p>
          <a:p>
            <a:endParaRPr lang="es-MX" sz="500" dirty="0">
              <a:solidFill>
                <a:srgbClr val="00B0F0"/>
              </a:solidFill>
              <a:latin typeface="Arial Nova" panose="020B0504020202020204"/>
            </a:endParaRPr>
          </a:p>
          <a:p>
            <a:endParaRPr lang="es-MX" b="1" dirty="0">
              <a:latin typeface="Arial Nova" panose="020B0504020202020204"/>
            </a:endParaRPr>
          </a:p>
        </p:txBody>
      </p:sp>
      <p:sp>
        <p:nvSpPr>
          <p:cNvPr id="30" name="CuadroTexto 29"/>
          <p:cNvSpPr txBox="1"/>
          <p:nvPr/>
        </p:nvSpPr>
        <p:spPr>
          <a:xfrm>
            <a:off x="276958" y="5499190"/>
            <a:ext cx="10213434" cy="646331"/>
          </a:xfrm>
          <a:prstGeom prst="rect">
            <a:avLst/>
          </a:prstGeom>
          <a:noFill/>
        </p:spPr>
        <p:txBody>
          <a:bodyPr wrap="square" rtlCol="0">
            <a:spAutoFit/>
          </a:bodyPr>
          <a:lstStyle/>
          <a:p>
            <a:r>
              <a:rPr lang="es-MX" dirty="0">
                <a:latin typeface="Arial Nova" panose="020B0504020202020204"/>
              </a:rPr>
              <a:t>El análisis de las principales inconformidades remitidas por los consumidores, constituye insumo fundamental para la adopción de medidas administrativas a las que haya lugar.</a:t>
            </a:r>
          </a:p>
        </p:txBody>
      </p:sp>
      <p:sp>
        <p:nvSpPr>
          <p:cNvPr id="11" name="CuadroTexto 10">
            <a:extLst>
              <a:ext uri="{FF2B5EF4-FFF2-40B4-BE49-F238E27FC236}">
                <a16:creationId xmlns:a16="http://schemas.microsoft.com/office/drawing/2014/main" id="{320955A3-2C61-4D53-8AB0-F079721A0FDD}"/>
              </a:ext>
            </a:extLst>
          </p:cNvPr>
          <p:cNvSpPr txBox="1"/>
          <p:nvPr/>
        </p:nvSpPr>
        <p:spPr>
          <a:xfrm>
            <a:off x="276958" y="3278354"/>
            <a:ext cx="2775731" cy="2019410"/>
          </a:xfrm>
          <a:prstGeom prst="rect">
            <a:avLst/>
          </a:prstGeom>
          <a:noFill/>
          <a:ln>
            <a:solidFill>
              <a:srgbClr val="00B0F0"/>
            </a:solidFill>
          </a:ln>
        </p:spPr>
        <p:txBody>
          <a:bodyPr wrap="square" rtlCol="0">
            <a:noAutofit/>
          </a:bodyPr>
          <a:lstStyle>
            <a:defPPr>
              <a:defRPr lang="en-US"/>
            </a:defPPr>
            <a:lvl1pPr>
              <a:defRPr>
                <a:latin typeface="Arial Nova" panose="020B0504020202020204"/>
              </a:defRPr>
            </a:lvl1pPr>
          </a:lstStyle>
          <a:p>
            <a:pPr algn="just"/>
            <a:r>
              <a:rPr lang="es-MX" dirty="0"/>
              <a:t>Reuniones permanentes con cada intermediario para facilitar la adecuada interpretación y conocer las medidas implementadas.</a:t>
            </a:r>
          </a:p>
          <a:p>
            <a:endParaRPr lang="es-MX" dirty="0"/>
          </a:p>
        </p:txBody>
      </p:sp>
    </p:spTree>
    <p:extLst>
      <p:ext uri="{BB962C8B-B14F-4D97-AF65-F5344CB8AC3E}">
        <p14:creationId xmlns:p14="http://schemas.microsoft.com/office/powerpoint/2010/main" val="357692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077918B-5F02-4C23-9862-DC0137E583E4}"/>
              </a:ext>
            </a:extLst>
          </p:cNvPr>
          <p:cNvSpPr txBox="1"/>
          <p:nvPr/>
        </p:nvSpPr>
        <p:spPr>
          <a:xfrm>
            <a:off x="216995" y="79425"/>
            <a:ext cx="11698047" cy="584775"/>
          </a:xfrm>
          <a:prstGeom prst="rect">
            <a:avLst/>
          </a:prstGeom>
          <a:noFill/>
        </p:spPr>
        <p:txBody>
          <a:bodyPr wrap="square" rtlCol="0">
            <a:spAutoFit/>
          </a:bodyPr>
          <a:lstStyle/>
          <a:p>
            <a:pPr defTabSz="914400">
              <a:defRPr/>
            </a:pPr>
            <a:r>
              <a:rPr lang="es-ES" sz="3200" dirty="0">
                <a:solidFill>
                  <a:srgbClr val="2EB7FF"/>
                </a:solidFill>
                <a:latin typeface="Arial Nova" panose="020B0504020202020204" pitchFamily="34" charset="0"/>
                <a:ea typeface="+mj-ea"/>
                <a:cs typeface="+mj-cs"/>
              </a:rPr>
              <a:t>Seguimiento a las medidas:</a:t>
            </a:r>
            <a:r>
              <a:rPr lang="es-ES" sz="3200" b="1" dirty="0">
                <a:solidFill>
                  <a:srgbClr val="2EB7FF"/>
                </a:solidFill>
                <a:latin typeface="Arial Nova" panose="020B0504020202020204" pitchFamily="34" charset="0"/>
                <a:ea typeface="+mj-ea"/>
                <a:cs typeface="+mj-cs"/>
              </a:rPr>
              <a:t> </a:t>
            </a:r>
            <a:r>
              <a:rPr lang="es-ES" sz="3200" dirty="0">
                <a:solidFill>
                  <a:schemeClr val="tx1">
                    <a:lumMod val="75000"/>
                    <a:lumOff val="25000"/>
                  </a:schemeClr>
                </a:solidFill>
                <a:latin typeface="Arial Nova" panose="020B0504020202020204" pitchFamily="34" charset="0"/>
                <a:ea typeface="+mj-ea"/>
                <a:cs typeface="+mj-cs"/>
              </a:rPr>
              <a:t>Periodos de gracia y prórrogas</a:t>
            </a:r>
            <a:endParaRPr lang="es-CO" sz="3200" dirty="0">
              <a:solidFill>
                <a:schemeClr val="tx1">
                  <a:lumMod val="65000"/>
                  <a:lumOff val="35000"/>
                </a:schemeClr>
              </a:solidFill>
              <a:latin typeface="Arial Nova" panose="020B0504020202020204" pitchFamily="34" charset="0"/>
              <a:ea typeface="+mj-ea"/>
              <a:cs typeface="+mj-cs"/>
            </a:endParaRPr>
          </a:p>
        </p:txBody>
      </p:sp>
      <p:sp>
        <p:nvSpPr>
          <p:cNvPr id="5" name="Marcador de número de diapositiva 4">
            <a:extLst>
              <a:ext uri="{FF2B5EF4-FFF2-40B4-BE49-F238E27FC236}">
                <a16:creationId xmlns:a16="http://schemas.microsoft.com/office/drawing/2014/main" id="{429E52C9-D919-4831-96AE-0FF6AFAF5087}"/>
              </a:ext>
            </a:extLst>
          </p:cNvPr>
          <p:cNvSpPr>
            <a:spLocks noGrp="1"/>
          </p:cNvSpPr>
          <p:nvPr>
            <p:ph type="sldNum" sz="quarter" idx="4"/>
          </p:nvPr>
        </p:nvSpPr>
        <p:spPr>
          <a:xfrm>
            <a:off x="11458935" y="6483041"/>
            <a:ext cx="644932" cy="365125"/>
          </a:xfrm>
        </p:spPr>
        <p:txBody>
          <a:bodyPr/>
          <a:lstStyle/>
          <a:p>
            <a:fld id="{E98621A4-F840-4FB5-ADAC-B68FE90EA2B3}" type="slidenum">
              <a:rPr lang="es-CO" smtClean="0">
                <a:latin typeface="Arial Nova" panose="020B0504020202020204" pitchFamily="34" charset="0"/>
              </a:rPr>
              <a:pPr/>
              <a:t>9</a:t>
            </a:fld>
            <a:endParaRPr lang="es-CO" dirty="0">
              <a:latin typeface="Arial Nova" panose="020B0504020202020204" pitchFamily="34" charset="0"/>
            </a:endParaRPr>
          </a:p>
        </p:txBody>
      </p:sp>
      <p:sp>
        <p:nvSpPr>
          <p:cNvPr id="2" name="Rectángulo 1">
            <a:extLst>
              <a:ext uri="{FF2B5EF4-FFF2-40B4-BE49-F238E27FC236}">
                <a16:creationId xmlns:a16="http://schemas.microsoft.com/office/drawing/2014/main" id="{CBCEB037-7A94-4E6F-839B-6CEBAB724C18}"/>
              </a:ext>
            </a:extLst>
          </p:cNvPr>
          <p:cNvSpPr/>
          <p:nvPr/>
        </p:nvSpPr>
        <p:spPr>
          <a:xfrm>
            <a:off x="290060" y="681705"/>
            <a:ext cx="11520302" cy="1015663"/>
          </a:xfrm>
          <a:prstGeom prst="rect">
            <a:avLst/>
          </a:prstGeom>
        </p:spPr>
        <p:txBody>
          <a:bodyPr wrap="square">
            <a:spAutoFit/>
          </a:bodyPr>
          <a:lstStyle/>
          <a:p>
            <a:pPr algn="just">
              <a:buClr>
                <a:schemeClr val="tx1">
                  <a:lumMod val="85000"/>
                  <a:lumOff val="15000"/>
                </a:schemeClr>
              </a:buClr>
              <a:defRPr/>
            </a:pPr>
            <a:r>
              <a:rPr lang="es-ES" sz="2000" dirty="0">
                <a:solidFill>
                  <a:schemeClr val="tx1">
                    <a:lumMod val="75000"/>
                    <a:lumOff val="25000"/>
                  </a:schemeClr>
                </a:solidFill>
                <a:latin typeface="Arial Nova" panose="020B0504020202020204" pitchFamily="34" charset="0"/>
              </a:rPr>
              <a:t>Los beneficios ya otorgados al </a:t>
            </a:r>
            <a:r>
              <a:rPr lang="es-ES" sz="2000" u="sng" dirty="0">
                <a:solidFill>
                  <a:schemeClr val="tx1">
                    <a:lumMod val="75000"/>
                    <a:lumOff val="25000"/>
                  </a:schemeClr>
                </a:solidFill>
                <a:latin typeface="Arial Nova" panose="020B0504020202020204" pitchFamily="34" charset="0"/>
              </a:rPr>
              <a:t>17 de Abril </a:t>
            </a:r>
            <a:r>
              <a:rPr lang="es-ES" sz="2000" dirty="0">
                <a:solidFill>
                  <a:schemeClr val="tx1">
                    <a:lumMod val="75000"/>
                    <a:lumOff val="25000"/>
                  </a:schemeClr>
                </a:solidFill>
                <a:latin typeface="Arial Nova" panose="020B0504020202020204" pitchFamily="34" charset="0"/>
              </a:rPr>
              <a:t>han cubierto a </a:t>
            </a:r>
            <a:r>
              <a:rPr lang="es-ES" sz="2000" b="1" dirty="0">
                <a:solidFill>
                  <a:schemeClr val="tx1">
                    <a:lumMod val="75000"/>
                    <a:lumOff val="25000"/>
                  </a:schemeClr>
                </a:solidFill>
                <a:latin typeface="Arial Nova" panose="020B0504020202020204" pitchFamily="34" charset="0"/>
              </a:rPr>
              <a:t>5.424.670  deudores </a:t>
            </a:r>
            <a:r>
              <a:rPr lang="es-ES" sz="2000" dirty="0">
                <a:solidFill>
                  <a:schemeClr val="tx1">
                    <a:lumMod val="75000"/>
                    <a:lumOff val="25000"/>
                  </a:schemeClr>
                </a:solidFill>
                <a:latin typeface="Arial Nova" panose="020B0504020202020204" pitchFamily="34" charset="0"/>
              </a:rPr>
              <a:t>(personas naturales y jurídicas) con </a:t>
            </a:r>
            <a:r>
              <a:rPr lang="es-ES" sz="2000" b="1" dirty="0">
                <a:solidFill>
                  <a:schemeClr val="tx1">
                    <a:lumMod val="75000"/>
                    <a:lumOff val="25000"/>
                  </a:schemeClr>
                </a:solidFill>
                <a:latin typeface="Arial Nova" panose="020B0504020202020204" pitchFamily="34" charset="0"/>
              </a:rPr>
              <a:t> 6.877.325 créditos </a:t>
            </a:r>
            <a:r>
              <a:rPr lang="es-ES" sz="2000" dirty="0">
                <a:solidFill>
                  <a:schemeClr val="tx1">
                    <a:lumMod val="75000"/>
                    <a:lumOff val="25000"/>
                  </a:schemeClr>
                </a:solidFill>
                <a:latin typeface="Arial Nova" panose="020B0504020202020204" pitchFamily="34" charset="0"/>
              </a:rPr>
              <a:t>por un saldo de cartera de </a:t>
            </a:r>
            <a:r>
              <a:rPr lang="es-ES" sz="2000" b="1" dirty="0">
                <a:solidFill>
                  <a:schemeClr val="tx1">
                    <a:lumMod val="75000"/>
                    <a:lumOff val="25000"/>
                  </a:schemeClr>
                </a:solidFill>
                <a:latin typeface="Arial Nova" panose="020B0504020202020204" pitchFamily="34" charset="0"/>
              </a:rPr>
              <a:t>$124,45 billones</a:t>
            </a:r>
            <a:r>
              <a:rPr lang="es-ES" sz="2000" dirty="0">
                <a:solidFill>
                  <a:schemeClr val="tx1">
                    <a:lumMod val="75000"/>
                    <a:lumOff val="25000"/>
                  </a:schemeClr>
                </a:solidFill>
                <a:latin typeface="Arial Nova" panose="020B0504020202020204" pitchFamily="34" charset="0"/>
              </a:rPr>
              <a:t>, tal como se desagrega a continuación</a:t>
            </a:r>
            <a:r>
              <a:rPr lang="es-CO" sz="2000" dirty="0">
                <a:solidFill>
                  <a:schemeClr val="tx1">
                    <a:lumMod val="75000"/>
                    <a:lumOff val="25000"/>
                  </a:schemeClr>
                </a:solidFill>
                <a:latin typeface="Arial Nova" panose="020B0504020202020204" pitchFamily="34" charset="0"/>
              </a:rPr>
              <a:t>:</a:t>
            </a:r>
          </a:p>
        </p:txBody>
      </p:sp>
      <p:sp>
        <p:nvSpPr>
          <p:cNvPr id="11" name="Rectángulo 10">
            <a:extLst>
              <a:ext uri="{FF2B5EF4-FFF2-40B4-BE49-F238E27FC236}">
                <a16:creationId xmlns:a16="http://schemas.microsoft.com/office/drawing/2014/main" id="{BBFD42F9-FBEF-4687-8BFD-E22E4D1DAD39}"/>
              </a:ext>
            </a:extLst>
          </p:cNvPr>
          <p:cNvSpPr/>
          <p:nvPr/>
        </p:nvSpPr>
        <p:spPr>
          <a:xfrm>
            <a:off x="775856" y="6121453"/>
            <a:ext cx="10612580" cy="769441"/>
          </a:xfrm>
          <a:prstGeom prst="rect">
            <a:avLst/>
          </a:prstGeom>
        </p:spPr>
        <p:txBody>
          <a:bodyPr wrap="square">
            <a:spAutoFit/>
          </a:bodyPr>
          <a:lstStyle/>
          <a:p>
            <a:pPr>
              <a:buClr>
                <a:schemeClr val="tx1">
                  <a:lumMod val="85000"/>
                  <a:lumOff val="15000"/>
                </a:schemeClr>
              </a:buClr>
              <a:defRPr/>
            </a:pPr>
            <a:r>
              <a:rPr lang="es-CO" sz="1000" i="1" dirty="0">
                <a:solidFill>
                  <a:schemeClr val="tx1">
                    <a:lumMod val="75000"/>
                    <a:lumOff val="25000"/>
                  </a:schemeClr>
                </a:solidFill>
                <a:latin typeface="Arial Nova" panose="020B0504020202020204" pitchFamily="34" charset="0"/>
              </a:rPr>
              <a:t>Balance a 17 de Abril de 2020, Fuente SFC</a:t>
            </a:r>
            <a:r>
              <a:rPr lang="es-CO" sz="1200" i="1" dirty="0">
                <a:solidFill>
                  <a:schemeClr val="tx1">
                    <a:lumMod val="75000"/>
                    <a:lumOff val="25000"/>
                  </a:schemeClr>
                </a:solidFill>
                <a:latin typeface="Arial Nova" panose="020B0504020202020204" pitchFamily="34" charset="0"/>
              </a:rPr>
              <a:t>. </a:t>
            </a:r>
            <a:r>
              <a:rPr lang="es-CO" sz="1000" i="1" dirty="0">
                <a:solidFill>
                  <a:schemeClr val="tx1">
                    <a:lumMod val="75000"/>
                    <a:lumOff val="25000"/>
                  </a:schemeClr>
                </a:solidFill>
                <a:latin typeface="Arial Nova" panose="020B0504020202020204" pitchFamily="34" charset="0"/>
              </a:rPr>
              <a:t>(b=billones, mm= miles de millones). </a:t>
            </a:r>
          </a:p>
          <a:p>
            <a:pPr>
              <a:buClr>
                <a:schemeClr val="tx1">
                  <a:lumMod val="85000"/>
                  <a:lumOff val="15000"/>
                </a:schemeClr>
              </a:buClr>
              <a:defRPr/>
            </a:pPr>
            <a:r>
              <a:rPr lang="es-CO" sz="1000" b="1" i="1" dirty="0">
                <a:solidFill>
                  <a:srgbClr val="0070C0"/>
                </a:solidFill>
                <a:latin typeface="Arial Nova" panose="020B0504020202020204" pitchFamily="34" charset="0"/>
              </a:rPr>
              <a:t>(*) </a:t>
            </a:r>
            <a:r>
              <a:rPr lang="es-CO" sz="1100" i="1" dirty="0">
                <a:latin typeface="Arial Nova" panose="020B0504020202020204" pitchFamily="34" charset="0"/>
              </a:rPr>
              <a:t>Para este corte se presentan ajustes en las estadísticas de algunos productos de comercial, asociado a la retransmisión de información por parte de algunas entidades, las cuales reclasificaron algunos productos según las definiciones del F453, que sirven de referencia para la segmentación acá reportada. </a:t>
            </a:r>
            <a:endParaRPr lang="es-CO" sz="1100" dirty="0">
              <a:latin typeface="Arial Nova" panose="020B0504020202020204" pitchFamily="34" charset="0"/>
            </a:endParaRPr>
          </a:p>
          <a:p>
            <a:pPr>
              <a:buClr>
                <a:schemeClr val="tx1">
                  <a:lumMod val="85000"/>
                  <a:lumOff val="15000"/>
                </a:schemeClr>
              </a:buClr>
              <a:defRPr/>
            </a:pPr>
            <a:endParaRPr lang="es-CO" sz="1000" b="1" i="1" dirty="0">
              <a:solidFill>
                <a:schemeClr val="tx1">
                  <a:lumMod val="75000"/>
                  <a:lumOff val="25000"/>
                </a:schemeClr>
              </a:solidFill>
              <a:latin typeface="Arial Nova" panose="020B0504020202020204" pitchFamily="34" charset="0"/>
            </a:endParaRPr>
          </a:p>
        </p:txBody>
      </p:sp>
      <p:grpSp>
        <p:nvGrpSpPr>
          <p:cNvPr id="3" name="Grupo 2">
            <a:extLst>
              <a:ext uri="{FF2B5EF4-FFF2-40B4-BE49-F238E27FC236}">
                <a16:creationId xmlns:a16="http://schemas.microsoft.com/office/drawing/2014/main" id="{FCC6FF62-39CE-4C7C-B66F-8696D0468379}"/>
              </a:ext>
            </a:extLst>
          </p:cNvPr>
          <p:cNvGrpSpPr/>
          <p:nvPr/>
        </p:nvGrpSpPr>
        <p:grpSpPr>
          <a:xfrm>
            <a:off x="593012" y="2242003"/>
            <a:ext cx="5457201" cy="882293"/>
            <a:chOff x="638799" y="5194681"/>
            <a:chExt cx="5457201" cy="882293"/>
          </a:xfrm>
        </p:grpSpPr>
        <p:pic>
          <p:nvPicPr>
            <p:cNvPr id="16" name="Imagen 15">
              <a:extLst>
                <a:ext uri="{FF2B5EF4-FFF2-40B4-BE49-F238E27FC236}">
                  <a16:creationId xmlns:a16="http://schemas.microsoft.com/office/drawing/2014/main" id="{C0277DDB-DBDC-4BBC-B5F6-912F39E93BAC}"/>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8799" y="5252118"/>
              <a:ext cx="577941" cy="577941"/>
            </a:xfrm>
            <a:prstGeom prst="rect">
              <a:avLst/>
            </a:prstGeom>
          </p:spPr>
        </p:pic>
        <p:sp>
          <p:nvSpPr>
            <p:cNvPr id="22" name="6 CuadroTexto">
              <a:extLst>
                <a:ext uri="{FF2B5EF4-FFF2-40B4-BE49-F238E27FC236}">
                  <a16:creationId xmlns:a16="http://schemas.microsoft.com/office/drawing/2014/main" id="{A808AD56-5754-40EF-95B6-176F56CD1CD7}"/>
                </a:ext>
              </a:extLst>
            </p:cNvPr>
            <p:cNvSpPr txBox="1">
              <a:spLocks noChangeArrowheads="1"/>
            </p:cNvSpPr>
            <p:nvPr/>
          </p:nvSpPr>
          <p:spPr bwMode="auto">
            <a:xfrm>
              <a:off x="1524467" y="5194681"/>
              <a:ext cx="4571533" cy="88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Microempresas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281.970</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Numero de créditos asociados: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295.124</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Saldo de estos créditos: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$1,72 b</a:t>
              </a:r>
              <a:endParaRPr lang="es-CO" altLang="es-ES" sz="1600" b="1" spc="-1" dirty="0">
                <a:solidFill>
                  <a:srgbClr val="908C8C"/>
                </a:solidFill>
                <a:uFill>
                  <a:solidFill>
                    <a:srgbClr val="FFFFFF"/>
                  </a:solidFill>
                </a:uFill>
                <a:latin typeface="Arial Nova" panose="020B0504020202020204" pitchFamily="34" charset="0"/>
                <a:ea typeface="DejaVu Sans"/>
                <a:cs typeface="Arial" panose="020B0604020202020204" pitchFamily="34" charset="0"/>
              </a:endParaRPr>
            </a:p>
          </p:txBody>
        </p:sp>
      </p:grpSp>
      <p:grpSp>
        <p:nvGrpSpPr>
          <p:cNvPr id="8" name="Grupo 7">
            <a:extLst>
              <a:ext uri="{FF2B5EF4-FFF2-40B4-BE49-F238E27FC236}">
                <a16:creationId xmlns:a16="http://schemas.microsoft.com/office/drawing/2014/main" id="{34C3AAF5-F27C-4D2F-BB5E-015C0170A256}"/>
              </a:ext>
            </a:extLst>
          </p:cNvPr>
          <p:cNvGrpSpPr/>
          <p:nvPr/>
        </p:nvGrpSpPr>
        <p:grpSpPr>
          <a:xfrm>
            <a:off x="6332141" y="1781151"/>
            <a:ext cx="5519743" cy="882293"/>
            <a:chOff x="6377928" y="1949870"/>
            <a:chExt cx="5519743" cy="882293"/>
          </a:xfrm>
        </p:grpSpPr>
        <p:pic>
          <p:nvPicPr>
            <p:cNvPr id="19" name="Picture 10">
              <a:extLst>
                <a:ext uri="{FF2B5EF4-FFF2-40B4-BE49-F238E27FC236}">
                  <a16:creationId xmlns:a16="http://schemas.microsoft.com/office/drawing/2014/main" id="{1E6B1460-47CA-4D92-8FEF-077E09E890AE}"/>
                </a:ext>
              </a:extLst>
            </p:cNvPr>
            <p:cNvPicPr>
              <a:picLocks noChangeAspect="1"/>
            </p:cNvPicPr>
            <p:nvPr/>
          </p:nvPicPr>
          <p:blipFill>
            <a:blip r:embed="rId3" cstate="screen">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377928" y="2094463"/>
              <a:ext cx="809423" cy="593108"/>
            </a:xfrm>
            <a:prstGeom prst="rect">
              <a:avLst/>
            </a:prstGeom>
          </p:spPr>
        </p:pic>
        <p:sp>
          <p:nvSpPr>
            <p:cNvPr id="23" name="6 CuadroTexto">
              <a:extLst>
                <a:ext uri="{FF2B5EF4-FFF2-40B4-BE49-F238E27FC236}">
                  <a16:creationId xmlns:a16="http://schemas.microsoft.com/office/drawing/2014/main" id="{FC698A30-DB15-455A-87FB-F19BF6276408}"/>
                </a:ext>
              </a:extLst>
            </p:cNvPr>
            <p:cNvSpPr txBox="1">
              <a:spLocks noChangeArrowheads="1"/>
            </p:cNvSpPr>
            <p:nvPr/>
          </p:nvSpPr>
          <p:spPr bwMode="auto">
            <a:xfrm>
              <a:off x="7326138" y="1949870"/>
              <a:ext cx="4571533" cy="88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Personas (Tarjeta de crédito)</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2.324.190</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Numero de créditos asociados: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2.878.047 </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Saldo de estos créditos: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$7,12 b</a:t>
              </a:r>
              <a:endParaRPr lang="es-CO" altLang="es-ES" sz="1600" b="1" spc="-1" dirty="0">
                <a:solidFill>
                  <a:srgbClr val="908C8C"/>
                </a:solidFill>
                <a:uFill>
                  <a:solidFill>
                    <a:srgbClr val="FFFFFF"/>
                  </a:solidFill>
                </a:uFill>
                <a:latin typeface="Arial Nova" panose="020B0504020202020204" pitchFamily="34" charset="0"/>
                <a:ea typeface="DejaVu Sans"/>
                <a:cs typeface="Arial" panose="020B0604020202020204" pitchFamily="34" charset="0"/>
              </a:endParaRPr>
            </a:p>
          </p:txBody>
        </p:sp>
      </p:grpSp>
      <p:grpSp>
        <p:nvGrpSpPr>
          <p:cNvPr id="13" name="Grupo 12">
            <a:extLst>
              <a:ext uri="{FF2B5EF4-FFF2-40B4-BE49-F238E27FC236}">
                <a16:creationId xmlns:a16="http://schemas.microsoft.com/office/drawing/2014/main" id="{BCD385C7-F7A0-48DC-A1EE-2D2B19B18D73}"/>
              </a:ext>
            </a:extLst>
          </p:cNvPr>
          <p:cNvGrpSpPr/>
          <p:nvPr/>
        </p:nvGrpSpPr>
        <p:grpSpPr>
          <a:xfrm>
            <a:off x="6443995" y="4015350"/>
            <a:ext cx="5422355" cy="913511"/>
            <a:chOff x="6475316" y="4419720"/>
            <a:chExt cx="5422355" cy="913511"/>
          </a:xfrm>
        </p:grpSpPr>
        <p:pic>
          <p:nvPicPr>
            <p:cNvPr id="12" name="Gráfico 52" descr="Casa">
              <a:extLst>
                <a:ext uri="{FF2B5EF4-FFF2-40B4-BE49-F238E27FC236}">
                  <a16:creationId xmlns:a16="http://schemas.microsoft.com/office/drawing/2014/main" id="{07C5D1D4-E0D9-4619-95B0-BD6C9AAEA832}"/>
                </a:ext>
              </a:extLst>
            </p:cNvPr>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artisticMarker/>
                      </a14:imgEffect>
                      <a14:imgEffect>
                        <a14:colorTemperature colorTemp="115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475316" y="4501953"/>
              <a:ext cx="831278" cy="831278"/>
            </a:xfrm>
            <a:prstGeom prst="rect">
              <a:avLst/>
            </a:prstGeom>
          </p:spPr>
        </p:pic>
        <p:sp>
          <p:nvSpPr>
            <p:cNvPr id="25" name="6 CuadroTexto">
              <a:extLst>
                <a:ext uri="{FF2B5EF4-FFF2-40B4-BE49-F238E27FC236}">
                  <a16:creationId xmlns:a16="http://schemas.microsoft.com/office/drawing/2014/main" id="{2412758C-358D-404F-AE6C-EACAF4E65A6B}"/>
                </a:ext>
              </a:extLst>
            </p:cNvPr>
            <p:cNvSpPr txBox="1">
              <a:spLocks noChangeArrowheads="1"/>
            </p:cNvSpPr>
            <p:nvPr/>
          </p:nvSpPr>
          <p:spPr bwMode="auto">
            <a:xfrm>
              <a:off x="7326138" y="4419720"/>
              <a:ext cx="4571533" cy="88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Hogares (VIS)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244.544</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Numero de créditos asociados: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247.714 </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Saldo de estos créditos: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$8,03 b</a:t>
              </a:r>
              <a:endParaRPr lang="es-CO" altLang="es-ES" sz="1600" b="1" spc="-1" dirty="0">
                <a:solidFill>
                  <a:srgbClr val="908C8C"/>
                </a:solidFill>
                <a:uFill>
                  <a:solidFill>
                    <a:srgbClr val="FFFFFF"/>
                  </a:solidFill>
                </a:uFill>
                <a:latin typeface="Arial Nova" panose="020B0504020202020204" pitchFamily="34" charset="0"/>
                <a:ea typeface="DejaVu Sans"/>
                <a:cs typeface="Arial" panose="020B0604020202020204" pitchFamily="34" charset="0"/>
              </a:endParaRPr>
            </a:p>
          </p:txBody>
        </p:sp>
      </p:grpSp>
      <p:grpSp>
        <p:nvGrpSpPr>
          <p:cNvPr id="9" name="Grupo 8">
            <a:extLst>
              <a:ext uri="{FF2B5EF4-FFF2-40B4-BE49-F238E27FC236}">
                <a16:creationId xmlns:a16="http://schemas.microsoft.com/office/drawing/2014/main" id="{76E025CA-8DAD-4DFF-8F73-0A871B63B88E}"/>
              </a:ext>
            </a:extLst>
          </p:cNvPr>
          <p:cNvGrpSpPr/>
          <p:nvPr/>
        </p:nvGrpSpPr>
        <p:grpSpPr>
          <a:xfrm>
            <a:off x="6409293" y="2902839"/>
            <a:ext cx="5483004" cy="928019"/>
            <a:chOff x="6412319" y="3266363"/>
            <a:chExt cx="5483004" cy="928019"/>
          </a:xfrm>
        </p:grpSpPr>
        <p:sp>
          <p:nvSpPr>
            <p:cNvPr id="24" name="6 CuadroTexto">
              <a:extLst>
                <a:ext uri="{FF2B5EF4-FFF2-40B4-BE49-F238E27FC236}">
                  <a16:creationId xmlns:a16="http://schemas.microsoft.com/office/drawing/2014/main" id="{28D76118-BF1E-403D-909F-DA1BEB1CF213}"/>
                </a:ext>
              </a:extLst>
            </p:cNvPr>
            <p:cNvSpPr txBox="1">
              <a:spLocks noChangeArrowheads="1"/>
            </p:cNvSpPr>
            <p:nvPr/>
          </p:nvSpPr>
          <p:spPr bwMode="auto">
            <a:xfrm>
              <a:off x="7323790" y="3312089"/>
              <a:ext cx="4571533" cy="88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Personas (Otros consumos)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2.237.126 </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Numero de créditos asociados: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2.999.520 </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Saldo de estos créditos: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$40,35 b</a:t>
              </a:r>
              <a:endParaRPr lang="es-CO" altLang="es-ES" sz="1600" b="1" spc="-1" dirty="0">
                <a:solidFill>
                  <a:srgbClr val="908C8C"/>
                </a:solidFill>
                <a:uFill>
                  <a:solidFill>
                    <a:srgbClr val="FFFFFF"/>
                  </a:solidFill>
                </a:uFill>
                <a:latin typeface="Arial Nova" panose="020B0504020202020204" pitchFamily="34" charset="0"/>
                <a:ea typeface="DejaVu Sans"/>
                <a:cs typeface="Arial" panose="020B0604020202020204" pitchFamily="34" charset="0"/>
              </a:endParaRPr>
            </a:p>
          </p:txBody>
        </p:sp>
        <p:pic>
          <p:nvPicPr>
            <p:cNvPr id="29" name="Gráfico 28" descr="Bolsa para la compra">
              <a:extLst>
                <a:ext uri="{FF2B5EF4-FFF2-40B4-BE49-F238E27FC236}">
                  <a16:creationId xmlns:a16="http://schemas.microsoft.com/office/drawing/2014/main" id="{9C3903E7-74AA-4209-8841-8DA1989A51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2319" y="3266363"/>
              <a:ext cx="809423" cy="809423"/>
            </a:xfrm>
            <a:prstGeom prst="rect">
              <a:avLst/>
            </a:prstGeom>
          </p:spPr>
        </p:pic>
      </p:grpSp>
      <p:grpSp>
        <p:nvGrpSpPr>
          <p:cNvPr id="6" name="Grupo 5">
            <a:extLst>
              <a:ext uri="{FF2B5EF4-FFF2-40B4-BE49-F238E27FC236}">
                <a16:creationId xmlns:a16="http://schemas.microsoft.com/office/drawing/2014/main" id="{2764D754-6996-41D3-8FF4-3B7245F1AE46}"/>
              </a:ext>
            </a:extLst>
          </p:cNvPr>
          <p:cNvGrpSpPr/>
          <p:nvPr/>
        </p:nvGrpSpPr>
        <p:grpSpPr>
          <a:xfrm>
            <a:off x="424781" y="4756554"/>
            <a:ext cx="5625432" cy="1007221"/>
            <a:chOff x="470568" y="2094463"/>
            <a:chExt cx="5625432" cy="1007221"/>
          </a:xfrm>
        </p:grpSpPr>
        <p:sp>
          <p:nvSpPr>
            <p:cNvPr id="10" name="6 CuadroTexto">
              <a:extLst>
                <a:ext uri="{FF2B5EF4-FFF2-40B4-BE49-F238E27FC236}">
                  <a16:creationId xmlns:a16="http://schemas.microsoft.com/office/drawing/2014/main" id="{451AE551-967D-4AAE-99F0-C62B7CB72F5F}"/>
                </a:ext>
              </a:extLst>
            </p:cNvPr>
            <p:cNvSpPr txBox="1">
              <a:spLocks noChangeArrowheads="1"/>
            </p:cNvSpPr>
            <p:nvPr/>
          </p:nvSpPr>
          <p:spPr bwMode="auto">
            <a:xfrm>
              <a:off x="1524467" y="2219391"/>
              <a:ext cx="4571533" cy="88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Grandes empresas</a:t>
              </a:r>
              <a:r>
                <a:rPr lang="es-CO" altLang="es-ES" sz="1600"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50.158 (**)</a:t>
              </a:r>
              <a:endParaRPr lang="es-CO" altLang="es-ES" sz="1600" b="1" spc="-1" dirty="0">
                <a:solidFill>
                  <a:srgbClr val="4BACC6"/>
                </a:solidFill>
                <a:uFill>
                  <a:solidFill>
                    <a:srgbClr val="FFFFFF"/>
                  </a:solidFill>
                </a:uFill>
                <a:latin typeface="Arial Nova" panose="020B0504020202020204" pitchFamily="34" charset="0"/>
                <a:cs typeface="Arial" panose="020B0604020202020204" pitchFamily="34" charset="0"/>
              </a:endParaRP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Numero de créditos asociados: </a:t>
              </a:r>
              <a:r>
                <a:rPr lang="es-CO" altLang="es-ES" sz="1600" b="1" spc="-1" dirty="0">
                  <a:solidFill>
                    <a:srgbClr val="4BACC6"/>
                  </a:solidFill>
                  <a:uFill>
                    <a:solidFill>
                      <a:srgbClr val="FFFFFF"/>
                    </a:solidFill>
                  </a:uFill>
                  <a:latin typeface="Arial Nova" panose="020B0504020202020204" pitchFamily="34" charset="0"/>
                  <a:cs typeface="Arial" panose="020B0604020202020204" pitchFamily="34" charset="0"/>
                </a:rPr>
                <a:t>118.522 (**)</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Saldo de estos créditos: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$33,08 b</a:t>
              </a:r>
              <a:endParaRPr lang="es-CO" altLang="es-ES" sz="1600" b="1" spc="-1" dirty="0">
                <a:solidFill>
                  <a:srgbClr val="908C8C"/>
                </a:solidFill>
                <a:uFill>
                  <a:solidFill>
                    <a:srgbClr val="FFFFFF"/>
                  </a:solidFill>
                </a:uFill>
                <a:latin typeface="Arial Nova" panose="020B0504020202020204" pitchFamily="34" charset="0"/>
                <a:ea typeface="DejaVu Sans"/>
                <a:cs typeface="Arial" panose="020B0604020202020204" pitchFamily="34" charset="0"/>
              </a:endParaRPr>
            </a:p>
          </p:txBody>
        </p:sp>
        <p:pic>
          <p:nvPicPr>
            <p:cNvPr id="31" name="Gráfico 30" descr="Fábrica">
              <a:extLst>
                <a:ext uri="{FF2B5EF4-FFF2-40B4-BE49-F238E27FC236}">
                  <a16:creationId xmlns:a16="http://schemas.microsoft.com/office/drawing/2014/main" id="{E1A0B3F3-74E1-49C8-BC2A-547D3758E0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568" y="2094463"/>
              <a:ext cx="914400" cy="914400"/>
            </a:xfrm>
            <a:prstGeom prst="rect">
              <a:avLst/>
            </a:prstGeom>
          </p:spPr>
        </p:pic>
      </p:grpSp>
      <p:grpSp>
        <p:nvGrpSpPr>
          <p:cNvPr id="4" name="Grupo 3">
            <a:extLst>
              <a:ext uri="{FF2B5EF4-FFF2-40B4-BE49-F238E27FC236}">
                <a16:creationId xmlns:a16="http://schemas.microsoft.com/office/drawing/2014/main" id="{615030E6-C414-4F45-B851-C6B4881C6549}"/>
              </a:ext>
            </a:extLst>
          </p:cNvPr>
          <p:cNvGrpSpPr/>
          <p:nvPr/>
        </p:nvGrpSpPr>
        <p:grpSpPr>
          <a:xfrm>
            <a:off x="424780" y="3449867"/>
            <a:ext cx="5839703" cy="1006630"/>
            <a:chOff x="470568" y="3618586"/>
            <a:chExt cx="5625430" cy="1006630"/>
          </a:xfrm>
        </p:grpSpPr>
        <p:sp>
          <p:nvSpPr>
            <p:cNvPr id="20" name="6 CuadroTexto">
              <a:extLst>
                <a:ext uri="{FF2B5EF4-FFF2-40B4-BE49-F238E27FC236}">
                  <a16:creationId xmlns:a16="http://schemas.microsoft.com/office/drawing/2014/main" id="{EA2255E1-701D-4B54-9509-22C31B3A3877}"/>
                </a:ext>
              </a:extLst>
            </p:cNvPr>
            <p:cNvSpPr txBox="1">
              <a:spLocks noChangeArrowheads="1"/>
            </p:cNvSpPr>
            <p:nvPr/>
          </p:nvSpPr>
          <p:spPr bwMode="auto">
            <a:xfrm>
              <a:off x="1524465" y="3742923"/>
              <a:ext cx="4571533" cy="88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Medianas y Pequeñas empresas </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53.448 (*)</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Numero de créditos asociados: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89.418 (*)</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Saldo de estos créditos: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$7,27 b</a:t>
              </a:r>
              <a:endParaRPr lang="es-CO" altLang="es-ES" sz="1600" b="1" spc="-1" dirty="0">
                <a:solidFill>
                  <a:srgbClr val="908C8C"/>
                </a:solidFill>
                <a:uFill>
                  <a:solidFill>
                    <a:srgbClr val="FFFFFF"/>
                  </a:solidFill>
                </a:uFill>
                <a:latin typeface="Arial Nova" panose="020B0504020202020204" pitchFamily="34" charset="0"/>
                <a:ea typeface="DejaVu Sans"/>
                <a:cs typeface="Arial" panose="020B0604020202020204" pitchFamily="34" charset="0"/>
              </a:endParaRPr>
            </a:p>
          </p:txBody>
        </p:sp>
        <p:pic>
          <p:nvPicPr>
            <p:cNvPr id="33" name="Gráfico 32" descr="Centro educativo">
              <a:extLst>
                <a:ext uri="{FF2B5EF4-FFF2-40B4-BE49-F238E27FC236}">
                  <a16:creationId xmlns:a16="http://schemas.microsoft.com/office/drawing/2014/main" id="{0E8611ED-EFF3-4D95-B7E1-F65EEC6494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0568" y="3618586"/>
              <a:ext cx="914400" cy="914400"/>
            </a:xfrm>
            <a:prstGeom prst="rect">
              <a:avLst/>
            </a:prstGeom>
          </p:spPr>
        </p:pic>
      </p:grpSp>
      <p:grpSp>
        <p:nvGrpSpPr>
          <p:cNvPr id="14" name="Grupo 13">
            <a:extLst>
              <a:ext uri="{FF2B5EF4-FFF2-40B4-BE49-F238E27FC236}">
                <a16:creationId xmlns:a16="http://schemas.microsoft.com/office/drawing/2014/main" id="{B47C280D-93B3-4B4D-A07F-3B89ABE6F6A8}"/>
              </a:ext>
            </a:extLst>
          </p:cNvPr>
          <p:cNvGrpSpPr/>
          <p:nvPr/>
        </p:nvGrpSpPr>
        <p:grpSpPr>
          <a:xfrm>
            <a:off x="6463714" y="5118274"/>
            <a:ext cx="5451328" cy="946548"/>
            <a:chOff x="6489782" y="5543676"/>
            <a:chExt cx="5451328" cy="946548"/>
          </a:xfrm>
        </p:grpSpPr>
        <p:sp>
          <p:nvSpPr>
            <p:cNvPr id="27" name="6 CuadroTexto">
              <a:extLst>
                <a:ext uri="{FF2B5EF4-FFF2-40B4-BE49-F238E27FC236}">
                  <a16:creationId xmlns:a16="http://schemas.microsoft.com/office/drawing/2014/main" id="{093FE866-5EF0-4C51-91F6-6F79AAC0F3AC}"/>
                </a:ext>
              </a:extLst>
            </p:cNvPr>
            <p:cNvSpPr txBox="1">
              <a:spLocks noChangeArrowheads="1"/>
            </p:cNvSpPr>
            <p:nvPr/>
          </p:nvSpPr>
          <p:spPr bwMode="auto">
            <a:xfrm>
              <a:off x="7369577" y="5607931"/>
              <a:ext cx="4571533" cy="88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800000"/>
                </a:buClr>
                <a:buSzPct val="115000"/>
                <a:buChar char="•"/>
                <a:defRPr sz="3200">
                  <a:solidFill>
                    <a:schemeClr val="tx1"/>
                  </a:solidFill>
                  <a:latin typeface="Arial" charset="0"/>
                </a:defRPr>
              </a:lvl1pPr>
              <a:lvl2pPr marL="742950" indent="-285750" eaLnBrk="0" hangingPunct="0">
                <a:spcBef>
                  <a:spcPct val="20000"/>
                </a:spcBef>
                <a:buClr>
                  <a:srgbClr val="800000"/>
                </a:buClr>
                <a:buSzPct val="115000"/>
                <a:buChar char="–"/>
                <a:defRPr sz="2800">
                  <a:solidFill>
                    <a:schemeClr val="tx1"/>
                  </a:solidFill>
                  <a:latin typeface="Arial" charset="0"/>
                </a:defRPr>
              </a:lvl2pPr>
              <a:lvl3pPr marL="1143000" indent="-228600" eaLnBrk="0" hangingPunct="0">
                <a:spcBef>
                  <a:spcPct val="20000"/>
                </a:spcBef>
                <a:buClr>
                  <a:srgbClr val="800000"/>
                </a:buClr>
                <a:buSzPct val="115000"/>
                <a:buChar char="•"/>
                <a:defRPr sz="2400">
                  <a:solidFill>
                    <a:schemeClr val="tx1"/>
                  </a:solidFill>
                  <a:latin typeface="Arial" charset="0"/>
                </a:defRPr>
              </a:lvl3pPr>
              <a:lvl4pPr marL="1600200" indent="-228600" eaLnBrk="0" hangingPunct="0">
                <a:spcBef>
                  <a:spcPct val="20000"/>
                </a:spcBef>
                <a:buClr>
                  <a:srgbClr val="800000"/>
                </a:buClr>
                <a:buSzPct val="115000"/>
                <a:buChar char="–"/>
                <a:defRPr sz="2000">
                  <a:solidFill>
                    <a:schemeClr val="tx1"/>
                  </a:solidFill>
                  <a:latin typeface="Arial" charset="0"/>
                </a:defRPr>
              </a:lvl4pPr>
              <a:lvl5pPr marL="2057400" indent="-228600" eaLnBrk="0" hangingPunct="0">
                <a:spcBef>
                  <a:spcPct val="20000"/>
                </a:spcBef>
                <a:buClr>
                  <a:srgbClr val="800000"/>
                </a:buClr>
                <a:buSzPct val="115000"/>
                <a:buChar char="»"/>
                <a:defRPr sz="2000">
                  <a:solidFill>
                    <a:schemeClr val="tx1"/>
                  </a:solidFill>
                  <a:latin typeface="Arial" charset="0"/>
                </a:defRPr>
              </a:lvl5pPr>
              <a:lvl6pPr marL="2514600" indent="-228600" eaLnBrk="0" fontAlgn="base" hangingPunct="0">
                <a:spcBef>
                  <a:spcPct val="20000"/>
                </a:spcBef>
                <a:spcAft>
                  <a:spcPct val="0"/>
                </a:spcAft>
                <a:buClr>
                  <a:srgbClr val="800000"/>
                </a:buClr>
                <a:buSzPct val="115000"/>
                <a:buChar char="»"/>
                <a:defRPr sz="2000">
                  <a:solidFill>
                    <a:schemeClr val="tx1"/>
                  </a:solidFill>
                  <a:latin typeface="Arial" charset="0"/>
                </a:defRPr>
              </a:lvl6pPr>
              <a:lvl7pPr marL="2971800" indent="-228600" eaLnBrk="0" fontAlgn="base" hangingPunct="0">
                <a:spcBef>
                  <a:spcPct val="20000"/>
                </a:spcBef>
                <a:spcAft>
                  <a:spcPct val="0"/>
                </a:spcAft>
                <a:buClr>
                  <a:srgbClr val="800000"/>
                </a:buClr>
                <a:buSzPct val="115000"/>
                <a:buChar char="»"/>
                <a:defRPr sz="2000">
                  <a:solidFill>
                    <a:schemeClr val="tx1"/>
                  </a:solidFill>
                  <a:latin typeface="Arial" charset="0"/>
                </a:defRPr>
              </a:lvl7pPr>
              <a:lvl8pPr marL="3429000" indent="-228600" eaLnBrk="0" fontAlgn="base" hangingPunct="0">
                <a:spcBef>
                  <a:spcPct val="20000"/>
                </a:spcBef>
                <a:spcAft>
                  <a:spcPct val="0"/>
                </a:spcAft>
                <a:buClr>
                  <a:srgbClr val="800000"/>
                </a:buClr>
                <a:buSzPct val="115000"/>
                <a:buChar char="»"/>
                <a:defRPr sz="2000">
                  <a:solidFill>
                    <a:schemeClr val="tx1"/>
                  </a:solidFill>
                  <a:latin typeface="Arial" charset="0"/>
                </a:defRPr>
              </a:lvl8pPr>
              <a:lvl9pPr marL="3886200" indent="-228600" eaLnBrk="0" fontAlgn="base" hangingPunct="0">
                <a:spcBef>
                  <a:spcPct val="20000"/>
                </a:spcBef>
                <a:spcAft>
                  <a:spcPct val="0"/>
                </a:spcAft>
                <a:buClr>
                  <a:srgbClr val="800000"/>
                </a:buClr>
                <a:buSzPct val="115000"/>
                <a:buChar char="»"/>
                <a:defRPr sz="2000">
                  <a:solidFill>
                    <a:schemeClr val="tx1"/>
                  </a:solidFill>
                  <a:latin typeface="Arial" charset="0"/>
                </a:defRPr>
              </a:lvl9pPr>
            </a:lstStyle>
            <a:p>
              <a:pPr marL="285750" indent="-285750" defTabSz="685800" eaLnBrk="1" fontAlgn="base" hangingPunct="1">
                <a:spcBef>
                  <a:spcPts val="181"/>
                </a:spcBef>
                <a:spcAft>
                  <a:spcPct val="0"/>
                </a:spcAft>
                <a:buClrTx/>
                <a:buSzTx/>
              </a:pPr>
              <a:r>
                <a:rPr lang="es-CO" altLang="es-ES" sz="1600" b="1" spc="-1" dirty="0">
                  <a:solidFill>
                    <a:schemeClr val="bg2">
                      <a:lumMod val="25000"/>
                    </a:schemeClr>
                  </a:solidFill>
                  <a:uFill>
                    <a:solidFill>
                      <a:srgbClr val="FFFFFF"/>
                    </a:solidFill>
                  </a:uFill>
                  <a:latin typeface="Arial Nova" panose="020B0504020202020204" pitchFamily="34" charset="0"/>
                  <a:ea typeface="DejaVu Sans"/>
                  <a:cs typeface="Arial" panose="020B0604020202020204" pitchFamily="34" charset="0"/>
                </a:rPr>
                <a:t>Hogares (No VIS)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233.234 </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Numero de créditos asociados: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248.980 </a:t>
              </a:r>
            </a:p>
            <a:p>
              <a:pPr marL="285750" indent="-285750" defTabSz="685800" eaLnBrk="1" fontAlgn="base" hangingPunct="1">
                <a:spcBef>
                  <a:spcPts val="181"/>
                </a:spcBef>
                <a:spcAft>
                  <a:spcPct val="0"/>
                </a:spcAft>
                <a:buClrTx/>
                <a:buSzTx/>
              </a:pPr>
              <a:r>
                <a:rPr lang="es-CO" altLang="es-ES" sz="1600" spc="-1" dirty="0">
                  <a:solidFill>
                    <a:schemeClr val="bg2">
                      <a:lumMod val="25000"/>
                    </a:schemeClr>
                  </a:solidFill>
                  <a:uFill>
                    <a:solidFill>
                      <a:srgbClr val="FFFFFF"/>
                    </a:solidFill>
                  </a:uFill>
                  <a:latin typeface="Arial Nova" panose="020B0504020202020204" pitchFamily="34" charset="0"/>
                  <a:cs typeface="Arial" panose="020B0604020202020204" pitchFamily="34" charset="0"/>
                </a:rPr>
                <a:t>Saldo de estos créditos:</a:t>
              </a:r>
              <a:r>
                <a:rPr lang="es-CO" altLang="es-ES" sz="1600"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 </a:t>
              </a:r>
              <a:r>
                <a:rPr lang="es-CO" altLang="es-ES" sz="1600" b="1" spc="-1" dirty="0">
                  <a:solidFill>
                    <a:srgbClr val="4BACC6"/>
                  </a:solidFill>
                  <a:uFill>
                    <a:solidFill>
                      <a:srgbClr val="FFFFFF"/>
                    </a:solidFill>
                  </a:uFill>
                  <a:latin typeface="Arial Nova" panose="020B0504020202020204" pitchFamily="34" charset="0"/>
                  <a:ea typeface="DejaVu Sans"/>
                  <a:cs typeface="Arial" panose="020B0604020202020204" pitchFamily="34" charset="0"/>
                </a:rPr>
                <a:t>$26,86 b</a:t>
              </a:r>
              <a:endParaRPr lang="es-CO" altLang="es-ES" sz="1600" b="1" spc="-1" dirty="0">
                <a:solidFill>
                  <a:srgbClr val="908C8C"/>
                </a:solidFill>
                <a:uFill>
                  <a:solidFill>
                    <a:srgbClr val="FFFFFF"/>
                  </a:solidFill>
                </a:uFill>
                <a:latin typeface="Arial Nova" panose="020B0504020202020204" pitchFamily="34" charset="0"/>
                <a:ea typeface="DejaVu Sans"/>
                <a:cs typeface="Arial" panose="020B0604020202020204" pitchFamily="34" charset="0"/>
              </a:endParaRPr>
            </a:p>
          </p:txBody>
        </p:sp>
        <p:pic>
          <p:nvPicPr>
            <p:cNvPr id="41" name="Gráfico 40" descr="Ciudad">
              <a:extLst>
                <a:ext uri="{FF2B5EF4-FFF2-40B4-BE49-F238E27FC236}">
                  <a16:creationId xmlns:a16="http://schemas.microsoft.com/office/drawing/2014/main" id="{32B4DCF0-989F-4E24-B2D9-9C47712929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89782" y="5543676"/>
              <a:ext cx="802546" cy="802546"/>
            </a:xfrm>
            <a:prstGeom prst="rect">
              <a:avLst/>
            </a:prstGeom>
          </p:spPr>
        </p:pic>
      </p:grpSp>
    </p:spTree>
    <p:extLst>
      <p:ext uri="{BB962C8B-B14F-4D97-AF65-F5344CB8AC3E}">
        <p14:creationId xmlns:p14="http://schemas.microsoft.com/office/powerpoint/2010/main" val="225111427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microsoft.com/sharepoint/v3/fields"/>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22148</TotalTime>
  <Words>4848</Words>
  <Application>Microsoft Office PowerPoint</Application>
  <PresentationFormat>Panorámica</PresentationFormat>
  <Paragraphs>449</Paragraphs>
  <Slides>34</Slides>
  <Notes>11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34</vt:i4>
      </vt:variant>
    </vt:vector>
  </HeadingPairs>
  <TitlesOfParts>
    <vt:vector size="46" baseType="lpstr">
      <vt:lpstr>Adobe Garamond Pro Bold</vt:lpstr>
      <vt:lpstr>Arial</vt:lpstr>
      <vt:lpstr>Arial Nova</vt:lpstr>
      <vt:lpstr>Arial Nova </vt:lpstr>
      <vt:lpstr>Arial Nova Light</vt:lpstr>
      <vt:lpstr>Calibri</vt:lpstr>
      <vt:lpstr>Calibri Light</vt:lpstr>
      <vt:lpstr>Helvetica</vt:lpstr>
      <vt:lpstr>HelveticaNeue-Bold</vt:lpstr>
      <vt:lpstr>Titillium Web</vt:lpstr>
      <vt:lpstr>Wingdings</vt:lpstr>
      <vt:lpstr>Tema de Office</vt:lpstr>
      <vt:lpstr>Estrategia para la adopción y seguimiento de medidas en la coyuntura</vt:lpstr>
      <vt:lpstr>Agenda</vt:lpstr>
      <vt:lpstr>Presentación de PowerPoint</vt:lpstr>
      <vt:lpstr>Adopción de medidas: tres líneas de acción para enfrentar la coyuntura en el marco de las competencias de la SFC</vt:lpstr>
      <vt:lpstr>Tenemos un sistema financiero sólido, con dos grandes responsabilidades: responder por el ahorro del público y mantener la oferta de crédito y servicios financieros</vt:lpstr>
      <vt:lpstr>Primera medida: mitigar el efecto de la coyuntura en las deudas de los consumidores, mantener la capacidad de ofrecer créditos y la sostenibilidad del ahorro del público.</vt:lpstr>
      <vt:lpstr>Primera medida: mitigar el efecto de la coyuntura en las deudas de los consumidores, mantener la capacidad de ofrecer créditos y la sostenibilidad del ahorro del público.</vt:lpstr>
      <vt:lpstr>Presentación de PowerPoint</vt:lpstr>
      <vt:lpstr>Presentación de PowerPoint</vt:lpstr>
      <vt:lpstr>Presentación de PowerPoint</vt:lpstr>
      <vt:lpstr>Presentación de PowerPoint</vt:lpstr>
      <vt:lpstr>Presentación de PowerPoint</vt:lpstr>
      <vt:lpstr>Segunda medida: uso intensivo de tecnologías para garantizar la prestación del servicio y la seguridad de funcionarios y consumidores</vt:lpstr>
      <vt:lpstr>Segunda medida: uso intensivo de tecnologías para garantizar la prestación del servicio y la seguridad de funcionarios y consumidores</vt:lpstr>
      <vt:lpstr>Presentación de PowerPoint</vt:lpstr>
      <vt:lpstr>Presentación de PowerPoint</vt:lpstr>
      <vt:lpstr>Actividades de seguimiento sobre el funcionamiento de los canales y servicios transaccionales que prestan las entidades financieras</vt:lpstr>
      <vt:lpstr>Presentación de PowerPoint</vt:lpstr>
      <vt:lpstr>Las Administradoras de Fondos de Pensiones y Cesantías reportan semanalmente el comportamiento de los retiros por esta causa</vt:lpstr>
      <vt:lpstr>Presentación de PowerPoint</vt:lpstr>
      <vt:lpstr>Presentación de PowerPoint</vt:lpstr>
      <vt:lpstr>Estrategia de supervisión: Estabilidad en el corto y largo plazo</vt:lpstr>
      <vt:lpstr>Presentación de PowerPoint</vt:lpstr>
      <vt:lpstr>Incluso a</vt:lpstr>
      <vt:lpstr>Presentación de PowerPoint</vt:lpstr>
      <vt:lpstr>Presentación de PowerPoint</vt:lpstr>
      <vt:lpstr>Presentación de PowerPoint</vt:lpstr>
      <vt:lpstr>Estrategia de Supervisión : Mercado de Capitales</vt:lpstr>
      <vt:lpstr>Presentación de PowerPoint</vt:lpstr>
      <vt:lpstr>La SFC al servicio de los ciudadanos</vt:lpstr>
      <vt:lpstr>Información a disposición de los consumidores</vt:lpstr>
      <vt:lpstr>Estrategia de difusión masiva</vt:lpstr>
      <vt:lpstr>Medidas de supervisión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Martha Jimena Lobo Romero</cp:lastModifiedBy>
  <cp:revision>1313</cp:revision>
  <cp:lastPrinted>2018-05-31T00:06:32Z</cp:lastPrinted>
  <dcterms:created xsi:type="dcterms:W3CDTF">2010-04-12T23:12:02Z</dcterms:created>
  <dcterms:modified xsi:type="dcterms:W3CDTF">2020-04-20T18:35:03Z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