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81" r:id="rId5"/>
    <p:sldId id="282" r:id="rId6"/>
    <p:sldId id="273" r:id="rId7"/>
    <p:sldId id="265" r:id="rId8"/>
    <p:sldId id="278" r:id="rId9"/>
    <p:sldId id="276" r:id="rId10"/>
    <p:sldId id="277" r:id="rId11"/>
    <p:sldId id="272" r:id="rId12"/>
    <p:sldId id="271" r:id="rId13"/>
    <p:sldId id="264" r:id="rId14"/>
  </p:sldIdLst>
  <p:sldSz cx="6858000" cy="9906000" type="A4"/>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21"/>
  </p:normalViewPr>
  <p:slideViewPr>
    <p:cSldViewPr>
      <p:cViewPr>
        <p:scale>
          <a:sx n="90" d="100"/>
          <a:sy n="90" d="100"/>
        </p:scale>
        <p:origin x="-2028" y="85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uario\Downloads\cuadros%20para%20las%20eleccion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24"/>
    </mc:Choice>
    <mc:Fallback>
      <c:style val="24"/>
    </mc:Fallback>
  </mc:AlternateContent>
  <c:chart>
    <c:title>
      <c:tx>
        <c:rich>
          <a:bodyPr/>
          <a:lstStyle/>
          <a:p>
            <a:pPr>
              <a:defRPr/>
            </a:pPr>
            <a:r>
              <a:rPr lang="en-US" sz="2000" dirty="0" smtClean="0"/>
              <a:t>Voting intention</a:t>
            </a:r>
          </a:p>
          <a:p>
            <a:pPr>
              <a:defRPr/>
            </a:pPr>
            <a:r>
              <a:rPr lang="en-US" sz="2000" dirty="0" smtClean="0"/>
              <a:t>(May</a:t>
            </a:r>
            <a:r>
              <a:rPr lang="en-US" sz="2000" baseline="0" dirty="0" smtClean="0"/>
              <a:t> 2018)</a:t>
            </a:r>
            <a:endParaRPr lang="en-US" sz="2000" dirty="0"/>
          </a:p>
        </c:rich>
      </c:tx>
      <c:overlay val="0"/>
    </c:title>
    <c:autoTitleDeleted val="0"/>
    <c:plotArea>
      <c:layout>
        <c:manualLayout>
          <c:layoutTarget val="inner"/>
          <c:xMode val="edge"/>
          <c:yMode val="edge"/>
          <c:x val="2.61437908496732E-2"/>
          <c:y val="0.25524955843908498"/>
          <c:w val="0.947712418300654"/>
          <c:h val="0.69966531496500395"/>
        </c:manualLayout>
      </c:layout>
      <c:barChart>
        <c:barDir val="col"/>
        <c:grouping val="clustered"/>
        <c:varyColors val="0"/>
        <c:ser>
          <c:idx val="0"/>
          <c:order val="0"/>
          <c:tx>
            <c:strRef>
              <c:f>'[cuadros para las elecciones.xlsx]Hoja1'!$B$2</c:f>
              <c:strCache>
                <c:ptCount val="1"/>
                <c:pt idx="0">
                  <c:v>Intención de voto</c:v>
                </c:pt>
              </c:strCache>
            </c:strRef>
          </c:tx>
          <c:invertIfNegative val="0"/>
          <c:dPt>
            <c:idx val="0"/>
            <c:invertIfNegative val="0"/>
            <c:bubble3D val="0"/>
          </c:dPt>
          <c:dPt>
            <c:idx val="1"/>
            <c:invertIfNegative val="0"/>
            <c:bubble3D val="0"/>
          </c:dPt>
          <c:dPt>
            <c:idx val="2"/>
            <c:invertIfNegative val="0"/>
            <c:bubble3D val="0"/>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'[cuadros para las elecciones.xlsx]Hoja1'!$A$3:$A$5</c:f>
              <c:strCache>
                <c:ptCount val="3"/>
                <c:pt idx="0">
                  <c:v>Nicolás Maduro</c:v>
                </c:pt>
                <c:pt idx="1">
                  <c:v>Henri Falcón</c:v>
                </c:pt>
                <c:pt idx="2">
                  <c:v>Javier Bertucci</c:v>
                </c:pt>
              </c:strCache>
            </c:strRef>
          </c:cat>
          <c:val>
            <c:numRef>
              <c:f>'[cuadros para las elecciones.xlsx]Hoja1'!$B$3:$B$5</c:f>
              <c:numCache>
                <c:formatCode>0%</c:formatCode>
                <c:ptCount val="3"/>
                <c:pt idx="0">
                  <c:v>0.47</c:v>
                </c:pt>
                <c:pt idx="1">
                  <c:v>0.34</c:v>
                </c:pt>
                <c:pt idx="2">
                  <c:v>0.14000000000000001</c:v>
                </c:pt>
              </c:numCache>
            </c:numRef>
          </c:val>
        </c:ser>
        <c:dLbls>
          <c:showLegendKey val="0"/>
          <c:showVal val="0"/>
          <c:showCatName val="0"/>
          <c:showSerName val="0"/>
          <c:showPercent val="0"/>
          <c:showBubbleSize val="0"/>
        </c:dLbls>
        <c:gapWidth val="150"/>
        <c:axId val="132628864"/>
        <c:axId val="132630400"/>
      </c:barChart>
      <c:catAx>
        <c:axId val="132628864"/>
        <c:scaling>
          <c:orientation val="minMax"/>
        </c:scaling>
        <c:delete val="0"/>
        <c:axPos val="b"/>
        <c:numFmt formatCode="General" sourceLinked="0"/>
        <c:majorTickMark val="out"/>
        <c:minorTickMark val="none"/>
        <c:tickLblPos val="nextTo"/>
        <c:crossAx val="132630400"/>
        <c:crosses val="autoZero"/>
        <c:auto val="1"/>
        <c:lblAlgn val="ctr"/>
        <c:lblOffset val="100"/>
        <c:noMultiLvlLbl val="0"/>
      </c:catAx>
      <c:valAx>
        <c:axId val="132630400"/>
        <c:scaling>
          <c:orientation val="minMax"/>
        </c:scaling>
        <c:delete val="1"/>
        <c:axPos val="l"/>
        <c:numFmt formatCode="0%" sourceLinked="1"/>
        <c:majorTickMark val="out"/>
        <c:minorTickMark val="none"/>
        <c:tickLblPos val="nextTo"/>
        <c:crossAx val="132628864"/>
        <c:crosses val="autoZero"/>
        <c:crossBetween val="between"/>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3077282"/>
            <a:ext cx="5829300" cy="2123369"/>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A2BAC848-9311-46AF-A444-9053FDA7CCFB}" type="datetimeFigureOut">
              <a:rPr lang="es-AR" smtClean="0"/>
              <a:t>17/05/2018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5926DE1-0366-4343-901D-19530FFC4F70}" type="slidenum">
              <a:rPr lang="es-AR" smtClean="0"/>
              <a:t>‹Nº›</a:t>
            </a:fld>
            <a:endParaRPr lang="es-AR"/>
          </a:p>
        </p:txBody>
      </p:sp>
    </p:spTree>
    <p:extLst>
      <p:ext uri="{BB962C8B-B14F-4D97-AF65-F5344CB8AC3E}">
        <p14:creationId xmlns:p14="http://schemas.microsoft.com/office/powerpoint/2010/main" val="2611992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A2BAC848-9311-46AF-A444-9053FDA7CCFB}" type="datetimeFigureOut">
              <a:rPr lang="es-AR" smtClean="0"/>
              <a:t>17/05/2018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5926DE1-0366-4343-901D-19530FFC4F70}" type="slidenum">
              <a:rPr lang="es-AR" smtClean="0"/>
              <a:t>‹Nº›</a:t>
            </a:fld>
            <a:endParaRPr lang="es-AR"/>
          </a:p>
        </p:txBody>
      </p:sp>
    </p:spTree>
    <p:extLst>
      <p:ext uri="{BB962C8B-B14F-4D97-AF65-F5344CB8AC3E}">
        <p14:creationId xmlns:p14="http://schemas.microsoft.com/office/powerpoint/2010/main" val="1512439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573264"/>
            <a:ext cx="1157288" cy="12208228"/>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257175" y="573264"/>
            <a:ext cx="3357563" cy="1220822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A2BAC848-9311-46AF-A444-9053FDA7CCFB}" type="datetimeFigureOut">
              <a:rPr lang="es-AR" smtClean="0"/>
              <a:t>17/05/2018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5926DE1-0366-4343-901D-19530FFC4F70}" type="slidenum">
              <a:rPr lang="es-AR" smtClean="0"/>
              <a:t>‹Nº›</a:t>
            </a:fld>
            <a:endParaRPr lang="es-AR"/>
          </a:p>
        </p:txBody>
      </p:sp>
    </p:spTree>
    <p:extLst>
      <p:ext uri="{BB962C8B-B14F-4D97-AF65-F5344CB8AC3E}">
        <p14:creationId xmlns:p14="http://schemas.microsoft.com/office/powerpoint/2010/main" val="4279262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A2BAC848-9311-46AF-A444-9053FDA7CCFB}" type="datetimeFigureOut">
              <a:rPr lang="es-AR" smtClean="0"/>
              <a:t>17/05/2018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5926DE1-0366-4343-901D-19530FFC4F70}" type="slidenum">
              <a:rPr lang="es-AR" smtClean="0"/>
              <a:t>‹Nº›</a:t>
            </a:fld>
            <a:endParaRPr lang="es-AR"/>
          </a:p>
        </p:txBody>
      </p:sp>
    </p:spTree>
    <p:extLst>
      <p:ext uri="{BB962C8B-B14F-4D97-AF65-F5344CB8AC3E}">
        <p14:creationId xmlns:p14="http://schemas.microsoft.com/office/powerpoint/2010/main" val="3188712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6365523"/>
            <a:ext cx="5829300" cy="1967442"/>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2BAC848-9311-46AF-A444-9053FDA7CCFB}" type="datetimeFigureOut">
              <a:rPr lang="es-AR" smtClean="0"/>
              <a:t>17/05/2018</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B5926DE1-0366-4343-901D-19530FFC4F70}" type="slidenum">
              <a:rPr lang="es-AR" smtClean="0"/>
              <a:t>‹Nº›</a:t>
            </a:fld>
            <a:endParaRPr lang="es-AR"/>
          </a:p>
        </p:txBody>
      </p:sp>
    </p:spTree>
    <p:extLst>
      <p:ext uri="{BB962C8B-B14F-4D97-AF65-F5344CB8AC3E}">
        <p14:creationId xmlns:p14="http://schemas.microsoft.com/office/powerpoint/2010/main" val="1310102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A2BAC848-9311-46AF-A444-9053FDA7CCFB}" type="datetimeFigureOut">
              <a:rPr lang="es-AR" smtClean="0"/>
              <a:t>17/05/2018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B5926DE1-0366-4343-901D-19530FFC4F70}" type="slidenum">
              <a:rPr lang="es-AR" smtClean="0"/>
              <a:t>‹Nº›</a:t>
            </a:fld>
            <a:endParaRPr lang="es-AR"/>
          </a:p>
        </p:txBody>
      </p:sp>
    </p:spTree>
    <p:extLst>
      <p:ext uri="{BB962C8B-B14F-4D97-AF65-F5344CB8AC3E}">
        <p14:creationId xmlns:p14="http://schemas.microsoft.com/office/powerpoint/2010/main" val="255833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96699"/>
            <a:ext cx="6172200" cy="1651000"/>
          </a:xfrm>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A2BAC848-9311-46AF-A444-9053FDA7CCFB}" type="datetimeFigureOut">
              <a:rPr lang="es-AR" smtClean="0"/>
              <a:t>17/05/2018</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B5926DE1-0366-4343-901D-19530FFC4F70}" type="slidenum">
              <a:rPr lang="es-AR" smtClean="0"/>
              <a:t>‹Nº›</a:t>
            </a:fld>
            <a:endParaRPr lang="es-AR"/>
          </a:p>
        </p:txBody>
      </p:sp>
    </p:spTree>
    <p:extLst>
      <p:ext uri="{BB962C8B-B14F-4D97-AF65-F5344CB8AC3E}">
        <p14:creationId xmlns:p14="http://schemas.microsoft.com/office/powerpoint/2010/main" val="15182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A2BAC848-9311-46AF-A444-9053FDA7CCFB}" type="datetimeFigureOut">
              <a:rPr lang="es-AR" smtClean="0"/>
              <a:t>17/05/2018</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B5926DE1-0366-4343-901D-19530FFC4F70}" type="slidenum">
              <a:rPr lang="es-AR" smtClean="0"/>
              <a:t>‹Nº›</a:t>
            </a:fld>
            <a:endParaRPr lang="es-AR"/>
          </a:p>
        </p:txBody>
      </p:sp>
    </p:spTree>
    <p:extLst>
      <p:ext uri="{BB962C8B-B14F-4D97-AF65-F5344CB8AC3E}">
        <p14:creationId xmlns:p14="http://schemas.microsoft.com/office/powerpoint/2010/main" val="3666673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2BAC848-9311-46AF-A444-9053FDA7CCFB}" type="datetimeFigureOut">
              <a:rPr lang="es-AR" smtClean="0"/>
              <a:t>17/05/2018</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B5926DE1-0366-4343-901D-19530FFC4F70}" type="slidenum">
              <a:rPr lang="es-AR" smtClean="0"/>
              <a:t>‹Nº›</a:t>
            </a:fld>
            <a:endParaRPr lang="es-AR"/>
          </a:p>
        </p:txBody>
      </p:sp>
    </p:spTree>
    <p:extLst>
      <p:ext uri="{BB962C8B-B14F-4D97-AF65-F5344CB8AC3E}">
        <p14:creationId xmlns:p14="http://schemas.microsoft.com/office/powerpoint/2010/main" val="750643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94405"/>
            <a:ext cx="2256235" cy="1678517"/>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BAC848-9311-46AF-A444-9053FDA7CCFB}" type="datetimeFigureOut">
              <a:rPr lang="es-AR" smtClean="0"/>
              <a:t>17/05/2018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B5926DE1-0366-4343-901D-19530FFC4F70}" type="slidenum">
              <a:rPr lang="es-AR" smtClean="0"/>
              <a:t>‹Nº›</a:t>
            </a:fld>
            <a:endParaRPr lang="es-AR"/>
          </a:p>
        </p:txBody>
      </p:sp>
    </p:spTree>
    <p:extLst>
      <p:ext uri="{BB962C8B-B14F-4D97-AF65-F5344CB8AC3E}">
        <p14:creationId xmlns:p14="http://schemas.microsoft.com/office/powerpoint/2010/main" val="3159097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934200"/>
            <a:ext cx="4114800" cy="818622"/>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BAC848-9311-46AF-A444-9053FDA7CCFB}" type="datetimeFigureOut">
              <a:rPr lang="es-AR" smtClean="0"/>
              <a:t>17/05/2018</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B5926DE1-0366-4343-901D-19530FFC4F70}" type="slidenum">
              <a:rPr lang="es-AR" smtClean="0"/>
              <a:t>‹Nº›</a:t>
            </a:fld>
            <a:endParaRPr lang="es-AR"/>
          </a:p>
        </p:txBody>
      </p:sp>
    </p:spTree>
    <p:extLst>
      <p:ext uri="{BB962C8B-B14F-4D97-AF65-F5344CB8AC3E}">
        <p14:creationId xmlns:p14="http://schemas.microsoft.com/office/powerpoint/2010/main" val="4118700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A2BAC848-9311-46AF-A444-9053FDA7CCFB}" type="datetimeFigureOut">
              <a:rPr lang="es-AR" smtClean="0"/>
              <a:t>17/05/2018</a:t>
            </a:fld>
            <a:endParaRPr lang="es-AR"/>
          </a:p>
        </p:txBody>
      </p:sp>
      <p:sp>
        <p:nvSpPr>
          <p:cNvPr id="5" name="4 Marcador de pie de página"/>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B5926DE1-0366-4343-901D-19530FFC4F70}" type="slidenum">
              <a:rPr lang="es-AR" smtClean="0"/>
              <a:t>‹Nº›</a:t>
            </a:fld>
            <a:endParaRPr lang="es-AR"/>
          </a:p>
        </p:txBody>
      </p:sp>
    </p:spTree>
    <p:extLst>
      <p:ext uri="{BB962C8B-B14F-4D97-AF65-F5344CB8AC3E}">
        <p14:creationId xmlns:p14="http://schemas.microsoft.com/office/powerpoint/2010/main" val="1496019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12.jp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png"/><Relationship Id="rId7" Type="http://schemas.openxmlformats.org/officeDocument/2006/relationships/image" Target="../media/image7.jpe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chart" Target="../charts/char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2.png"/><Relationship Id="rId7" Type="http://schemas.openxmlformats.org/officeDocument/2006/relationships/image" Target="../media/image11.jpe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10.jpg"/><Relationship Id="rId5" Type="http://schemas.openxmlformats.org/officeDocument/2006/relationships/image" Target="../media/image9.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10.jp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hyperlink" Target="https://henrifalcon.com/descargas/La-Gran-Transformaci%C3%B3n-(2019-2025).pdf" TargetMode="External"/><Relationship Id="rId5" Type="http://schemas.openxmlformats.org/officeDocument/2006/relationships/image" Target="../media/image13.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Salvador\Desktop\Trabajo\2018\INSTITUCIONALES\PLANTILLASTEMPLATES\CARATULA7.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6857999" cy="9906000"/>
          </a:xfrm>
          <a:prstGeom prst="rect">
            <a:avLst/>
          </a:prstGeom>
          <a:noFill/>
          <a:extLst>
            <a:ext uri="{909E8E84-426E-40DD-AFC4-6F175D3DCCD1}">
              <a14:hiddenFill xmlns:a14="http://schemas.microsoft.com/office/drawing/2010/main">
                <a:solidFill>
                  <a:srgbClr val="FFFFFF"/>
                </a:solidFill>
              </a14:hiddenFill>
            </a:ext>
          </a:extLst>
        </p:spPr>
      </p:pic>
      <p:sp>
        <p:nvSpPr>
          <p:cNvPr id="2051" name="4 CuadroTexto"/>
          <p:cNvSpPr txBox="1">
            <a:spLocks noChangeArrowheads="1"/>
          </p:cNvSpPr>
          <p:nvPr/>
        </p:nvSpPr>
        <p:spPr bwMode="auto">
          <a:xfrm>
            <a:off x="3233457" y="3296816"/>
            <a:ext cx="3199634"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dist"/>
            <a:r>
              <a:rPr lang="es-AR" altLang="es-AR" sz="4400" b="1" dirty="0" smtClean="0">
                <a:solidFill>
                  <a:srgbClr val="008080"/>
                </a:solidFill>
              </a:rPr>
              <a:t>REPORT</a:t>
            </a:r>
          </a:p>
          <a:p>
            <a:pPr algn="dist"/>
            <a:endParaRPr lang="es-AR" altLang="es-AR" sz="4400" b="1" dirty="0">
              <a:solidFill>
                <a:srgbClr val="008080"/>
              </a:solidFill>
            </a:endParaRPr>
          </a:p>
        </p:txBody>
      </p:sp>
      <p:cxnSp>
        <p:nvCxnSpPr>
          <p:cNvPr id="7" name="6 Conector recto"/>
          <p:cNvCxnSpPr/>
          <p:nvPr/>
        </p:nvCxnSpPr>
        <p:spPr>
          <a:xfrm>
            <a:off x="436582" y="8302465"/>
            <a:ext cx="0" cy="953295"/>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053" name="10 CuadroTexto"/>
          <p:cNvSpPr txBox="1">
            <a:spLocks noChangeArrowheads="1"/>
          </p:cNvSpPr>
          <p:nvPr/>
        </p:nvSpPr>
        <p:spPr bwMode="auto">
          <a:xfrm>
            <a:off x="636209" y="8250881"/>
            <a:ext cx="1409687" cy="489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dist">
              <a:lnSpc>
                <a:spcPts val="3500"/>
              </a:lnSpc>
            </a:pPr>
            <a:r>
              <a:rPr lang="es-AR" altLang="es-AR" b="1" dirty="0" smtClean="0">
                <a:solidFill>
                  <a:schemeClr val="bg1"/>
                </a:solidFill>
              </a:rPr>
              <a:t>MAY</a:t>
            </a:r>
            <a:endParaRPr lang="es-AR" altLang="es-AR" b="1" dirty="0">
              <a:solidFill>
                <a:schemeClr val="bg1"/>
              </a:solidFill>
            </a:endParaRPr>
          </a:p>
        </p:txBody>
      </p:sp>
      <p:sp>
        <p:nvSpPr>
          <p:cNvPr id="2054" name="11 CuadroTexto"/>
          <p:cNvSpPr txBox="1">
            <a:spLocks noChangeArrowheads="1"/>
          </p:cNvSpPr>
          <p:nvPr/>
        </p:nvSpPr>
        <p:spPr bwMode="auto">
          <a:xfrm>
            <a:off x="3716240" y="9236189"/>
            <a:ext cx="2786062"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AR" altLang="es-AR" sz="1050" dirty="0" smtClean="0">
                <a:solidFill>
                  <a:srgbClr val="008080"/>
                </a:solidFill>
              </a:rPr>
              <a:t>REGULATORY INFORMATION SERVICE</a:t>
            </a:r>
            <a:endParaRPr lang="es-AR" altLang="es-AR" sz="1050" dirty="0">
              <a:solidFill>
                <a:srgbClr val="008080"/>
              </a:solidFill>
            </a:endParaRPr>
          </a:p>
          <a:p>
            <a:pPr algn="r"/>
            <a:r>
              <a:rPr lang="es-AR" altLang="es-AR" sz="1050" b="1" dirty="0" smtClean="0">
                <a:solidFill>
                  <a:srgbClr val="008080"/>
                </a:solidFill>
              </a:rPr>
              <a:t>POLITICAL ANALYSIS</a:t>
            </a:r>
            <a:endParaRPr lang="es-AR" altLang="es-AR" sz="1050" b="1" dirty="0">
              <a:solidFill>
                <a:srgbClr val="008080"/>
              </a:solidFill>
            </a:endParaRPr>
          </a:p>
        </p:txBody>
      </p:sp>
      <p:pic>
        <p:nvPicPr>
          <p:cNvPr id="2055" name="Picture 5" descr="C:\Users\Salvador\Desktop\Trabajo\2018\INSTITUCIONALES\PLANTILLASTEMPLATES\LOGO-DIRECTORIO-LEGISLATIVO-AMERICA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5173" y="362248"/>
            <a:ext cx="2201289" cy="171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6" descr="C:\Users\Salvador\Desktop\Trabajo\2018\INSTITUCIONALES\PLANTILLASTEMPLATES\Logo-Color.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9718" y="419398"/>
            <a:ext cx="2107479" cy="163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4 CuadroTexto"/>
          <p:cNvSpPr txBox="1">
            <a:spLocks noChangeArrowheads="1"/>
          </p:cNvSpPr>
          <p:nvPr/>
        </p:nvSpPr>
        <p:spPr bwMode="auto">
          <a:xfrm>
            <a:off x="3233457" y="3872880"/>
            <a:ext cx="319963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dist"/>
            <a:r>
              <a:rPr lang="es-AR" altLang="es-AR" b="1" dirty="0" err="1" smtClean="0">
                <a:solidFill>
                  <a:srgbClr val="008080"/>
                </a:solidFill>
              </a:rPr>
              <a:t>Presidential</a:t>
            </a:r>
            <a:r>
              <a:rPr lang="es-AR" altLang="es-AR" b="1" dirty="0" smtClean="0">
                <a:solidFill>
                  <a:srgbClr val="008080"/>
                </a:solidFill>
              </a:rPr>
              <a:t> </a:t>
            </a:r>
            <a:r>
              <a:rPr lang="es-AR" altLang="es-AR" b="1" dirty="0" err="1" smtClean="0">
                <a:solidFill>
                  <a:srgbClr val="008080"/>
                </a:solidFill>
              </a:rPr>
              <a:t>election</a:t>
            </a:r>
            <a:endParaRPr lang="es-AR" altLang="es-AR" b="1" dirty="0" smtClean="0">
              <a:solidFill>
                <a:srgbClr val="008080"/>
              </a:solidFill>
            </a:endParaRPr>
          </a:p>
          <a:p>
            <a:pPr algn="dist"/>
            <a:r>
              <a:rPr lang="es-AR" altLang="es-AR" b="1" dirty="0" smtClean="0">
                <a:solidFill>
                  <a:srgbClr val="008080"/>
                </a:solidFill>
              </a:rPr>
              <a:t>Venezuela - LATAM </a:t>
            </a:r>
            <a:endParaRPr lang="es-AR" altLang="es-AR" b="1" dirty="0">
              <a:solidFill>
                <a:srgbClr val="008080"/>
              </a:solidFill>
            </a:endParaRPr>
          </a:p>
        </p:txBody>
      </p:sp>
      <p:sp>
        <p:nvSpPr>
          <p:cNvPr id="10" name="10 CuadroTexto"/>
          <p:cNvSpPr txBox="1">
            <a:spLocks noChangeArrowheads="1"/>
          </p:cNvSpPr>
          <p:nvPr/>
        </p:nvSpPr>
        <p:spPr bwMode="auto">
          <a:xfrm>
            <a:off x="636208" y="8740759"/>
            <a:ext cx="1409687" cy="577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dist">
              <a:lnSpc>
                <a:spcPts val="3500"/>
              </a:lnSpc>
            </a:pPr>
            <a:r>
              <a:rPr lang="es-AR" altLang="es-AR" sz="4400" b="1" dirty="0" smtClean="0">
                <a:solidFill>
                  <a:schemeClr val="bg1"/>
                </a:solidFill>
              </a:rPr>
              <a:t>2018</a:t>
            </a:r>
            <a:endParaRPr lang="es-AR" altLang="es-AR" sz="4400" b="1" dirty="0">
              <a:solidFill>
                <a:schemeClr val="bg1"/>
              </a:solidFill>
            </a:endParaRPr>
          </a:p>
        </p:txBody>
      </p:sp>
    </p:spTree>
    <p:extLst>
      <p:ext uri="{BB962C8B-B14F-4D97-AF65-F5344CB8AC3E}">
        <p14:creationId xmlns:p14="http://schemas.microsoft.com/office/powerpoint/2010/main" val="214645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Salvador\Desktop\Trabajo\2018\INSTITUCIONALES\PLANTILLASTEMPLATES\pagina-2BI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 y="0"/>
            <a:ext cx="6858000" cy="9906000"/>
          </a:xfrm>
          <a:prstGeom prst="rect">
            <a:avLst/>
          </a:prstGeom>
          <a:noFill/>
          <a:extLst>
            <a:ext uri="{909E8E84-426E-40DD-AFC4-6F175D3DCCD1}">
              <a14:hiddenFill xmlns:a14="http://schemas.microsoft.com/office/drawing/2010/main">
                <a:solidFill>
                  <a:srgbClr val="FFFFFF"/>
                </a:solidFill>
              </a14:hiddenFill>
            </a:ext>
          </a:extLst>
        </p:spPr>
      </p:pic>
      <p:sp>
        <p:nvSpPr>
          <p:cNvPr id="9" name="11 CuadroTexto"/>
          <p:cNvSpPr txBox="1">
            <a:spLocks noChangeArrowheads="1"/>
          </p:cNvSpPr>
          <p:nvPr/>
        </p:nvSpPr>
        <p:spPr bwMode="auto">
          <a:xfrm>
            <a:off x="319872" y="109925"/>
            <a:ext cx="10220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AR" altLang="es-AR" sz="3600" dirty="0">
                <a:solidFill>
                  <a:schemeClr val="accent6"/>
                </a:solidFill>
                <a:latin typeface="Eras Bold ITC" panose="020B0907030504020204" pitchFamily="34" charset="0"/>
              </a:rPr>
              <a:t>4</a:t>
            </a:r>
            <a:r>
              <a:rPr lang="es-AR" altLang="es-AR" sz="3600" dirty="0" smtClean="0">
                <a:solidFill>
                  <a:schemeClr val="accent6"/>
                </a:solidFill>
                <a:latin typeface="Eras Bold ITC" panose="020B0907030504020204" pitchFamily="34" charset="0"/>
              </a:rPr>
              <a:t>.</a:t>
            </a:r>
          </a:p>
        </p:txBody>
      </p:sp>
      <p:sp>
        <p:nvSpPr>
          <p:cNvPr id="10" name="11 CuadroTexto"/>
          <p:cNvSpPr txBox="1">
            <a:spLocks noChangeArrowheads="1"/>
          </p:cNvSpPr>
          <p:nvPr/>
        </p:nvSpPr>
        <p:spPr bwMode="auto">
          <a:xfrm>
            <a:off x="908250" y="281900"/>
            <a:ext cx="513125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000" b="1" dirty="0">
                <a:solidFill>
                  <a:schemeClr val="accent6"/>
                </a:solidFill>
              </a:rPr>
              <a:t>The three favorite candidates’ government platforms</a:t>
            </a:r>
            <a:endParaRPr lang="es-AR" altLang="es-AR" sz="2000" b="1" i="1" dirty="0">
              <a:solidFill>
                <a:schemeClr val="accent6"/>
              </a:solidFill>
            </a:endParaRPr>
          </a:p>
        </p:txBody>
      </p:sp>
      <p:pic>
        <p:nvPicPr>
          <p:cNvPr id="15" name="Picture 5" descr="C:\Users\Salvador\Desktop\Trabajo\2018\INSTITUCIONALES\PLANTILLASTEMPLATES\LOGO-DIRECTORIO-LEGISLATIVO-AMERICA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2095" y="9240550"/>
            <a:ext cx="851147" cy="663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6" descr="C:\Users\Salvador\Desktop\Trabajo\2018\INSTITUCIONALES\PLANTILLASTEMPLATES\Logo-Colo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7525" y="9230195"/>
            <a:ext cx="814875" cy="633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7 CuadroTexto"/>
          <p:cNvSpPr txBox="1">
            <a:spLocks noChangeArrowheads="1"/>
          </p:cNvSpPr>
          <p:nvPr/>
        </p:nvSpPr>
        <p:spPr bwMode="auto">
          <a:xfrm>
            <a:off x="1675160" y="1227737"/>
            <a:ext cx="4891452" cy="5232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spcCol="21600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r>
              <a:rPr lang="es-AR" sz="2000" b="1" dirty="0" smtClean="0">
                <a:solidFill>
                  <a:srgbClr val="008080"/>
                </a:solidFill>
              </a:rPr>
              <a:t>Business</a:t>
            </a:r>
            <a:endParaRPr lang="es-AR" sz="2000" b="1" dirty="0">
              <a:solidFill>
                <a:srgbClr val="008080"/>
              </a:solidFill>
            </a:endParaRPr>
          </a:p>
          <a:p>
            <a:pPr algn="just"/>
            <a:endParaRPr lang="es-AR" sz="1200" dirty="0"/>
          </a:p>
          <a:p>
            <a:pPr marL="285750" indent="-285750" algn="just" fontAlgn="base">
              <a:buFont typeface="Arial" panose="020B0604020202020204" pitchFamily="34" charset="0"/>
              <a:buChar char="•"/>
            </a:pPr>
            <a:r>
              <a:rPr lang="en-US" sz="1400" dirty="0"/>
              <a:t>Eliminate price controls that affect products and services that are not within the market </a:t>
            </a:r>
            <a:r>
              <a:rPr lang="en-US" sz="1400" dirty="0" smtClean="0"/>
              <a:t>basket.</a:t>
            </a:r>
          </a:p>
          <a:p>
            <a:pPr marL="285750" indent="-285750" algn="just" fontAlgn="base">
              <a:buFont typeface="Arial" panose="020B0604020202020204" pitchFamily="34" charset="0"/>
              <a:buChar char="•"/>
            </a:pPr>
            <a:endParaRPr lang="en-US" sz="1400" dirty="0"/>
          </a:p>
          <a:p>
            <a:pPr marL="285750" indent="-285750" algn="just" fontAlgn="base">
              <a:buFont typeface="Arial" panose="020B0604020202020204" pitchFamily="34" charset="0"/>
              <a:buChar char="•"/>
            </a:pPr>
            <a:r>
              <a:rPr lang="en-US" sz="1400" dirty="0" smtClean="0"/>
              <a:t>Eliminate </a:t>
            </a:r>
            <a:r>
              <a:rPr lang="en-US" sz="1400" dirty="0"/>
              <a:t>non-tariff barriers and unnecessary permits that affect import and export </a:t>
            </a:r>
            <a:r>
              <a:rPr lang="en-US" sz="1400" dirty="0" smtClean="0"/>
              <a:t>activities. </a:t>
            </a:r>
          </a:p>
          <a:p>
            <a:pPr marL="285750" indent="-285750" algn="just" fontAlgn="base">
              <a:buFont typeface="Arial" panose="020B0604020202020204" pitchFamily="34" charset="0"/>
              <a:buChar char="•"/>
            </a:pPr>
            <a:endParaRPr lang="en-US" sz="1400" dirty="0"/>
          </a:p>
          <a:p>
            <a:pPr marL="285750" indent="-285750" algn="just" fontAlgn="base">
              <a:buFont typeface="Arial" panose="020B0604020202020204" pitchFamily="34" charset="0"/>
              <a:buChar char="•"/>
            </a:pPr>
            <a:r>
              <a:rPr lang="en-US" sz="1400" dirty="0" smtClean="0"/>
              <a:t>Prepare </a:t>
            </a:r>
            <a:r>
              <a:rPr lang="en-US" sz="1400" dirty="0"/>
              <a:t>a National Plan for the Competitiveness and Productivity of Venezuela, which promotes the competitiveness and productivity of the country and diversifies its productive matrix.</a:t>
            </a:r>
          </a:p>
          <a:p>
            <a:pPr algn="just"/>
            <a:endParaRPr lang="es-AR" sz="2000" b="1" dirty="0">
              <a:solidFill>
                <a:srgbClr val="008080"/>
              </a:solidFill>
            </a:endParaRPr>
          </a:p>
          <a:p>
            <a:pPr algn="just"/>
            <a:r>
              <a:rPr lang="es-AR" sz="2000" b="1" dirty="0" err="1" smtClean="0">
                <a:solidFill>
                  <a:srgbClr val="008080"/>
                </a:solidFill>
              </a:rPr>
              <a:t>Nutrition</a:t>
            </a:r>
            <a:endParaRPr lang="es-AR" sz="2000" b="1" dirty="0">
              <a:solidFill>
                <a:srgbClr val="008080"/>
              </a:solidFill>
            </a:endParaRPr>
          </a:p>
          <a:p>
            <a:pPr algn="just"/>
            <a:endParaRPr lang="es-AR" sz="1200" dirty="0"/>
          </a:p>
          <a:p>
            <a:pPr marL="285750" indent="-285750" algn="just" fontAlgn="base">
              <a:buFont typeface="Arial" panose="020B0604020202020204" pitchFamily="34" charset="0"/>
              <a:buChar char="•"/>
            </a:pPr>
            <a:r>
              <a:rPr lang="en-US" sz="1400" dirty="0"/>
              <a:t>Establish a Council for Planning and National Coordination of the Agricultural Sector, where the different public, private and union representatives explain the necessary requirements to reactivate agricultural </a:t>
            </a:r>
            <a:r>
              <a:rPr lang="en-US" sz="1400" dirty="0" smtClean="0"/>
              <a:t>production. </a:t>
            </a:r>
          </a:p>
          <a:p>
            <a:pPr marL="285750" indent="-285750" algn="just" fontAlgn="base">
              <a:buFont typeface="Arial" panose="020B0604020202020204" pitchFamily="34" charset="0"/>
              <a:buChar char="•"/>
            </a:pPr>
            <a:endParaRPr lang="en-US" sz="1400" dirty="0"/>
          </a:p>
          <a:p>
            <a:pPr marL="285750" indent="-285750" algn="just" fontAlgn="base">
              <a:buFont typeface="Arial" panose="020B0604020202020204" pitchFamily="34" charset="0"/>
              <a:buChar char="•"/>
            </a:pPr>
            <a:r>
              <a:rPr lang="en-US" sz="1400" dirty="0" smtClean="0"/>
              <a:t>Encourage </a:t>
            </a:r>
            <a:r>
              <a:rPr lang="en-US" sz="1400" dirty="0"/>
              <a:t>free competition with the gradual removal of the price control system for agricultural items and supplies</a:t>
            </a:r>
            <a:r>
              <a:rPr lang="en-US" sz="1400" dirty="0" smtClean="0"/>
              <a:t>.</a:t>
            </a:r>
            <a:endParaRPr lang="es-AR" sz="1200" dirty="0"/>
          </a:p>
        </p:txBody>
      </p:sp>
      <p:sp>
        <p:nvSpPr>
          <p:cNvPr id="13" name="12 Rectángulo"/>
          <p:cNvSpPr/>
          <p:nvPr/>
        </p:nvSpPr>
        <p:spPr>
          <a:xfrm>
            <a:off x="175446" y="2827536"/>
            <a:ext cx="1283075" cy="600164"/>
          </a:xfrm>
          <a:prstGeom prst="rect">
            <a:avLst/>
          </a:prstGeom>
        </p:spPr>
        <p:txBody>
          <a:bodyPr wrap="square">
            <a:spAutoFit/>
          </a:bodyPr>
          <a:lstStyle/>
          <a:p>
            <a:pPr lvl="0" algn="ctr">
              <a:buSzPct val="25000"/>
            </a:pPr>
            <a:r>
              <a:rPr lang="en-US" sz="1100" dirty="0" smtClean="0">
                <a:solidFill>
                  <a:srgbClr val="008080"/>
                </a:solidFill>
                <a:latin typeface="+mj-lt"/>
                <a:ea typeface="Gill Sans"/>
                <a:cs typeface="Gill Sans"/>
                <a:sym typeface="Gill Sans"/>
              </a:rPr>
              <a:t>Henri Falcón</a:t>
            </a:r>
          </a:p>
          <a:p>
            <a:pPr lvl="0" algn="ctr">
              <a:buSzPct val="25000"/>
            </a:pPr>
            <a:r>
              <a:rPr lang="en-US" sz="1100" b="1" dirty="0" err="1">
                <a:solidFill>
                  <a:srgbClr val="008080"/>
                </a:solidFill>
                <a:latin typeface="+mj-lt"/>
                <a:ea typeface="Gill Sans"/>
                <a:cs typeface="Gill Sans"/>
                <a:sym typeface="Gill Sans"/>
              </a:rPr>
              <a:t>Avanzada</a:t>
            </a:r>
            <a:r>
              <a:rPr lang="en-US" sz="1100" b="1" dirty="0">
                <a:solidFill>
                  <a:srgbClr val="008080"/>
                </a:solidFill>
                <a:latin typeface="+mj-lt"/>
                <a:ea typeface="Gill Sans"/>
                <a:cs typeface="Gill Sans"/>
                <a:sym typeface="Gill Sans"/>
              </a:rPr>
              <a:t> </a:t>
            </a:r>
            <a:r>
              <a:rPr lang="en-US" sz="1100" b="1" dirty="0" err="1">
                <a:solidFill>
                  <a:srgbClr val="008080"/>
                </a:solidFill>
                <a:latin typeface="+mj-lt"/>
                <a:ea typeface="Gill Sans"/>
                <a:cs typeface="Gill Sans"/>
                <a:sym typeface="Gill Sans"/>
              </a:rPr>
              <a:t>Progresista</a:t>
            </a:r>
            <a:endParaRPr lang="en-US" sz="1100" b="1" dirty="0">
              <a:solidFill>
                <a:srgbClr val="008080"/>
              </a:solidFill>
              <a:latin typeface="+mj-lt"/>
              <a:ea typeface="Gill Sans"/>
              <a:cs typeface="Gill Sans"/>
              <a:sym typeface="Gill Sans"/>
            </a:endParaRPr>
          </a:p>
        </p:txBody>
      </p:sp>
      <p:pic>
        <p:nvPicPr>
          <p:cNvPr id="11" name="10 Imagen"/>
          <p:cNvPicPr>
            <a:picLocks noChangeAspect="1"/>
          </p:cNvPicPr>
          <p:nvPr/>
        </p:nvPicPr>
        <p:blipFill rotWithShape="1">
          <a:blip r:embed="rId5" cstate="print">
            <a:extLst>
              <a:ext uri="{28A0092B-C50C-407E-A947-70E740481C1C}">
                <a14:useLocalDpi xmlns:a14="http://schemas.microsoft.com/office/drawing/2010/main" val="0"/>
              </a:ext>
            </a:extLst>
          </a:blip>
          <a:srcRect r="50000"/>
          <a:stretch/>
        </p:blipFill>
        <p:spPr>
          <a:xfrm>
            <a:off x="247741" y="1519854"/>
            <a:ext cx="1166332" cy="122771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78268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Salvador\Desktop\Trabajo\2018\INSTITUCIONALES\PLANTILLASTEMPLATES\pagina-2BI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 y="0"/>
            <a:ext cx="6858000" cy="9906000"/>
          </a:xfrm>
          <a:prstGeom prst="rect">
            <a:avLst/>
          </a:prstGeom>
          <a:noFill/>
          <a:extLst>
            <a:ext uri="{909E8E84-426E-40DD-AFC4-6F175D3DCCD1}">
              <a14:hiddenFill xmlns:a14="http://schemas.microsoft.com/office/drawing/2010/main">
                <a:solidFill>
                  <a:srgbClr val="FFFFFF"/>
                </a:solidFill>
              </a14:hiddenFill>
            </a:ext>
          </a:extLst>
        </p:spPr>
      </p:pic>
      <p:sp>
        <p:nvSpPr>
          <p:cNvPr id="9" name="11 CuadroTexto"/>
          <p:cNvSpPr txBox="1">
            <a:spLocks noChangeArrowheads="1"/>
          </p:cNvSpPr>
          <p:nvPr/>
        </p:nvSpPr>
        <p:spPr bwMode="auto">
          <a:xfrm>
            <a:off x="319872" y="109925"/>
            <a:ext cx="10220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AR" altLang="es-AR" sz="3600" dirty="0">
                <a:solidFill>
                  <a:schemeClr val="accent6"/>
                </a:solidFill>
                <a:latin typeface="Eras Bold ITC" panose="020B0907030504020204" pitchFamily="34" charset="0"/>
              </a:rPr>
              <a:t>4</a:t>
            </a:r>
            <a:r>
              <a:rPr lang="es-AR" altLang="es-AR" sz="3600" dirty="0" smtClean="0">
                <a:solidFill>
                  <a:schemeClr val="accent6"/>
                </a:solidFill>
                <a:latin typeface="Eras Bold ITC" panose="020B0907030504020204" pitchFamily="34" charset="0"/>
              </a:rPr>
              <a:t>.</a:t>
            </a:r>
          </a:p>
        </p:txBody>
      </p:sp>
      <p:sp>
        <p:nvSpPr>
          <p:cNvPr id="10" name="11 CuadroTexto"/>
          <p:cNvSpPr txBox="1">
            <a:spLocks noChangeArrowheads="1"/>
          </p:cNvSpPr>
          <p:nvPr/>
        </p:nvSpPr>
        <p:spPr bwMode="auto">
          <a:xfrm>
            <a:off x="908250" y="200472"/>
            <a:ext cx="513125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000" b="1" dirty="0">
                <a:solidFill>
                  <a:schemeClr val="accent6"/>
                </a:solidFill>
              </a:rPr>
              <a:t>The three favorite candidates’ government platforms</a:t>
            </a:r>
            <a:endParaRPr lang="es-AR" altLang="es-AR" sz="2000" b="1" i="1" dirty="0">
              <a:solidFill>
                <a:schemeClr val="accent6"/>
              </a:solidFill>
            </a:endParaRPr>
          </a:p>
        </p:txBody>
      </p:sp>
      <p:pic>
        <p:nvPicPr>
          <p:cNvPr id="15" name="Picture 5" descr="C:\Users\Salvador\Desktop\Trabajo\2018\INSTITUCIONALES\PLANTILLASTEMPLATES\LOGO-DIRECTORIO-LEGISLATIVO-AMERICA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2095" y="9240550"/>
            <a:ext cx="851147" cy="663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6" descr="C:\Users\Salvador\Desktop\Trabajo\2018\INSTITUCIONALES\PLANTILLASTEMPLATES\Logo-Colo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7525" y="9230195"/>
            <a:ext cx="814875" cy="633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7 CuadroTexto"/>
          <p:cNvSpPr txBox="1">
            <a:spLocks noChangeArrowheads="1"/>
          </p:cNvSpPr>
          <p:nvPr/>
        </p:nvSpPr>
        <p:spPr bwMode="auto">
          <a:xfrm>
            <a:off x="1675160" y="1227737"/>
            <a:ext cx="4891452"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spcCol="21600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r>
              <a:rPr lang="es-AR" sz="2000" b="1" dirty="0" err="1" smtClean="0">
                <a:solidFill>
                  <a:srgbClr val="008080"/>
                </a:solidFill>
              </a:rPr>
              <a:t>Finances</a:t>
            </a:r>
            <a:endParaRPr lang="es-AR" sz="2000" b="1" dirty="0" smtClean="0">
              <a:solidFill>
                <a:srgbClr val="008080"/>
              </a:solidFill>
            </a:endParaRPr>
          </a:p>
          <a:p>
            <a:pPr algn="just"/>
            <a:endParaRPr lang="es-AR" sz="2000" b="1" dirty="0">
              <a:solidFill>
                <a:srgbClr val="008080"/>
              </a:solidFill>
            </a:endParaRPr>
          </a:p>
          <a:p>
            <a:pPr marL="285750" indent="-285750" algn="just" fontAlgn="base">
              <a:buFont typeface="Arial" panose="020B0604020202020204" pitchFamily="34" charset="0"/>
              <a:buChar char="•"/>
            </a:pPr>
            <a:r>
              <a:rPr lang="en-US" sz="1400" dirty="0"/>
              <a:t>Create a legal framework that generates confidence to national and foreign investors.</a:t>
            </a:r>
          </a:p>
          <a:p>
            <a:pPr algn="just"/>
            <a:endParaRPr lang="es-AR" sz="1200" dirty="0">
              <a:latin typeface="+mn-lt"/>
            </a:endParaRPr>
          </a:p>
          <a:p>
            <a:pPr algn="just"/>
            <a:r>
              <a:rPr lang="es-AR" sz="2000" b="1" dirty="0" smtClean="0">
                <a:solidFill>
                  <a:srgbClr val="008080"/>
                </a:solidFill>
              </a:rPr>
              <a:t>Business</a:t>
            </a:r>
          </a:p>
          <a:p>
            <a:pPr algn="just"/>
            <a:endParaRPr lang="es-AR" sz="1200" dirty="0">
              <a:latin typeface="+mn-lt"/>
            </a:endParaRPr>
          </a:p>
          <a:p>
            <a:pPr marL="285750" indent="-285750" algn="just" fontAlgn="base">
              <a:buFont typeface="Arial" panose="020B0604020202020204" pitchFamily="34" charset="0"/>
              <a:buChar char="•"/>
            </a:pPr>
            <a:r>
              <a:rPr lang="en-US" sz="1400" dirty="0"/>
              <a:t>Reactivate the economy through the elimination of exchange and the granting of multilateral </a:t>
            </a:r>
            <a:r>
              <a:rPr lang="en-US" sz="1400" dirty="0" smtClean="0"/>
              <a:t>loans. </a:t>
            </a:r>
          </a:p>
          <a:p>
            <a:pPr marL="285750" indent="-285750" algn="just" fontAlgn="base">
              <a:buFont typeface="Arial" panose="020B0604020202020204" pitchFamily="34" charset="0"/>
              <a:buChar char="•"/>
            </a:pPr>
            <a:endParaRPr lang="en-US" sz="1400" dirty="0"/>
          </a:p>
          <a:p>
            <a:pPr marL="285750" indent="-285750" algn="just" fontAlgn="base">
              <a:buFont typeface="Arial" panose="020B0604020202020204" pitchFamily="34" charset="0"/>
              <a:buChar char="•"/>
            </a:pPr>
            <a:r>
              <a:rPr lang="en-US" sz="1400" dirty="0" smtClean="0"/>
              <a:t>Optimize </a:t>
            </a:r>
            <a:r>
              <a:rPr lang="en-US" sz="1400" dirty="0"/>
              <a:t>Venezuelan basic companies to generate greater wealth</a:t>
            </a:r>
            <a:r>
              <a:rPr lang="en-US" sz="1400" dirty="0" smtClean="0"/>
              <a:t>.</a:t>
            </a:r>
            <a:endParaRPr lang="en-US" sz="1400" dirty="0"/>
          </a:p>
        </p:txBody>
      </p:sp>
      <p:sp>
        <p:nvSpPr>
          <p:cNvPr id="11" name="10 Rectángulo"/>
          <p:cNvSpPr/>
          <p:nvPr/>
        </p:nvSpPr>
        <p:spPr>
          <a:xfrm>
            <a:off x="136602" y="2818528"/>
            <a:ext cx="1388611" cy="584775"/>
          </a:xfrm>
          <a:prstGeom prst="rect">
            <a:avLst/>
          </a:prstGeom>
        </p:spPr>
        <p:txBody>
          <a:bodyPr wrap="square">
            <a:spAutoFit/>
          </a:bodyPr>
          <a:lstStyle/>
          <a:p>
            <a:pPr lvl="0" algn="ctr">
              <a:buSzPct val="25000"/>
            </a:pPr>
            <a:r>
              <a:rPr lang="en-US" sz="1100" dirty="0" smtClean="0">
                <a:solidFill>
                  <a:srgbClr val="008080"/>
                </a:solidFill>
                <a:latin typeface="+mj-lt"/>
                <a:ea typeface="Gill Sans"/>
                <a:cs typeface="Gill Sans"/>
                <a:sym typeface="Gill Sans"/>
              </a:rPr>
              <a:t>Javier </a:t>
            </a:r>
            <a:r>
              <a:rPr lang="en-US" sz="1100" dirty="0" err="1" smtClean="0">
                <a:solidFill>
                  <a:srgbClr val="008080"/>
                </a:solidFill>
                <a:latin typeface="+mj-lt"/>
                <a:ea typeface="Gill Sans"/>
                <a:cs typeface="Gill Sans"/>
                <a:sym typeface="Gill Sans"/>
              </a:rPr>
              <a:t>Bertucci</a:t>
            </a:r>
            <a:endParaRPr lang="en-US" sz="1100" dirty="0" smtClean="0">
              <a:solidFill>
                <a:srgbClr val="008080"/>
              </a:solidFill>
              <a:latin typeface="+mj-lt"/>
              <a:ea typeface="Gill Sans"/>
              <a:cs typeface="Gill Sans"/>
              <a:sym typeface="Gill Sans"/>
            </a:endParaRPr>
          </a:p>
          <a:p>
            <a:pPr lvl="0" algn="ctr">
              <a:buSzPct val="25000"/>
            </a:pPr>
            <a:r>
              <a:rPr lang="en-US" sz="1050" b="1" dirty="0">
                <a:solidFill>
                  <a:srgbClr val="008080"/>
                </a:solidFill>
                <a:latin typeface="+mj-lt"/>
                <a:ea typeface="Gill Sans"/>
                <a:cs typeface="Gill Sans"/>
                <a:sym typeface="Gill Sans"/>
              </a:rPr>
              <a:t>Esperanza </a:t>
            </a:r>
            <a:r>
              <a:rPr lang="en-US" sz="1050" b="1" dirty="0" err="1">
                <a:solidFill>
                  <a:srgbClr val="008080"/>
                </a:solidFill>
                <a:latin typeface="+mj-lt"/>
                <a:ea typeface="Gill Sans"/>
                <a:cs typeface="Gill Sans"/>
                <a:sym typeface="Gill Sans"/>
              </a:rPr>
              <a:t>Por</a:t>
            </a:r>
            <a:r>
              <a:rPr lang="en-US" sz="1050" b="1" dirty="0">
                <a:solidFill>
                  <a:srgbClr val="008080"/>
                </a:solidFill>
                <a:latin typeface="+mj-lt"/>
                <a:ea typeface="Gill Sans"/>
                <a:cs typeface="Gill Sans"/>
                <a:sym typeface="Gill Sans"/>
              </a:rPr>
              <a:t> el </a:t>
            </a:r>
            <a:r>
              <a:rPr lang="en-US" sz="1050" b="1" dirty="0" err="1">
                <a:solidFill>
                  <a:srgbClr val="008080"/>
                </a:solidFill>
                <a:latin typeface="+mj-lt"/>
                <a:ea typeface="Gill Sans"/>
                <a:cs typeface="Gill Sans"/>
                <a:sym typeface="Gill Sans"/>
              </a:rPr>
              <a:t>Cambio</a:t>
            </a:r>
            <a:endParaRPr lang="en-US" sz="1050" b="1" dirty="0">
              <a:solidFill>
                <a:srgbClr val="008080"/>
              </a:solidFill>
              <a:latin typeface="+mj-lt"/>
              <a:ea typeface="Gill Sans"/>
              <a:cs typeface="Gill Sans"/>
              <a:sym typeface="Gill Sans"/>
            </a:endParaRPr>
          </a:p>
        </p:txBody>
      </p:sp>
      <p:pic>
        <p:nvPicPr>
          <p:cNvPr id="13" name="12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5454" y="1519854"/>
            <a:ext cx="1230908" cy="1230908"/>
          </a:xfrm>
          <a:prstGeom prst="rect">
            <a:avLst/>
          </a:prstGeom>
          <a:ln>
            <a:noFill/>
          </a:ln>
          <a:effectLst>
            <a:outerShdw blurRad="292100" dist="139700" dir="2700000" algn="tl" rotWithShape="0">
              <a:srgbClr val="333333">
                <a:alpha val="65000"/>
              </a:srgbClr>
            </a:outerShdw>
          </a:effectLst>
        </p:spPr>
      </p:pic>
      <p:sp>
        <p:nvSpPr>
          <p:cNvPr id="12" name="11 CuadroTexto"/>
          <p:cNvSpPr txBox="1"/>
          <p:nvPr/>
        </p:nvSpPr>
        <p:spPr>
          <a:xfrm>
            <a:off x="136602" y="3403303"/>
            <a:ext cx="1323752" cy="1446550"/>
          </a:xfrm>
          <a:prstGeom prst="rect">
            <a:avLst/>
          </a:prstGeom>
          <a:noFill/>
        </p:spPr>
        <p:txBody>
          <a:bodyPr wrap="square" rtlCol="0">
            <a:spAutoFit/>
          </a:bodyPr>
          <a:lstStyle/>
          <a:p>
            <a:pPr algn="just"/>
            <a:r>
              <a:rPr lang="en-US" sz="1100" dirty="0">
                <a:solidFill>
                  <a:srgbClr val="008080"/>
                </a:solidFill>
              </a:rPr>
              <a:t>* This candidate did not formally submit a </a:t>
            </a:r>
            <a:r>
              <a:rPr lang="en-US" sz="1100" dirty="0" smtClean="0">
                <a:solidFill>
                  <a:srgbClr val="008080"/>
                </a:solidFill>
              </a:rPr>
              <a:t>government platform, </a:t>
            </a:r>
            <a:r>
              <a:rPr lang="en-US" sz="1100" dirty="0">
                <a:solidFill>
                  <a:srgbClr val="008080"/>
                </a:solidFill>
              </a:rPr>
              <a:t>so his proposals were </a:t>
            </a:r>
            <a:r>
              <a:rPr lang="en-US" sz="1100" dirty="0" smtClean="0">
                <a:solidFill>
                  <a:srgbClr val="008080"/>
                </a:solidFill>
              </a:rPr>
              <a:t>extracted </a:t>
            </a:r>
            <a:r>
              <a:rPr lang="en-US" sz="1100" dirty="0">
                <a:solidFill>
                  <a:srgbClr val="008080"/>
                </a:solidFill>
              </a:rPr>
              <a:t>from statements and announcements</a:t>
            </a:r>
            <a:r>
              <a:rPr lang="en-US" sz="1100" dirty="0" smtClean="0">
                <a:solidFill>
                  <a:srgbClr val="008080"/>
                </a:solidFill>
              </a:rPr>
              <a:t>.</a:t>
            </a:r>
            <a:endParaRPr lang="en-US" sz="1100" dirty="0">
              <a:solidFill>
                <a:srgbClr val="008080"/>
              </a:solidFill>
            </a:endParaRPr>
          </a:p>
        </p:txBody>
      </p:sp>
    </p:spTree>
    <p:extLst>
      <p:ext uri="{BB962C8B-B14F-4D97-AF65-F5344CB8AC3E}">
        <p14:creationId xmlns:p14="http://schemas.microsoft.com/office/powerpoint/2010/main" val="951699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Salvador\Desktop\Trabajo\2018\INSTITUCIONALES\PLANTILLASTEMPLATES\pagina-2BI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 y="0"/>
            <a:ext cx="6858000" cy="9906000"/>
          </a:xfrm>
          <a:prstGeom prst="rect">
            <a:avLst/>
          </a:prstGeom>
          <a:noFill/>
          <a:extLst>
            <a:ext uri="{909E8E84-426E-40DD-AFC4-6F175D3DCCD1}">
              <a14:hiddenFill xmlns:a14="http://schemas.microsoft.com/office/drawing/2010/main">
                <a:solidFill>
                  <a:srgbClr val="FFFFFF"/>
                </a:solidFill>
              </a14:hiddenFill>
            </a:ext>
          </a:extLst>
        </p:spPr>
      </p:pic>
      <p:sp>
        <p:nvSpPr>
          <p:cNvPr id="9" name="11 CuadroTexto"/>
          <p:cNvSpPr txBox="1">
            <a:spLocks noChangeArrowheads="1"/>
          </p:cNvSpPr>
          <p:nvPr/>
        </p:nvSpPr>
        <p:spPr bwMode="auto">
          <a:xfrm>
            <a:off x="319872" y="109925"/>
            <a:ext cx="10220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AR" altLang="es-AR" sz="3600" dirty="0">
                <a:solidFill>
                  <a:schemeClr val="accent6"/>
                </a:solidFill>
                <a:latin typeface="Eras Bold ITC" panose="020B0907030504020204" pitchFamily="34" charset="0"/>
              </a:rPr>
              <a:t>5</a:t>
            </a:r>
            <a:r>
              <a:rPr lang="es-AR" altLang="es-AR" sz="3600" dirty="0" smtClean="0">
                <a:solidFill>
                  <a:schemeClr val="accent6"/>
                </a:solidFill>
                <a:latin typeface="Eras Bold ITC" panose="020B0907030504020204" pitchFamily="34" charset="0"/>
              </a:rPr>
              <a:t>.</a:t>
            </a:r>
          </a:p>
        </p:txBody>
      </p:sp>
      <p:sp>
        <p:nvSpPr>
          <p:cNvPr id="10" name="11 CuadroTexto"/>
          <p:cNvSpPr txBox="1">
            <a:spLocks noChangeArrowheads="1"/>
          </p:cNvSpPr>
          <p:nvPr/>
        </p:nvSpPr>
        <p:spPr bwMode="auto">
          <a:xfrm>
            <a:off x="908250" y="281900"/>
            <a:ext cx="51312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AR" altLang="es-AR" sz="2000" b="1" dirty="0" smtClean="0">
                <a:solidFill>
                  <a:schemeClr val="accent6"/>
                </a:solidFill>
                <a:latin typeface="+mn-lt"/>
              </a:rPr>
              <a:t>Some projections</a:t>
            </a:r>
            <a:endParaRPr lang="es-AR" altLang="es-AR" sz="2000" b="1" dirty="0">
              <a:solidFill>
                <a:schemeClr val="accent6"/>
              </a:solidFill>
              <a:latin typeface="+mn-lt"/>
            </a:endParaRPr>
          </a:p>
        </p:txBody>
      </p:sp>
      <p:sp>
        <p:nvSpPr>
          <p:cNvPr id="14" name="13 CuadroTexto"/>
          <p:cNvSpPr txBox="1">
            <a:spLocks noChangeArrowheads="1"/>
          </p:cNvSpPr>
          <p:nvPr/>
        </p:nvSpPr>
        <p:spPr bwMode="auto">
          <a:xfrm>
            <a:off x="332656" y="1196192"/>
            <a:ext cx="6282445" cy="7478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spcCol="21600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r>
              <a:rPr lang="en-US" sz="1200" b="1" dirty="0"/>
              <a:t>Reelection almost assured. </a:t>
            </a:r>
            <a:r>
              <a:rPr lang="en-US" sz="1200" dirty="0"/>
              <a:t>The chances of </a:t>
            </a:r>
            <a:r>
              <a:rPr lang="en-US" sz="1200" dirty="0" err="1"/>
              <a:t>Nicolás</a:t>
            </a:r>
            <a:r>
              <a:rPr lang="en-US" sz="1200" dirty="0"/>
              <a:t> Maduro winning the elections and being re-elected for the 2019-2025 term are high for the following </a:t>
            </a:r>
            <a:r>
              <a:rPr lang="en-US" sz="1200" dirty="0" smtClean="0"/>
              <a:t>reasons:</a:t>
            </a:r>
          </a:p>
          <a:p>
            <a:pPr algn="just"/>
            <a:endParaRPr lang="en-US" sz="1200" u="sng" dirty="0"/>
          </a:p>
          <a:p>
            <a:pPr marL="171450" indent="-171450" algn="just">
              <a:buFont typeface="Arial" panose="020B0604020202020204" pitchFamily="34" charset="0"/>
              <a:buChar char="•"/>
            </a:pPr>
            <a:r>
              <a:rPr lang="en-US" sz="1200" u="sng" dirty="0" smtClean="0"/>
              <a:t>MUD’s </a:t>
            </a:r>
            <a:r>
              <a:rPr lang="en-US" sz="1200" u="sng" dirty="0"/>
              <a:t>abstention.</a:t>
            </a:r>
            <a:r>
              <a:rPr lang="en-US" sz="1200" dirty="0"/>
              <a:t> The fact that a broad sector of the opposition parties spectrum </a:t>
            </a:r>
            <a:r>
              <a:rPr lang="en-US" sz="1200" dirty="0" smtClean="0"/>
              <a:t>decided </a:t>
            </a:r>
            <a:r>
              <a:rPr lang="en-US" sz="1200" dirty="0"/>
              <a:t>to abstain from the </a:t>
            </a:r>
            <a:r>
              <a:rPr lang="en-US" sz="1200" dirty="0" smtClean="0"/>
              <a:t>election </a:t>
            </a:r>
            <a:r>
              <a:rPr lang="en-US" sz="1200" dirty="0"/>
              <a:t>is very favorable to the ruling party. Citizens who support </a:t>
            </a:r>
            <a:r>
              <a:rPr lang="en-US" sz="1200" dirty="0" smtClean="0"/>
              <a:t>the opposition abstention are </a:t>
            </a:r>
            <a:r>
              <a:rPr lang="en-US" sz="1200" dirty="0"/>
              <a:t>not likely to participate in the </a:t>
            </a:r>
            <a:r>
              <a:rPr lang="en-US" sz="1200" dirty="0" smtClean="0"/>
              <a:t>election either.</a:t>
            </a:r>
          </a:p>
          <a:p>
            <a:pPr marL="171450" indent="-171450" algn="just">
              <a:buFont typeface="Arial" panose="020B0604020202020204" pitchFamily="34" charset="0"/>
              <a:buChar char="•"/>
            </a:pPr>
            <a:endParaRPr lang="en-US" sz="1200" u="sng" dirty="0"/>
          </a:p>
          <a:p>
            <a:pPr marL="171450" indent="-171450" algn="just">
              <a:buFont typeface="Arial" panose="020B0604020202020204" pitchFamily="34" charset="0"/>
              <a:buChar char="•"/>
            </a:pPr>
            <a:r>
              <a:rPr lang="en-US" sz="1200" u="sng" dirty="0" smtClean="0"/>
              <a:t>Absence </a:t>
            </a:r>
            <a:r>
              <a:rPr lang="en-US" sz="1200" u="sng" dirty="0"/>
              <a:t>of a single opposition candidacy.</a:t>
            </a:r>
            <a:r>
              <a:rPr lang="en-US" sz="1200" dirty="0"/>
              <a:t> As indicated by the polls, Maduro clearly leads the voting intention in comparison to Henri Falcón, Javier </a:t>
            </a:r>
            <a:r>
              <a:rPr lang="en-US" sz="1200" dirty="0" err="1"/>
              <a:t>Bertucci</a:t>
            </a:r>
            <a:r>
              <a:rPr lang="en-US" sz="1200" dirty="0"/>
              <a:t> and Reinaldo </a:t>
            </a:r>
            <a:r>
              <a:rPr lang="en-US" sz="1200" dirty="0" err="1" smtClean="0"/>
              <a:t>Quijada</a:t>
            </a:r>
            <a:r>
              <a:rPr lang="en-US" sz="1200" dirty="0"/>
              <a:t>.</a:t>
            </a:r>
            <a:r>
              <a:rPr lang="en-US" sz="1200" dirty="0" smtClean="0"/>
              <a:t> However</a:t>
            </a:r>
            <a:r>
              <a:rPr lang="en-US" sz="1200" dirty="0"/>
              <a:t>, the difference </a:t>
            </a:r>
            <a:r>
              <a:rPr lang="en-US" sz="1200" dirty="0" smtClean="0"/>
              <a:t>between Maduro and the rest would </a:t>
            </a:r>
            <a:r>
              <a:rPr lang="en-US" sz="1200" dirty="0"/>
              <a:t>be much smaller if the three opposition candidates had reached an agreement to nominate a single candidate. Thus, all the opposition vote would concentrate on a single figure and the chances of winning would </a:t>
            </a:r>
            <a:r>
              <a:rPr lang="en-US" sz="1200" dirty="0" smtClean="0"/>
              <a:t>increase.</a:t>
            </a:r>
          </a:p>
          <a:p>
            <a:pPr marL="171450" indent="-171450" algn="just">
              <a:buFont typeface="Arial" panose="020B0604020202020204" pitchFamily="34" charset="0"/>
              <a:buChar char="•"/>
            </a:pPr>
            <a:endParaRPr lang="en-US" sz="1200" u="sng" dirty="0"/>
          </a:p>
          <a:p>
            <a:pPr marL="171450" indent="-171450" algn="just">
              <a:buFont typeface="Arial" panose="020B0604020202020204" pitchFamily="34" charset="0"/>
              <a:buChar char="•"/>
            </a:pPr>
            <a:r>
              <a:rPr lang="en-US" sz="1200" u="sng" dirty="0" smtClean="0"/>
              <a:t>Electoral </a:t>
            </a:r>
            <a:r>
              <a:rPr lang="en-US" sz="1200" u="sng" dirty="0"/>
              <a:t>machinery of the PSUV.</a:t>
            </a:r>
            <a:r>
              <a:rPr lang="en-US" sz="1200" dirty="0"/>
              <a:t> The ruling party has a much more perfected management and approach to the electoral bases than the opposition does, which allows it to mobilize and encourage all its followers to go </a:t>
            </a:r>
            <a:r>
              <a:rPr lang="en-US" sz="1200" dirty="0" smtClean="0"/>
              <a:t>vote.</a:t>
            </a:r>
          </a:p>
          <a:p>
            <a:pPr marL="171450" indent="-171450" algn="just">
              <a:buFont typeface="Arial" panose="020B0604020202020204" pitchFamily="34" charset="0"/>
              <a:buChar char="•"/>
            </a:pPr>
            <a:endParaRPr lang="en-US" sz="1200" u="sng" dirty="0"/>
          </a:p>
          <a:p>
            <a:pPr marL="171450" indent="-171450" algn="just">
              <a:buFont typeface="Arial" panose="020B0604020202020204" pitchFamily="34" charset="0"/>
              <a:buChar char="•"/>
            </a:pPr>
            <a:r>
              <a:rPr lang="en-US" sz="1200" u="sng" dirty="0" smtClean="0"/>
              <a:t>The </a:t>
            </a:r>
            <a:r>
              <a:rPr lang="en-US" sz="1200" u="sng" dirty="0"/>
              <a:t>role of ideology.</a:t>
            </a:r>
            <a:r>
              <a:rPr lang="en-US" sz="1200" dirty="0"/>
              <a:t> Hugo Chávez and </a:t>
            </a:r>
            <a:r>
              <a:rPr lang="en-US" sz="1200" dirty="0" err="1"/>
              <a:t>Nicolás</a:t>
            </a:r>
            <a:r>
              <a:rPr lang="en-US" sz="1200" dirty="0"/>
              <a:t> Maduro have managed to build a very solid discourse on the value of socialism and its contrast with capitalism/imperialism -represented by the United States- that has attracted many Venezuelans. As long as the opposition does not elaborate an equally consistent story for the electorate, it will be very difficult to change the opinion of those voters who are less convinced.</a:t>
            </a:r>
          </a:p>
          <a:p>
            <a:pPr algn="just"/>
            <a:r>
              <a:rPr lang="en-US" sz="1200" dirty="0"/>
              <a:t/>
            </a:r>
            <a:br>
              <a:rPr lang="en-US" sz="1200" dirty="0"/>
            </a:br>
            <a:r>
              <a:rPr lang="en-US" sz="1200" b="1" dirty="0"/>
              <a:t>Collapse of the economy. </a:t>
            </a:r>
            <a:r>
              <a:rPr lang="en-US" sz="1200" dirty="0"/>
              <a:t>The Venezuelan economic situation is getting worse and it will be very difficult to stabilize it in the medium term, no matter who wins. However, the increase in the price of oil could benefit an economy that will fall 15% this year and whose price system was </a:t>
            </a:r>
            <a:r>
              <a:rPr lang="en-US" sz="1200" dirty="0" smtClean="0"/>
              <a:t>destroyed </a:t>
            </a:r>
            <a:r>
              <a:rPr lang="en-US" sz="1200" dirty="0"/>
              <a:t>by hyperinflation. The new president will have to take urgent measures to solve the shortage of drugs and food.</a:t>
            </a:r>
          </a:p>
          <a:p>
            <a:pPr algn="just"/>
            <a:r>
              <a:rPr lang="en-US" sz="1200" dirty="0"/>
              <a:t/>
            </a:r>
            <a:br>
              <a:rPr lang="en-US" sz="1200" dirty="0"/>
            </a:br>
            <a:r>
              <a:rPr lang="en-US" sz="1200" b="1" dirty="0"/>
              <a:t>Consolidation of </a:t>
            </a:r>
            <a:r>
              <a:rPr lang="en-US" sz="1200" b="1" dirty="0" smtClean="0"/>
              <a:t>the ruling party. </a:t>
            </a:r>
            <a:r>
              <a:rPr lang="en-US" sz="1200" dirty="0"/>
              <a:t>If Maduro wins the election, his administration will be strengthened greatly, despite the economic problems and the poor living conditions of the Venezuelans. Hence, legitimized by the election and with the Legislative and Judicial branches subordinated, Maduro will be able to impose the conditions he wishes to the opposition parties in the peace talks he will carry out in the coming months</a:t>
            </a:r>
            <a:r>
              <a:rPr lang="en-US" sz="1200" dirty="0" smtClean="0"/>
              <a:t>.</a:t>
            </a:r>
          </a:p>
          <a:p>
            <a:pPr algn="just"/>
            <a:endParaRPr lang="en-US" sz="1200" dirty="0"/>
          </a:p>
          <a:p>
            <a:pPr algn="just"/>
            <a:r>
              <a:rPr lang="en-US" sz="1200" b="1" dirty="0"/>
              <a:t>Greater international isolation.</a:t>
            </a:r>
            <a:r>
              <a:rPr lang="en-US" sz="1200" dirty="0"/>
              <a:t> </a:t>
            </a:r>
            <a:r>
              <a:rPr lang="en-US" sz="1200" dirty="0" smtClean="0"/>
              <a:t>Holding elections </a:t>
            </a:r>
            <a:r>
              <a:rPr lang="en-US" sz="1200" dirty="0"/>
              <a:t>in a context of little transparency, </a:t>
            </a:r>
            <a:r>
              <a:rPr lang="en-US" sz="1200" dirty="0" smtClean="0"/>
              <a:t>strengthens neighbor countries</a:t>
            </a:r>
            <a:r>
              <a:rPr lang="en-US" sz="1200" dirty="0"/>
              <a:t>’ and international organizations’ criticism. This will imply a </a:t>
            </a:r>
            <a:r>
              <a:rPr lang="en-US" sz="1200" dirty="0" smtClean="0"/>
              <a:t>smaller </a:t>
            </a:r>
            <a:r>
              <a:rPr lang="en-US" sz="1200" dirty="0"/>
              <a:t>participation of Venezuela in multilateral forums, as happened </a:t>
            </a:r>
            <a:r>
              <a:rPr lang="en-US" sz="1200" dirty="0" smtClean="0"/>
              <a:t>in </a:t>
            </a:r>
            <a:r>
              <a:rPr lang="en-US" sz="1200" dirty="0"/>
              <a:t>the Summit of the Americas held this year in Peru, </a:t>
            </a:r>
            <a:r>
              <a:rPr lang="en-US" sz="1200" dirty="0" smtClean="0"/>
              <a:t>where </a:t>
            </a:r>
            <a:r>
              <a:rPr lang="en-US" sz="1200" dirty="0"/>
              <a:t>Peruvian Foreign Affairs </a:t>
            </a:r>
            <a:r>
              <a:rPr lang="en-US" sz="1200" dirty="0" smtClean="0"/>
              <a:t>Minister, </a:t>
            </a:r>
            <a:r>
              <a:rPr lang="en-US" sz="1200" dirty="0" err="1" smtClean="0"/>
              <a:t>Cayetana</a:t>
            </a:r>
            <a:r>
              <a:rPr lang="en-US" sz="1200" dirty="0" smtClean="0"/>
              <a:t> </a:t>
            </a:r>
            <a:r>
              <a:rPr lang="en-US" sz="1200" dirty="0" err="1" smtClean="0"/>
              <a:t>Alijovín</a:t>
            </a:r>
            <a:r>
              <a:rPr lang="en-US" sz="1200" dirty="0" smtClean="0"/>
              <a:t>, </a:t>
            </a:r>
            <a:r>
              <a:rPr lang="en-US" sz="1200" dirty="0"/>
              <a:t>withdrew the invitation to Venezuela</a:t>
            </a:r>
            <a:r>
              <a:rPr lang="en-US" sz="1200" dirty="0" smtClean="0"/>
              <a:t>.</a:t>
            </a:r>
            <a:endParaRPr lang="en-US" sz="1200" dirty="0"/>
          </a:p>
        </p:txBody>
      </p:sp>
      <p:pic>
        <p:nvPicPr>
          <p:cNvPr id="15" name="Picture 5" descr="C:\Users\Salvador\Desktop\Trabajo\2018\INSTITUCIONALES\PLANTILLASTEMPLATES\LOGO-DIRECTORIO-LEGISLATIVO-AMERICA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2095" y="9240550"/>
            <a:ext cx="851147" cy="663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6" descr="C:\Users\Salvador\Desktop\Trabajo\2018\INSTITUCIONALES\PLANTILLASTEMPLATES\Logo-Colo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7525" y="9230195"/>
            <a:ext cx="814875" cy="633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287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Salvador\Desktop\Trabajo\2018\INSTITUCIONALES\PLANTILLASTEMPLATES\TAPA-FINAL.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026" y="-298012"/>
            <a:ext cx="7074024" cy="10253068"/>
          </a:xfrm>
          <a:prstGeom prst="rect">
            <a:avLst/>
          </a:prstGeom>
          <a:noFill/>
          <a:extLst>
            <a:ext uri="{909E8E84-426E-40DD-AFC4-6F175D3DCCD1}">
              <a14:hiddenFill xmlns:a14="http://schemas.microsoft.com/office/drawing/2010/main">
                <a:solidFill>
                  <a:srgbClr val="FFFFFF"/>
                </a:solidFill>
              </a14:hiddenFill>
            </a:ext>
          </a:extLst>
        </p:spPr>
      </p:pic>
      <p:cxnSp>
        <p:nvCxnSpPr>
          <p:cNvPr id="5" name="4 Conector recto"/>
          <p:cNvCxnSpPr/>
          <p:nvPr/>
        </p:nvCxnSpPr>
        <p:spPr>
          <a:xfrm>
            <a:off x="3630280" y="704529"/>
            <a:ext cx="0" cy="95329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6" name="10 CuadroTexto"/>
          <p:cNvSpPr txBox="1">
            <a:spLocks noChangeArrowheads="1"/>
          </p:cNvSpPr>
          <p:nvPr/>
        </p:nvSpPr>
        <p:spPr bwMode="auto">
          <a:xfrm>
            <a:off x="3858376" y="846469"/>
            <a:ext cx="2575828"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dist">
              <a:lnSpc>
                <a:spcPts val="1500"/>
              </a:lnSpc>
            </a:pPr>
            <a:r>
              <a:rPr lang="es-AR" altLang="es-AR" sz="1400" b="1" dirty="0" smtClean="0">
                <a:solidFill>
                  <a:schemeClr val="tx1">
                    <a:lumMod val="85000"/>
                    <a:lumOff val="15000"/>
                  </a:schemeClr>
                </a:solidFill>
              </a:rPr>
              <a:t>Avenida Entre Ríos 258 3E, Buenos Aires (1079), Argentina. Tel. + (5411) 5218-4647</a:t>
            </a:r>
            <a:endParaRPr lang="es-AR" altLang="es-AR" sz="1400" b="1" dirty="0">
              <a:solidFill>
                <a:schemeClr val="tx1">
                  <a:lumMod val="85000"/>
                  <a:lumOff val="15000"/>
                </a:schemeClr>
              </a:solidFill>
            </a:endParaRPr>
          </a:p>
        </p:txBody>
      </p:sp>
      <p:sp>
        <p:nvSpPr>
          <p:cNvPr id="9" name="10 CuadroTexto"/>
          <p:cNvSpPr txBox="1">
            <a:spLocks noChangeArrowheads="1"/>
          </p:cNvSpPr>
          <p:nvPr/>
        </p:nvSpPr>
        <p:spPr bwMode="auto">
          <a:xfrm>
            <a:off x="1412777" y="761425"/>
            <a:ext cx="1962210" cy="887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dist">
              <a:lnSpc>
                <a:spcPts val="3100"/>
              </a:lnSpc>
            </a:pPr>
            <a:r>
              <a:rPr lang="es-AR" altLang="es-AR" sz="2800" b="1" dirty="0" smtClean="0">
                <a:solidFill>
                  <a:schemeClr val="tx1">
                    <a:lumMod val="85000"/>
                    <a:lumOff val="15000"/>
                  </a:schemeClr>
                </a:solidFill>
              </a:rPr>
              <a:t>ARGENTINA</a:t>
            </a:r>
          </a:p>
          <a:p>
            <a:pPr algn="dist">
              <a:lnSpc>
                <a:spcPts val="3100"/>
              </a:lnSpc>
            </a:pPr>
            <a:r>
              <a:rPr lang="es-AR" altLang="es-AR" sz="1600" b="1" dirty="0" smtClean="0">
                <a:solidFill>
                  <a:schemeClr val="tx1">
                    <a:lumMod val="85000"/>
                    <a:lumOff val="15000"/>
                  </a:schemeClr>
                </a:solidFill>
              </a:rPr>
              <a:t>BUENOS AIRES</a:t>
            </a:r>
          </a:p>
        </p:txBody>
      </p:sp>
      <p:cxnSp>
        <p:nvCxnSpPr>
          <p:cNvPr id="10" name="9 Conector recto"/>
          <p:cNvCxnSpPr/>
          <p:nvPr/>
        </p:nvCxnSpPr>
        <p:spPr>
          <a:xfrm>
            <a:off x="3654400" y="2038850"/>
            <a:ext cx="0" cy="95329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1" name="10 CuadroTexto"/>
          <p:cNvSpPr txBox="1">
            <a:spLocks noChangeArrowheads="1"/>
          </p:cNvSpPr>
          <p:nvPr/>
        </p:nvSpPr>
        <p:spPr bwMode="auto">
          <a:xfrm>
            <a:off x="3882496" y="2180790"/>
            <a:ext cx="2575828"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dist">
              <a:lnSpc>
                <a:spcPts val="1500"/>
              </a:lnSpc>
            </a:pPr>
            <a:r>
              <a:rPr lang="en-US" altLang="es-AR" sz="1400" b="1" dirty="0" smtClean="0">
                <a:solidFill>
                  <a:schemeClr val="tx1">
                    <a:lumMod val="85000"/>
                    <a:lumOff val="15000"/>
                  </a:schemeClr>
                </a:solidFill>
              </a:rPr>
              <a:t>1101 Brickell Avenue, South Tower, 8th Floor, Miami, Florida (33131). Tel. +1 (786) 828-0675</a:t>
            </a:r>
          </a:p>
        </p:txBody>
      </p:sp>
      <p:sp>
        <p:nvSpPr>
          <p:cNvPr id="12" name="10 CuadroTexto"/>
          <p:cNvSpPr txBox="1">
            <a:spLocks noChangeArrowheads="1"/>
          </p:cNvSpPr>
          <p:nvPr/>
        </p:nvSpPr>
        <p:spPr bwMode="auto">
          <a:xfrm>
            <a:off x="1412777" y="2115272"/>
            <a:ext cx="1962209" cy="887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dist">
              <a:lnSpc>
                <a:spcPts val="3100"/>
              </a:lnSpc>
            </a:pPr>
            <a:r>
              <a:rPr lang="es-AR" altLang="es-AR" sz="2800" b="1" dirty="0" smtClean="0">
                <a:solidFill>
                  <a:schemeClr val="tx1">
                    <a:lumMod val="85000"/>
                    <a:lumOff val="15000"/>
                  </a:schemeClr>
                </a:solidFill>
              </a:rPr>
              <a:t>E.E.U.U.</a:t>
            </a:r>
          </a:p>
          <a:p>
            <a:pPr algn="dist">
              <a:lnSpc>
                <a:spcPts val="3100"/>
              </a:lnSpc>
            </a:pPr>
            <a:r>
              <a:rPr lang="es-AR" altLang="es-AR" sz="1600" b="1" dirty="0" smtClean="0">
                <a:solidFill>
                  <a:schemeClr val="tx1">
                    <a:lumMod val="85000"/>
                    <a:lumOff val="15000"/>
                  </a:schemeClr>
                </a:solidFill>
              </a:rPr>
              <a:t>MIAMI</a:t>
            </a:r>
          </a:p>
        </p:txBody>
      </p:sp>
      <p:sp>
        <p:nvSpPr>
          <p:cNvPr id="13" name="10 CuadroTexto"/>
          <p:cNvSpPr txBox="1">
            <a:spLocks noChangeArrowheads="1"/>
          </p:cNvSpPr>
          <p:nvPr/>
        </p:nvSpPr>
        <p:spPr bwMode="auto">
          <a:xfrm>
            <a:off x="0" y="9086750"/>
            <a:ext cx="6858000" cy="605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lnSpc>
                <a:spcPts val="2000"/>
              </a:lnSpc>
            </a:pPr>
            <a:r>
              <a:rPr lang="es-AR" altLang="es-AR" sz="1600" b="1" dirty="0" smtClean="0">
                <a:solidFill>
                  <a:srgbClr val="008080"/>
                </a:solidFill>
              </a:rPr>
              <a:t>WWW.DIRECTORIOLEGISLATIVO.ORG</a:t>
            </a:r>
          </a:p>
          <a:p>
            <a:pPr algn="ctr">
              <a:lnSpc>
                <a:spcPts val="2000"/>
              </a:lnSpc>
            </a:pPr>
            <a:r>
              <a:rPr lang="es-AR" altLang="es-AR" sz="1600" b="1" dirty="0" smtClean="0">
                <a:solidFill>
                  <a:srgbClr val="008080"/>
                </a:solidFill>
              </a:rPr>
              <a:t>WWW.DL4AMERICAS.ORG</a:t>
            </a:r>
          </a:p>
        </p:txBody>
      </p:sp>
    </p:spTree>
    <p:extLst>
      <p:ext uri="{BB962C8B-B14F-4D97-AF65-F5344CB8AC3E}">
        <p14:creationId xmlns:p14="http://schemas.microsoft.com/office/powerpoint/2010/main" val="3340575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AR"/>
          </a:p>
        </p:txBody>
      </p:sp>
      <p:sp>
        <p:nvSpPr>
          <p:cNvPr id="3" name="2 Subtítulo"/>
          <p:cNvSpPr>
            <a:spLocks noGrp="1"/>
          </p:cNvSpPr>
          <p:nvPr>
            <p:ph type="subTitle" idx="1"/>
          </p:nvPr>
        </p:nvSpPr>
        <p:spPr/>
        <p:txBody>
          <a:bodyPr/>
          <a:lstStyle/>
          <a:p>
            <a:endParaRPr lang="es-AR"/>
          </a:p>
        </p:txBody>
      </p:sp>
      <p:pic>
        <p:nvPicPr>
          <p:cNvPr id="2051" name="Picture 3" descr="C:\Users\Salvador\Desktop\Trabajo\2018\INSTITUCIONALES\PLANTILLASTEMPLATES\pagina-1bisbi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7999" cy="9906000"/>
          </a:xfrm>
          <a:prstGeom prst="rect">
            <a:avLst/>
          </a:prstGeom>
          <a:noFill/>
          <a:extLst>
            <a:ext uri="{909E8E84-426E-40DD-AFC4-6F175D3DCCD1}">
              <a14:hiddenFill xmlns:a14="http://schemas.microsoft.com/office/drawing/2010/main">
                <a:solidFill>
                  <a:srgbClr val="FFFFFF"/>
                </a:solidFill>
              </a14:hiddenFill>
            </a:ext>
          </a:extLst>
        </p:spPr>
      </p:pic>
      <p:sp>
        <p:nvSpPr>
          <p:cNvPr id="7" name="10 CuadroTexto"/>
          <p:cNvSpPr txBox="1">
            <a:spLocks noChangeArrowheads="1"/>
          </p:cNvSpPr>
          <p:nvPr/>
        </p:nvSpPr>
        <p:spPr bwMode="auto">
          <a:xfrm>
            <a:off x="3856568" y="416496"/>
            <a:ext cx="2430968" cy="1438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dist">
              <a:lnSpc>
                <a:spcPts val="3500"/>
              </a:lnSpc>
            </a:pPr>
            <a:r>
              <a:rPr lang="es-AR" altLang="es-AR" sz="2800" dirty="0" smtClean="0">
                <a:solidFill>
                  <a:schemeClr val="bg1"/>
                </a:solidFill>
              </a:rPr>
              <a:t>INDEX</a:t>
            </a:r>
          </a:p>
          <a:p>
            <a:pPr algn="dist">
              <a:lnSpc>
                <a:spcPts val="3500"/>
              </a:lnSpc>
            </a:pPr>
            <a:r>
              <a:rPr lang="es-AR" altLang="es-AR" sz="1400" b="1" dirty="0" smtClean="0">
                <a:solidFill>
                  <a:schemeClr val="bg1"/>
                </a:solidFill>
              </a:rPr>
              <a:t>Pre-</a:t>
            </a:r>
            <a:r>
              <a:rPr lang="es-AR" altLang="es-AR" sz="1400" b="1" dirty="0" err="1" smtClean="0">
                <a:solidFill>
                  <a:schemeClr val="bg1"/>
                </a:solidFill>
              </a:rPr>
              <a:t>election</a:t>
            </a:r>
            <a:r>
              <a:rPr lang="es-AR" altLang="es-AR" sz="1400" b="1" dirty="0" smtClean="0">
                <a:solidFill>
                  <a:schemeClr val="bg1"/>
                </a:solidFill>
              </a:rPr>
              <a:t> </a:t>
            </a:r>
            <a:r>
              <a:rPr lang="es-AR" altLang="es-AR" sz="1400" b="1" dirty="0" err="1" smtClean="0">
                <a:solidFill>
                  <a:schemeClr val="bg1"/>
                </a:solidFill>
              </a:rPr>
              <a:t>report</a:t>
            </a:r>
            <a:endParaRPr lang="es-AR" altLang="es-AR" sz="1400" b="1" dirty="0" smtClean="0">
              <a:solidFill>
                <a:schemeClr val="bg1"/>
              </a:solidFill>
            </a:endParaRPr>
          </a:p>
          <a:p>
            <a:pPr algn="dist">
              <a:lnSpc>
                <a:spcPts val="3500"/>
              </a:lnSpc>
            </a:pPr>
            <a:r>
              <a:rPr lang="es-AR" altLang="es-AR" sz="1400" b="1" dirty="0" smtClean="0">
                <a:solidFill>
                  <a:schemeClr val="bg1"/>
                </a:solidFill>
              </a:rPr>
              <a:t>Venezuela</a:t>
            </a:r>
          </a:p>
        </p:txBody>
      </p:sp>
      <p:sp>
        <p:nvSpPr>
          <p:cNvPr id="8" name="11 CuadroTexto"/>
          <p:cNvSpPr txBox="1">
            <a:spLocks noChangeArrowheads="1"/>
          </p:cNvSpPr>
          <p:nvPr/>
        </p:nvSpPr>
        <p:spPr bwMode="auto">
          <a:xfrm>
            <a:off x="3868400" y="9429352"/>
            <a:ext cx="2786062"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r>
              <a:rPr lang="es-AR" altLang="es-AR" sz="1050" b="1" dirty="0" smtClean="0">
                <a:solidFill>
                  <a:srgbClr val="99FFCC"/>
                </a:solidFill>
              </a:rPr>
              <a:t>WWW.DIRECTORIOLEGISLATIVO.ORG</a:t>
            </a:r>
          </a:p>
          <a:p>
            <a:pPr algn="r"/>
            <a:r>
              <a:rPr lang="es-AR" altLang="es-AR" sz="1050" b="1" dirty="0" smtClean="0">
                <a:solidFill>
                  <a:srgbClr val="99FFCC"/>
                </a:solidFill>
              </a:rPr>
              <a:t>WWW.DL4AMERICAS.ORG</a:t>
            </a:r>
            <a:endParaRPr lang="es-AR" altLang="es-AR" sz="1050" b="1" dirty="0">
              <a:solidFill>
                <a:srgbClr val="99FFCC"/>
              </a:solidFill>
            </a:endParaRPr>
          </a:p>
        </p:txBody>
      </p:sp>
      <p:sp>
        <p:nvSpPr>
          <p:cNvPr id="11" name="11 CuadroTexto"/>
          <p:cNvSpPr txBox="1">
            <a:spLocks noChangeArrowheads="1"/>
          </p:cNvSpPr>
          <p:nvPr/>
        </p:nvSpPr>
        <p:spPr bwMode="auto">
          <a:xfrm>
            <a:off x="116632" y="3512840"/>
            <a:ext cx="6678050" cy="4108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342900" indent="-342900">
              <a:lnSpc>
                <a:spcPct val="250000"/>
              </a:lnSpc>
              <a:buClr>
                <a:schemeClr val="accent6"/>
              </a:buClr>
              <a:buSzPct val="300000"/>
              <a:buFont typeface="+mj-lt"/>
              <a:buAutoNum type="arabicPeriod"/>
            </a:pPr>
            <a:r>
              <a:rPr lang="es-AR" altLang="es-AR" dirty="0" smtClean="0">
                <a:latin typeface="+mn-lt"/>
              </a:rPr>
              <a:t>General </a:t>
            </a:r>
            <a:r>
              <a:rPr lang="es-AR" altLang="es-AR" dirty="0" err="1" smtClean="0">
                <a:latin typeface="+mn-lt"/>
              </a:rPr>
              <a:t>considerations</a:t>
            </a:r>
            <a:endParaRPr lang="es-AR" altLang="es-AR" dirty="0" smtClean="0">
              <a:latin typeface="+mn-lt"/>
            </a:endParaRPr>
          </a:p>
          <a:p>
            <a:pPr marL="342900" indent="-342900">
              <a:lnSpc>
                <a:spcPct val="250000"/>
              </a:lnSpc>
              <a:buClr>
                <a:schemeClr val="accent6"/>
              </a:buClr>
              <a:buSzPct val="300000"/>
              <a:buFont typeface="+mj-lt"/>
              <a:buAutoNum type="arabicPeriod"/>
            </a:pPr>
            <a:r>
              <a:rPr lang="es-AR" altLang="es-AR" dirty="0" smtClean="0">
                <a:latin typeface="+mn-lt"/>
              </a:rPr>
              <a:t>Key aspects of the election</a:t>
            </a:r>
          </a:p>
          <a:p>
            <a:pPr marL="342900" indent="-342900">
              <a:lnSpc>
                <a:spcPct val="250000"/>
              </a:lnSpc>
              <a:buClr>
                <a:schemeClr val="accent6"/>
              </a:buClr>
              <a:buSzPct val="300000"/>
              <a:buFont typeface="+mj-lt"/>
              <a:buAutoNum type="arabicPeriod"/>
            </a:pPr>
            <a:r>
              <a:rPr lang="es-AR" altLang="es-AR" dirty="0">
                <a:latin typeface="+mn-lt"/>
              </a:rPr>
              <a:t>T</a:t>
            </a:r>
            <a:r>
              <a:rPr lang="es-AR" altLang="es-AR" dirty="0" smtClean="0">
                <a:latin typeface="+mn-lt"/>
              </a:rPr>
              <a:t>he three favorite candidates</a:t>
            </a:r>
          </a:p>
          <a:p>
            <a:pPr marL="342900" indent="-342900">
              <a:lnSpc>
                <a:spcPct val="250000"/>
              </a:lnSpc>
              <a:buClr>
                <a:schemeClr val="accent6"/>
              </a:buClr>
              <a:buSzPct val="300000"/>
              <a:buFont typeface="+mj-lt"/>
              <a:buAutoNum type="arabicPeriod"/>
            </a:pPr>
            <a:r>
              <a:rPr lang="es-AR" altLang="es-AR" dirty="0" err="1" smtClean="0"/>
              <a:t>The</a:t>
            </a:r>
            <a:r>
              <a:rPr lang="es-AR" altLang="es-AR" dirty="0" smtClean="0"/>
              <a:t> </a:t>
            </a:r>
            <a:r>
              <a:rPr lang="es-AR" altLang="es-AR" dirty="0"/>
              <a:t>three </a:t>
            </a:r>
            <a:r>
              <a:rPr lang="es-AR" altLang="es-AR" dirty="0" smtClean="0"/>
              <a:t>favorite </a:t>
            </a:r>
            <a:r>
              <a:rPr lang="es-AR" altLang="es-AR" dirty="0"/>
              <a:t>candidates’ government platforms</a:t>
            </a:r>
          </a:p>
          <a:p>
            <a:pPr marL="342900" indent="-342900">
              <a:lnSpc>
                <a:spcPct val="250000"/>
              </a:lnSpc>
              <a:buClr>
                <a:schemeClr val="accent6"/>
              </a:buClr>
              <a:buSzPct val="300000"/>
              <a:buFont typeface="+mj-lt"/>
              <a:buAutoNum type="arabicPeriod"/>
            </a:pPr>
            <a:r>
              <a:rPr lang="es-AR" altLang="es-AR" dirty="0" err="1" smtClean="0"/>
              <a:t>Some</a:t>
            </a:r>
            <a:r>
              <a:rPr lang="es-AR" altLang="es-AR" dirty="0" smtClean="0"/>
              <a:t> </a:t>
            </a:r>
            <a:r>
              <a:rPr lang="es-AR" altLang="es-AR" dirty="0" err="1" smtClean="0"/>
              <a:t>projections</a:t>
            </a:r>
            <a:endParaRPr lang="es-AR" altLang="es-AR" dirty="0"/>
          </a:p>
          <a:p>
            <a:pPr marL="342900" indent="-342900">
              <a:buClr>
                <a:schemeClr val="accent6"/>
              </a:buClr>
              <a:buSzPct val="300000"/>
              <a:buFont typeface="+mj-lt"/>
              <a:buAutoNum type="arabicPeriod"/>
            </a:pPr>
            <a:endParaRPr lang="es-AR" altLang="es-AR" dirty="0" smtClean="0">
              <a:latin typeface="+mn-lt"/>
            </a:endParaRPr>
          </a:p>
          <a:p>
            <a:pPr marL="342900" indent="-342900">
              <a:buClr>
                <a:schemeClr val="accent6"/>
              </a:buClr>
              <a:buSzPct val="300000"/>
              <a:buFont typeface="+mj-lt"/>
              <a:buAutoNum type="arabicPeriod"/>
            </a:pPr>
            <a:endParaRPr lang="es-AR" altLang="es-AR" dirty="0">
              <a:latin typeface="+mn-lt"/>
            </a:endParaRPr>
          </a:p>
        </p:txBody>
      </p:sp>
      <p:pic>
        <p:nvPicPr>
          <p:cNvPr id="15" name="Picture 5" descr="C:\Users\Salvador\Desktop\Trabajo\2018\INSTITUCIONALES\PLANTILLASTEMPLATES\LOGO-DIRECTORIO-LEGISLATIVO-AMERICA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20428" y="275570"/>
            <a:ext cx="1431222" cy="111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6" descr="C:\Users\Salvador\Desktop\Trabajo\2018\INSTITUCIONALES\PLANTILLASTEMPLATES\Logo-Colo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5802" y="275570"/>
            <a:ext cx="1370229" cy="1065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614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Salvador\Desktop\Trabajo\2018\INSTITUCIONALES\PLANTILLASTEMPLATES\pagina-2BI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 y="0"/>
            <a:ext cx="6858000" cy="9906000"/>
          </a:xfrm>
          <a:prstGeom prst="rect">
            <a:avLst/>
          </a:prstGeom>
          <a:noFill/>
          <a:extLst>
            <a:ext uri="{909E8E84-426E-40DD-AFC4-6F175D3DCCD1}">
              <a14:hiddenFill xmlns:a14="http://schemas.microsoft.com/office/drawing/2010/main">
                <a:solidFill>
                  <a:srgbClr val="FFFFFF"/>
                </a:solidFill>
              </a14:hiddenFill>
            </a:ext>
          </a:extLst>
        </p:spPr>
      </p:pic>
      <p:sp>
        <p:nvSpPr>
          <p:cNvPr id="9" name="11 CuadroTexto"/>
          <p:cNvSpPr txBox="1">
            <a:spLocks noChangeArrowheads="1"/>
          </p:cNvSpPr>
          <p:nvPr/>
        </p:nvSpPr>
        <p:spPr bwMode="auto">
          <a:xfrm>
            <a:off x="319872" y="109925"/>
            <a:ext cx="10220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AR" altLang="es-AR" sz="3600" dirty="0" smtClean="0">
                <a:solidFill>
                  <a:schemeClr val="accent6"/>
                </a:solidFill>
                <a:latin typeface="Eras Bold ITC" panose="020B0907030504020204" pitchFamily="34" charset="0"/>
              </a:rPr>
              <a:t>1.</a:t>
            </a:r>
          </a:p>
        </p:txBody>
      </p:sp>
      <p:sp>
        <p:nvSpPr>
          <p:cNvPr id="10" name="11 CuadroTexto"/>
          <p:cNvSpPr txBox="1">
            <a:spLocks noChangeArrowheads="1"/>
          </p:cNvSpPr>
          <p:nvPr/>
        </p:nvSpPr>
        <p:spPr bwMode="auto">
          <a:xfrm>
            <a:off x="908250" y="281900"/>
            <a:ext cx="51312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AR" altLang="es-AR" sz="2000" b="1" dirty="0" smtClean="0">
                <a:solidFill>
                  <a:schemeClr val="accent6"/>
                </a:solidFill>
                <a:latin typeface="+mn-lt"/>
              </a:rPr>
              <a:t>General </a:t>
            </a:r>
            <a:r>
              <a:rPr lang="es-AR" altLang="es-AR" sz="2000" b="1" dirty="0" err="1" smtClean="0">
                <a:solidFill>
                  <a:schemeClr val="accent6"/>
                </a:solidFill>
                <a:latin typeface="+mn-lt"/>
              </a:rPr>
              <a:t>considerations</a:t>
            </a:r>
            <a:endParaRPr lang="es-AR" altLang="es-AR" sz="2000" b="1" dirty="0">
              <a:solidFill>
                <a:schemeClr val="accent6"/>
              </a:solidFill>
              <a:latin typeface="+mn-lt"/>
            </a:endParaRPr>
          </a:p>
        </p:txBody>
      </p:sp>
      <p:sp>
        <p:nvSpPr>
          <p:cNvPr id="14" name="13 CuadroTexto"/>
          <p:cNvSpPr txBox="1">
            <a:spLocks noChangeArrowheads="1"/>
          </p:cNvSpPr>
          <p:nvPr/>
        </p:nvSpPr>
        <p:spPr bwMode="auto">
          <a:xfrm>
            <a:off x="354524" y="1293936"/>
            <a:ext cx="6282445" cy="877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2" spcCol="21600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r>
              <a:rPr lang="es-AR" sz="2000" b="1" dirty="0">
                <a:solidFill>
                  <a:srgbClr val="008080"/>
                </a:solidFill>
              </a:rPr>
              <a:t>What is </a:t>
            </a:r>
            <a:r>
              <a:rPr lang="es-AR" sz="2000" b="1" dirty="0" smtClean="0">
                <a:solidFill>
                  <a:srgbClr val="008080"/>
                </a:solidFill>
              </a:rPr>
              <a:t>at stake?</a:t>
            </a:r>
          </a:p>
          <a:p>
            <a:pPr algn="just"/>
            <a:endParaRPr lang="es-AR" sz="1200" dirty="0">
              <a:solidFill>
                <a:srgbClr val="008080"/>
              </a:solidFill>
            </a:endParaRPr>
          </a:p>
          <a:p>
            <a:pPr algn="just"/>
            <a:r>
              <a:rPr lang="en-US" sz="1500" dirty="0"/>
              <a:t>On Sunday May 20</a:t>
            </a:r>
            <a:r>
              <a:rPr lang="en-US" sz="1500" baseline="30000" dirty="0"/>
              <a:t>th</a:t>
            </a:r>
            <a:r>
              <a:rPr lang="en-US" sz="1500" dirty="0"/>
              <a:t>, voters will choose their next President </a:t>
            </a:r>
            <a:r>
              <a:rPr lang="en-US" sz="1500" dirty="0" smtClean="0"/>
              <a:t>for </a:t>
            </a:r>
            <a:r>
              <a:rPr lang="en-US" sz="1500" dirty="0"/>
              <a:t>the 2019-2025 term</a:t>
            </a:r>
            <a:r>
              <a:rPr lang="en-US" sz="1500" dirty="0" smtClean="0"/>
              <a:t>.</a:t>
            </a:r>
          </a:p>
          <a:p>
            <a:pPr algn="just"/>
            <a:endParaRPr lang="en-US" sz="1500" dirty="0"/>
          </a:p>
          <a:p>
            <a:pPr algn="just"/>
            <a:r>
              <a:rPr lang="en-US" sz="1500" dirty="0"/>
              <a:t>Originally, </a:t>
            </a:r>
            <a:r>
              <a:rPr lang="en-US" sz="1500" dirty="0" smtClean="0"/>
              <a:t>President Maduro called for a general election, in which Venezuelans would vote for the </a:t>
            </a:r>
            <a:r>
              <a:rPr lang="en-US" sz="1500" dirty="0"/>
              <a:t>President of the Republic and </a:t>
            </a:r>
            <a:r>
              <a:rPr lang="en-US" sz="1500" dirty="0" smtClean="0"/>
              <a:t>members </a:t>
            </a:r>
            <a:r>
              <a:rPr lang="en-US" sz="1500" dirty="0"/>
              <a:t>of the National Assembly. However, the latter was postponed for a </a:t>
            </a:r>
            <a:r>
              <a:rPr lang="en-US" sz="1500" dirty="0" smtClean="0"/>
              <a:t>date that has </a:t>
            </a:r>
            <a:r>
              <a:rPr lang="en-US" sz="1500" dirty="0"/>
              <a:t>not </a:t>
            </a:r>
            <a:r>
              <a:rPr lang="en-US" sz="1500" dirty="0" smtClean="0"/>
              <a:t>been yet </a:t>
            </a:r>
            <a:r>
              <a:rPr lang="en-US" sz="1500" dirty="0"/>
              <a:t>defined</a:t>
            </a:r>
            <a:r>
              <a:rPr lang="en-US" sz="1500" dirty="0" smtClean="0"/>
              <a:t>.</a:t>
            </a:r>
          </a:p>
          <a:p>
            <a:pPr algn="just"/>
            <a:endParaRPr lang="en-US" sz="1500" dirty="0"/>
          </a:p>
          <a:p>
            <a:pPr algn="just"/>
            <a:r>
              <a:rPr lang="en-US" sz="1500" dirty="0"/>
              <a:t>Suffrage is universal, voluntary, direct, and secret. </a:t>
            </a:r>
          </a:p>
          <a:p>
            <a:pPr algn="just"/>
            <a:endParaRPr lang="en-US" sz="1500" dirty="0"/>
          </a:p>
          <a:p>
            <a:pPr algn="just"/>
            <a:endParaRPr lang="es-AR" sz="1200" dirty="0"/>
          </a:p>
          <a:p>
            <a:pPr algn="just"/>
            <a:r>
              <a:rPr lang="es-AR" sz="2000" b="1" dirty="0">
                <a:solidFill>
                  <a:srgbClr val="008080"/>
                </a:solidFill>
              </a:rPr>
              <a:t>Electoral calendar</a:t>
            </a:r>
            <a:endParaRPr lang="es-AR" sz="2000" dirty="0">
              <a:solidFill>
                <a:srgbClr val="008080"/>
              </a:solidFill>
            </a:endParaRPr>
          </a:p>
          <a:p>
            <a:pPr algn="just"/>
            <a:endParaRPr lang="es-AR" sz="1200" dirty="0">
              <a:solidFill>
                <a:srgbClr val="008080"/>
              </a:solidFill>
            </a:endParaRPr>
          </a:p>
          <a:p>
            <a:pPr algn="just"/>
            <a:r>
              <a:rPr lang="en-US" sz="1500" dirty="0"/>
              <a:t>Historically, presidential elections </a:t>
            </a:r>
            <a:r>
              <a:rPr lang="en-US" sz="1500" dirty="0" smtClean="0"/>
              <a:t>were held </a:t>
            </a:r>
            <a:r>
              <a:rPr lang="en-US" sz="1500" dirty="0"/>
              <a:t>in December. However, the National Electorate Council (CNE) and the National Constituent Assembly (ANC) moved the election forward to April 2018. This was later postponed to May 20</a:t>
            </a:r>
            <a:r>
              <a:rPr lang="en-US" sz="1500" baseline="30000" dirty="0"/>
              <a:t>th</a:t>
            </a:r>
            <a:r>
              <a:rPr lang="en-US" sz="1500" dirty="0"/>
              <a:t> 2018. </a:t>
            </a:r>
            <a:endParaRPr lang="en-US" sz="1500" dirty="0" smtClean="0"/>
          </a:p>
          <a:p>
            <a:pPr algn="just"/>
            <a:r>
              <a:rPr lang="en-US" sz="1500" dirty="0" smtClean="0"/>
              <a:t>There will be no </a:t>
            </a:r>
            <a:r>
              <a:rPr lang="en-US" sz="1500" dirty="0"/>
              <a:t>second </a:t>
            </a:r>
            <a:r>
              <a:rPr lang="en-US" sz="1500" dirty="0" smtClean="0"/>
              <a:t>round, the candidate that has more votes will be the winner. </a:t>
            </a:r>
            <a:endParaRPr lang="en-US" sz="1500" dirty="0"/>
          </a:p>
          <a:p>
            <a:pPr algn="just"/>
            <a:r>
              <a:rPr lang="en-US" sz="1500" dirty="0"/>
              <a:t/>
            </a:r>
            <a:br>
              <a:rPr lang="en-US" sz="1500" dirty="0"/>
            </a:br>
            <a:r>
              <a:rPr lang="en-US" sz="1500" dirty="0"/>
              <a:t>This year, the election will take place </a:t>
            </a:r>
            <a:r>
              <a:rPr lang="en-US" sz="2000" b="1" dirty="0">
                <a:solidFill>
                  <a:schemeClr val="accent6"/>
                </a:solidFill>
              </a:rPr>
              <a:t>Sunday May </a:t>
            </a:r>
            <a:r>
              <a:rPr lang="en-US" sz="2000" b="1" dirty="0" smtClean="0">
                <a:solidFill>
                  <a:schemeClr val="accent6"/>
                </a:solidFill>
              </a:rPr>
              <a:t>20</a:t>
            </a:r>
            <a:r>
              <a:rPr lang="en-US" sz="2000" b="1" baseline="30000" dirty="0" smtClean="0">
                <a:solidFill>
                  <a:schemeClr val="accent6"/>
                </a:solidFill>
              </a:rPr>
              <a:t>th</a:t>
            </a:r>
            <a:r>
              <a:rPr lang="en-US" sz="1400" b="1" dirty="0" smtClean="0"/>
              <a:t>.</a:t>
            </a:r>
            <a:endParaRPr lang="en-US" sz="1400" dirty="0"/>
          </a:p>
          <a:p>
            <a:pPr algn="just"/>
            <a:endParaRPr lang="es-AR" sz="1200" dirty="0" smtClean="0"/>
          </a:p>
          <a:p>
            <a:pPr algn="just"/>
            <a:endParaRPr lang="es-AR" sz="1200" dirty="0"/>
          </a:p>
          <a:p>
            <a:pPr algn="just"/>
            <a:endParaRPr lang="es-AR" sz="2000" b="1" dirty="0" smtClean="0">
              <a:solidFill>
                <a:srgbClr val="008080"/>
              </a:solidFill>
            </a:endParaRPr>
          </a:p>
          <a:p>
            <a:pPr algn="just"/>
            <a:endParaRPr lang="es-AR" sz="2000" b="1" dirty="0">
              <a:solidFill>
                <a:srgbClr val="008080"/>
              </a:solidFill>
            </a:endParaRPr>
          </a:p>
          <a:p>
            <a:pPr algn="just"/>
            <a:endParaRPr lang="es-AR" sz="2000" b="1" dirty="0" smtClean="0">
              <a:solidFill>
                <a:srgbClr val="008080"/>
              </a:solidFill>
            </a:endParaRPr>
          </a:p>
          <a:p>
            <a:pPr algn="just"/>
            <a:endParaRPr lang="es-AR" sz="2000" b="1" dirty="0">
              <a:solidFill>
                <a:srgbClr val="008080"/>
              </a:solidFill>
            </a:endParaRPr>
          </a:p>
          <a:p>
            <a:pPr algn="just"/>
            <a:endParaRPr lang="es-AR" sz="2000" b="1" dirty="0" smtClean="0">
              <a:solidFill>
                <a:srgbClr val="008080"/>
              </a:solidFill>
            </a:endParaRPr>
          </a:p>
          <a:p>
            <a:pPr algn="just"/>
            <a:endParaRPr lang="es-AR" sz="2000" dirty="0" smtClean="0">
              <a:solidFill>
                <a:srgbClr val="008080"/>
              </a:solidFill>
            </a:endParaRPr>
          </a:p>
          <a:p>
            <a:pPr algn="just"/>
            <a:r>
              <a:rPr lang="es-AR" sz="2000" b="1" dirty="0" smtClean="0">
                <a:solidFill>
                  <a:srgbClr val="008080"/>
                </a:solidFill>
              </a:rPr>
              <a:t>Who </a:t>
            </a:r>
            <a:r>
              <a:rPr lang="es-AR" sz="2000" b="1" dirty="0">
                <a:solidFill>
                  <a:srgbClr val="008080"/>
                </a:solidFill>
              </a:rPr>
              <a:t>are </a:t>
            </a:r>
            <a:r>
              <a:rPr lang="es-AR" sz="2000" b="1" dirty="0" smtClean="0">
                <a:solidFill>
                  <a:srgbClr val="008080"/>
                </a:solidFill>
              </a:rPr>
              <a:t>the</a:t>
            </a:r>
            <a:r>
              <a:rPr lang="es-AR" sz="2000" b="1" dirty="0">
                <a:solidFill>
                  <a:srgbClr val="008080"/>
                </a:solidFill>
              </a:rPr>
              <a:t> </a:t>
            </a:r>
            <a:r>
              <a:rPr lang="es-AR" sz="2000" b="1" dirty="0" smtClean="0">
                <a:solidFill>
                  <a:srgbClr val="008080"/>
                </a:solidFill>
              </a:rPr>
              <a:t>candidates</a:t>
            </a:r>
            <a:r>
              <a:rPr lang="es-AR" sz="2000" b="1" dirty="0">
                <a:solidFill>
                  <a:srgbClr val="008080"/>
                </a:solidFill>
              </a:rPr>
              <a:t>?</a:t>
            </a:r>
            <a:endParaRPr lang="es-AR" sz="2000" dirty="0">
              <a:solidFill>
                <a:srgbClr val="008080"/>
              </a:solidFill>
            </a:endParaRPr>
          </a:p>
          <a:p>
            <a:pPr algn="just"/>
            <a:endParaRPr lang="es-AR" sz="1200" dirty="0">
              <a:solidFill>
                <a:srgbClr val="008080"/>
              </a:solidFill>
            </a:endParaRPr>
          </a:p>
          <a:p>
            <a:pPr algn="just"/>
            <a:r>
              <a:rPr lang="es-AR" sz="1500" dirty="0" smtClean="0"/>
              <a:t>There are four candidates: </a:t>
            </a:r>
            <a:r>
              <a:rPr lang="es-AR" sz="1500" dirty="0"/>
              <a:t>Nicolás Maduro </a:t>
            </a:r>
            <a:r>
              <a:rPr lang="es-AR" sz="1500" dirty="0" smtClean="0"/>
              <a:t>(ruling party - Frente </a:t>
            </a:r>
            <a:r>
              <a:rPr lang="es-AR" sz="1500" dirty="0"/>
              <a:t>Amplio de la Patria coalition, whose main party is Partido Socialista Unido de </a:t>
            </a:r>
            <a:r>
              <a:rPr lang="es-AR" sz="1500" dirty="0" smtClean="0"/>
              <a:t>Venezuela, PSUV</a:t>
            </a:r>
            <a:r>
              <a:rPr lang="es-AR" sz="1500" dirty="0"/>
              <a:t>), Henri Falcón </a:t>
            </a:r>
            <a:r>
              <a:rPr lang="es-AR" sz="1500" dirty="0" smtClean="0"/>
              <a:t>(Avanzada </a:t>
            </a:r>
            <a:r>
              <a:rPr lang="es-AR" sz="1500" dirty="0"/>
              <a:t>Progresista), Javier Bertucci (Esperanza Por el Cambio) and  Reinaldo Quijada (Unión Política Popular 89).</a:t>
            </a:r>
          </a:p>
          <a:p>
            <a:pPr algn="just"/>
            <a:endParaRPr lang="es-AR" sz="2400" b="1" dirty="0" smtClean="0">
              <a:solidFill>
                <a:srgbClr val="008080"/>
              </a:solidFill>
            </a:endParaRPr>
          </a:p>
          <a:p>
            <a:pPr algn="just"/>
            <a:r>
              <a:rPr lang="en-US" sz="2000" b="1" dirty="0" smtClean="0">
                <a:solidFill>
                  <a:srgbClr val="008080"/>
                </a:solidFill>
              </a:rPr>
              <a:t>When </a:t>
            </a:r>
            <a:r>
              <a:rPr lang="en-US" sz="2000" b="1" dirty="0">
                <a:solidFill>
                  <a:srgbClr val="008080"/>
                </a:solidFill>
              </a:rPr>
              <a:t>will the new administration take office</a:t>
            </a:r>
            <a:r>
              <a:rPr lang="en-US" sz="2000" b="1" dirty="0" smtClean="0">
                <a:solidFill>
                  <a:srgbClr val="008080"/>
                </a:solidFill>
              </a:rPr>
              <a:t>?</a:t>
            </a:r>
            <a:endParaRPr lang="en-US" sz="2000" dirty="0">
              <a:solidFill>
                <a:srgbClr val="008080"/>
              </a:solidFill>
            </a:endParaRPr>
          </a:p>
          <a:p>
            <a:pPr algn="just"/>
            <a:endParaRPr lang="es-AR" sz="2000" b="1" dirty="0">
              <a:solidFill>
                <a:srgbClr val="008080"/>
              </a:solidFill>
            </a:endParaRPr>
          </a:p>
          <a:p>
            <a:pPr algn="just"/>
            <a:r>
              <a:rPr lang="en-US" sz="1500" dirty="0"/>
              <a:t>The Venezuelan Constitution establishes that the </a:t>
            </a:r>
            <a:r>
              <a:rPr lang="en-US" sz="1500" dirty="0" smtClean="0"/>
              <a:t>elected President </a:t>
            </a:r>
            <a:r>
              <a:rPr lang="en-US" sz="1500" dirty="0"/>
              <a:t>takes office </a:t>
            </a:r>
            <a:r>
              <a:rPr lang="en-US" sz="2000" b="1" dirty="0">
                <a:solidFill>
                  <a:schemeClr val="accent6"/>
                </a:solidFill>
              </a:rPr>
              <a:t>January 10</a:t>
            </a:r>
            <a:r>
              <a:rPr lang="en-US" sz="2000" b="1" baseline="30000" dirty="0">
                <a:solidFill>
                  <a:schemeClr val="accent6"/>
                </a:solidFill>
              </a:rPr>
              <a:t>th</a:t>
            </a:r>
            <a:r>
              <a:rPr lang="en-US" sz="1400" b="1" dirty="0"/>
              <a:t> </a:t>
            </a:r>
            <a:r>
              <a:rPr lang="en-US" sz="1500" dirty="0"/>
              <a:t>of the first year of his constitutional period. Therefore, the winner of this election will take office January 10</a:t>
            </a:r>
            <a:r>
              <a:rPr lang="en-US" sz="1500" baseline="30000" dirty="0"/>
              <a:t>th</a:t>
            </a:r>
            <a:r>
              <a:rPr lang="en-US" sz="1500" dirty="0"/>
              <a:t> 2019.</a:t>
            </a:r>
          </a:p>
          <a:p>
            <a:endParaRPr lang="es-AR" sz="1600" dirty="0">
              <a:solidFill>
                <a:srgbClr val="008080"/>
              </a:solidFill>
              <a:latin typeface="+mn-lt"/>
            </a:endParaRPr>
          </a:p>
        </p:txBody>
      </p:sp>
      <p:pic>
        <p:nvPicPr>
          <p:cNvPr id="15" name="Picture 5" descr="C:\Users\Salvador\Desktop\Trabajo\2018\INSTITUCIONALES\PLANTILLASTEMPLATES\LOGO-DIRECTORIO-LEGISLATIVO-AMERICA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2095" y="9240550"/>
            <a:ext cx="851147" cy="663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6" descr="C:\Users\Salvador\Desktop\Trabajo\2018\INSTITUCIONALES\PLANTILLASTEMPLATES\Logo-Colo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7525" y="9230195"/>
            <a:ext cx="814875" cy="633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743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Salvador\Desktop\Trabajo\2018\INSTITUCIONALES\PLANTILLASTEMPLATES\pagina-2BI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 y="0"/>
            <a:ext cx="6858000" cy="9906000"/>
          </a:xfrm>
          <a:prstGeom prst="rect">
            <a:avLst/>
          </a:prstGeom>
          <a:noFill/>
          <a:extLst>
            <a:ext uri="{909E8E84-426E-40DD-AFC4-6F175D3DCCD1}">
              <a14:hiddenFill xmlns:a14="http://schemas.microsoft.com/office/drawing/2010/main">
                <a:solidFill>
                  <a:srgbClr val="FFFFFF"/>
                </a:solidFill>
              </a14:hiddenFill>
            </a:ext>
          </a:extLst>
        </p:spPr>
      </p:pic>
      <p:sp>
        <p:nvSpPr>
          <p:cNvPr id="9" name="11 CuadroTexto"/>
          <p:cNvSpPr txBox="1">
            <a:spLocks noChangeArrowheads="1"/>
          </p:cNvSpPr>
          <p:nvPr/>
        </p:nvSpPr>
        <p:spPr bwMode="auto">
          <a:xfrm>
            <a:off x="319872" y="109925"/>
            <a:ext cx="10220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AR" altLang="es-AR" sz="3600" dirty="0" smtClean="0">
                <a:solidFill>
                  <a:schemeClr val="accent6"/>
                </a:solidFill>
                <a:latin typeface="Eras Bold ITC" panose="020B0907030504020204" pitchFamily="34" charset="0"/>
              </a:rPr>
              <a:t>2.</a:t>
            </a:r>
          </a:p>
        </p:txBody>
      </p:sp>
      <p:sp>
        <p:nvSpPr>
          <p:cNvPr id="10" name="11 CuadroTexto"/>
          <p:cNvSpPr txBox="1">
            <a:spLocks noChangeArrowheads="1"/>
          </p:cNvSpPr>
          <p:nvPr/>
        </p:nvSpPr>
        <p:spPr bwMode="auto">
          <a:xfrm>
            <a:off x="908250" y="281900"/>
            <a:ext cx="51312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AR" altLang="es-AR" sz="2000" b="1" dirty="0" smtClean="0">
                <a:solidFill>
                  <a:schemeClr val="accent6"/>
                </a:solidFill>
                <a:latin typeface="+mn-lt"/>
              </a:rPr>
              <a:t>Key aspects of the election</a:t>
            </a:r>
            <a:endParaRPr lang="es-AR" altLang="es-AR" sz="2000" b="1" dirty="0">
              <a:solidFill>
                <a:schemeClr val="accent6"/>
              </a:solidFill>
              <a:latin typeface="+mn-lt"/>
            </a:endParaRPr>
          </a:p>
        </p:txBody>
      </p:sp>
      <p:sp>
        <p:nvSpPr>
          <p:cNvPr id="14" name="13 CuadroTexto"/>
          <p:cNvSpPr txBox="1">
            <a:spLocks noChangeArrowheads="1"/>
          </p:cNvSpPr>
          <p:nvPr/>
        </p:nvSpPr>
        <p:spPr bwMode="auto">
          <a:xfrm>
            <a:off x="332656" y="1196192"/>
            <a:ext cx="6282445" cy="7494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spcCol="21600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r>
              <a:rPr lang="en-US" sz="1300" b="1" dirty="0"/>
              <a:t>Legitimacy of the </a:t>
            </a:r>
            <a:r>
              <a:rPr lang="en-US" sz="1300" b="1" dirty="0" smtClean="0"/>
              <a:t>election: </a:t>
            </a:r>
            <a:r>
              <a:rPr lang="en-US" sz="1300" dirty="0"/>
              <a:t>This is the most questioned presidential election to date, since </a:t>
            </a:r>
            <a:r>
              <a:rPr lang="en-US" sz="1300" dirty="0" smtClean="0"/>
              <a:t>they were always held </a:t>
            </a:r>
            <a:r>
              <a:rPr lang="en-US" sz="1300" dirty="0"/>
              <a:t>in December and not in May. Indeed, </a:t>
            </a:r>
            <a:r>
              <a:rPr lang="en-US" sz="1300" dirty="0" smtClean="0"/>
              <a:t>several </a:t>
            </a:r>
            <a:r>
              <a:rPr lang="en-US" sz="1300" dirty="0"/>
              <a:t>sectors of the opposition, foreign governments and international organizations have expressed their rejection, because the modification of the electoral calendar implied that the registration process for candidates and voters had to be done </a:t>
            </a:r>
            <a:r>
              <a:rPr lang="en-US" sz="1300" dirty="0" smtClean="0"/>
              <a:t>too quickly</a:t>
            </a:r>
            <a:r>
              <a:rPr lang="en-US" sz="1300" dirty="0"/>
              <a:t>. The main criticism is that </a:t>
            </a:r>
            <a:r>
              <a:rPr lang="en-US" sz="1300" dirty="0" smtClean="0"/>
              <a:t>President Maduro </a:t>
            </a:r>
            <a:r>
              <a:rPr lang="en-US" sz="1300" dirty="0"/>
              <a:t>modified the date of the </a:t>
            </a:r>
            <a:r>
              <a:rPr lang="en-US" sz="1300" dirty="0" smtClean="0"/>
              <a:t>election </a:t>
            </a:r>
            <a:r>
              <a:rPr lang="en-US" sz="1300" dirty="0"/>
              <a:t>to take advantage of the </a:t>
            </a:r>
            <a:r>
              <a:rPr lang="en-US" sz="1300" dirty="0" smtClean="0"/>
              <a:t>internal divisions </a:t>
            </a:r>
            <a:r>
              <a:rPr lang="en-US" sz="1300" dirty="0"/>
              <a:t>the </a:t>
            </a:r>
            <a:r>
              <a:rPr lang="en-US" sz="1300" dirty="0" smtClean="0"/>
              <a:t>opposition has.</a:t>
            </a:r>
            <a:endParaRPr lang="en-US" sz="1300" dirty="0"/>
          </a:p>
          <a:p>
            <a:pPr algn="just"/>
            <a:r>
              <a:rPr lang="en-US" sz="1300" dirty="0"/>
              <a:t/>
            </a:r>
            <a:br>
              <a:rPr lang="en-US" sz="1300" dirty="0"/>
            </a:br>
            <a:r>
              <a:rPr lang="en-US" sz="1300" dirty="0"/>
              <a:t>The disqualification of politicians such as Henrique </a:t>
            </a:r>
            <a:r>
              <a:rPr lang="en-US" sz="1300" dirty="0" err="1"/>
              <a:t>Capriles</a:t>
            </a:r>
            <a:r>
              <a:rPr lang="en-US" sz="1300" dirty="0"/>
              <a:t>, former presidential candidate </a:t>
            </a:r>
            <a:r>
              <a:rPr lang="en-US" sz="1300" dirty="0" smtClean="0"/>
              <a:t>in 2013</a:t>
            </a:r>
            <a:r>
              <a:rPr lang="en-US" sz="1300" dirty="0"/>
              <a:t> </a:t>
            </a:r>
            <a:r>
              <a:rPr lang="en-US" sz="1300" dirty="0" smtClean="0"/>
              <a:t>and </a:t>
            </a:r>
            <a:r>
              <a:rPr lang="en-US" sz="1300" dirty="0"/>
              <a:t>the imprisonment of Leopoldo </a:t>
            </a:r>
            <a:r>
              <a:rPr lang="en-US" sz="1300" dirty="0" err="1"/>
              <a:t>López</a:t>
            </a:r>
            <a:r>
              <a:rPr lang="en-US" sz="1300" dirty="0"/>
              <a:t>, a political leader and activist, have also aroused controversy. The two former public officials are the best positioned opponents to Maduro in electoral </a:t>
            </a:r>
            <a:r>
              <a:rPr lang="en-US" sz="1300" dirty="0" smtClean="0"/>
              <a:t>terms and they were not allowed to run for President.</a:t>
            </a:r>
            <a:endParaRPr lang="en-US" sz="1300" dirty="0"/>
          </a:p>
          <a:p>
            <a:pPr algn="just"/>
            <a:r>
              <a:rPr lang="en-US" sz="1300" dirty="0"/>
              <a:t/>
            </a:r>
            <a:br>
              <a:rPr lang="en-US" sz="1300" dirty="0"/>
            </a:br>
            <a:r>
              <a:rPr lang="en-US" sz="1300" b="1" dirty="0"/>
              <a:t>A divided opposition:  </a:t>
            </a:r>
            <a:r>
              <a:rPr lang="en-US" sz="1300" dirty="0"/>
              <a:t>The main coalition of opposition parties, Mesa de </a:t>
            </a:r>
            <a:r>
              <a:rPr lang="en-US" sz="1300" dirty="0" err="1"/>
              <a:t>Unidad</a:t>
            </a:r>
            <a:r>
              <a:rPr lang="en-US" sz="1300" dirty="0"/>
              <a:t> </a:t>
            </a:r>
            <a:r>
              <a:rPr lang="en-US" sz="1300" dirty="0" err="1"/>
              <a:t>Democrática</a:t>
            </a:r>
            <a:r>
              <a:rPr lang="en-US" sz="1300" dirty="0"/>
              <a:t> (MUD), </a:t>
            </a:r>
            <a:r>
              <a:rPr lang="en-US" sz="1300" dirty="0" smtClean="0"/>
              <a:t>decided not to participate in this </a:t>
            </a:r>
            <a:r>
              <a:rPr lang="en-US" sz="1300" dirty="0"/>
              <a:t>electoral process, since </a:t>
            </a:r>
            <a:r>
              <a:rPr lang="en-US" sz="1300" dirty="0" smtClean="0"/>
              <a:t>it </a:t>
            </a:r>
            <a:r>
              <a:rPr lang="en-US" sz="1300" dirty="0"/>
              <a:t>considers it illegal and non-transparent. </a:t>
            </a:r>
            <a:r>
              <a:rPr lang="en-US" sz="1300" dirty="0" smtClean="0"/>
              <a:t>All other </a:t>
            </a:r>
            <a:r>
              <a:rPr lang="en-US" sz="1300" dirty="0"/>
              <a:t>parties participating in the elections are left-wing, with no presence of a liberal option for the presidency. </a:t>
            </a:r>
            <a:r>
              <a:rPr lang="en-US" sz="1300" dirty="0" err="1"/>
              <a:t>Avanzada</a:t>
            </a:r>
            <a:r>
              <a:rPr lang="en-US" sz="1300" dirty="0"/>
              <a:t> </a:t>
            </a:r>
            <a:r>
              <a:rPr lang="en-US" sz="1300" dirty="0" err="1"/>
              <a:t>Progresista</a:t>
            </a:r>
            <a:r>
              <a:rPr lang="en-US" sz="1300" dirty="0"/>
              <a:t> (AP), </a:t>
            </a:r>
            <a:r>
              <a:rPr lang="en-US" sz="1300" dirty="0" err="1"/>
              <a:t>Movimiento</a:t>
            </a:r>
            <a:r>
              <a:rPr lang="en-US" sz="1300" dirty="0"/>
              <a:t> al </a:t>
            </a:r>
            <a:r>
              <a:rPr lang="en-US" sz="1300" dirty="0" err="1"/>
              <a:t>Socialismo</a:t>
            </a:r>
            <a:r>
              <a:rPr lang="en-US" sz="1300" dirty="0"/>
              <a:t> (MAS) and </a:t>
            </a:r>
            <a:r>
              <a:rPr lang="en-US" sz="1300" dirty="0" err="1"/>
              <a:t>Copei</a:t>
            </a:r>
            <a:r>
              <a:rPr lang="en-US" sz="1300" dirty="0"/>
              <a:t> support left-</a:t>
            </a:r>
            <a:r>
              <a:rPr lang="en-US" sz="1300" dirty="0" err="1"/>
              <a:t>centred</a:t>
            </a:r>
            <a:r>
              <a:rPr lang="en-US" sz="1300" dirty="0"/>
              <a:t> Henri Falcón. C</a:t>
            </a:r>
            <a:r>
              <a:rPr lang="en-US" sz="1300" dirty="0" smtClean="0"/>
              <a:t>andidate </a:t>
            </a:r>
            <a:r>
              <a:rPr lang="en-US" sz="1300" dirty="0"/>
              <a:t>Javier </a:t>
            </a:r>
            <a:r>
              <a:rPr lang="en-US" sz="1300" dirty="0" err="1"/>
              <a:t>Bertucci</a:t>
            </a:r>
            <a:r>
              <a:rPr lang="en-US" sz="1300" dirty="0"/>
              <a:t>, also left-</a:t>
            </a:r>
            <a:r>
              <a:rPr lang="en-US" sz="1300" dirty="0" err="1"/>
              <a:t>centred</a:t>
            </a:r>
            <a:r>
              <a:rPr lang="en-US" sz="1300" dirty="0"/>
              <a:t>, is the option for Esperanza </a:t>
            </a:r>
            <a:r>
              <a:rPr lang="en-US" sz="1300" dirty="0" err="1"/>
              <a:t>por</a:t>
            </a:r>
            <a:r>
              <a:rPr lang="en-US" sz="1300" dirty="0"/>
              <a:t> el </a:t>
            </a:r>
            <a:r>
              <a:rPr lang="en-US" sz="1300" dirty="0" err="1"/>
              <a:t>Cambio</a:t>
            </a:r>
            <a:r>
              <a:rPr lang="en-US" sz="1300" dirty="0"/>
              <a:t>. Reinaldo </a:t>
            </a:r>
            <a:r>
              <a:rPr lang="en-US" sz="1300" dirty="0" err="1"/>
              <a:t>Quijada</a:t>
            </a:r>
            <a:r>
              <a:rPr lang="en-US" sz="1300" dirty="0"/>
              <a:t> represents the leftist party Unión </a:t>
            </a:r>
            <a:r>
              <a:rPr lang="en-US" sz="1300" dirty="0" err="1"/>
              <a:t>Política</a:t>
            </a:r>
            <a:r>
              <a:rPr lang="en-US" sz="1300" dirty="0"/>
              <a:t> Popular 89.</a:t>
            </a:r>
          </a:p>
          <a:p>
            <a:pPr algn="just"/>
            <a:r>
              <a:rPr lang="en-US" sz="1300" dirty="0"/>
              <a:t/>
            </a:r>
            <a:br>
              <a:rPr lang="en-US" sz="1300" dirty="0"/>
            </a:br>
            <a:r>
              <a:rPr lang="en-US" sz="1300" dirty="0"/>
              <a:t>However, the chances of winning the election against </a:t>
            </a:r>
            <a:r>
              <a:rPr lang="en-US" sz="1300" dirty="0" err="1"/>
              <a:t>Nicolás</a:t>
            </a:r>
            <a:r>
              <a:rPr lang="en-US" sz="1300" dirty="0"/>
              <a:t> Maduro and the PSUV’s electoral machinery are very little. The possibility of uniting Falcón and </a:t>
            </a:r>
            <a:r>
              <a:rPr lang="en-US" sz="1300" dirty="0" err="1"/>
              <a:t>Bertucci’s</a:t>
            </a:r>
            <a:r>
              <a:rPr lang="en-US" sz="1300" dirty="0"/>
              <a:t> candidacies to beat Maduro was truncated, because their parties did not reach an agreement.</a:t>
            </a:r>
          </a:p>
          <a:p>
            <a:pPr algn="just"/>
            <a:r>
              <a:rPr lang="en-US" sz="1300" dirty="0"/>
              <a:t/>
            </a:r>
            <a:br>
              <a:rPr lang="en-US" sz="1300" dirty="0"/>
            </a:br>
            <a:r>
              <a:rPr lang="en-US" sz="1300" b="1" dirty="0"/>
              <a:t>A collapsed economy: </a:t>
            </a:r>
            <a:r>
              <a:rPr lang="en-US" sz="1300" dirty="0"/>
              <a:t>The economic problems that afflict Venezuela are getting worse each day. The International Monetary Fund (IMF) forecasted that this year the </a:t>
            </a:r>
            <a:r>
              <a:rPr lang="en-US" sz="1300" dirty="0" smtClean="0"/>
              <a:t>GDP </a:t>
            </a:r>
            <a:r>
              <a:rPr lang="en-US" sz="1300" dirty="0"/>
              <a:t>will fall 15% and hyperinflation will be 14,000%. Wages are not high enough to afford the </a:t>
            </a:r>
            <a:r>
              <a:rPr lang="en-US" sz="1300" dirty="0" smtClean="0"/>
              <a:t>basic basket and </a:t>
            </a:r>
            <a:r>
              <a:rPr lang="en-US" sz="1300" dirty="0"/>
              <a:t>necessity goods scarce, such as drugs and food. In addition, the economic sanctions imposed by the United States following claims of human rights violations of the Maduro administration worsen the situation. The President has promoted measures to face the crisis and the </a:t>
            </a:r>
            <a:r>
              <a:rPr lang="en-US" sz="1300" dirty="0" smtClean="0"/>
              <a:t>destruction </a:t>
            </a:r>
            <a:r>
              <a:rPr lang="en-US" sz="1300" dirty="0"/>
              <a:t>of the price system, among which are the expropriation of companies, such as Clorox, the launch of the cryptocurrency Petro; the establishment of Local Supply and Production Commissions (CLAP) and the reconversion of the </a:t>
            </a:r>
            <a:r>
              <a:rPr lang="en-US" sz="1300" dirty="0" smtClean="0"/>
              <a:t>Bolívar. None of them have </a:t>
            </a:r>
            <a:r>
              <a:rPr lang="en-US" sz="1300" dirty="0"/>
              <a:t>not been completely successful</a:t>
            </a:r>
            <a:r>
              <a:rPr lang="en-US" sz="1300" dirty="0" smtClean="0"/>
              <a:t>.</a:t>
            </a:r>
            <a:endParaRPr lang="en-US" sz="1300" dirty="0"/>
          </a:p>
        </p:txBody>
      </p:sp>
      <p:pic>
        <p:nvPicPr>
          <p:cNvPr id="15" name="Picture 5" descr="C:\Users\Salvador\Desktop\Trabajo\2018\INSTITUCIONALES\PLANTILLASTEMPLATES\LOGO-DIRECTORIO-LEGISLATIVO-AMERICA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2095" y="9240550"/>
            <a:ext cx="851147" cy="663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6" descr="C:\Users\Salvador\Desktop\Trabajo\2018\INSTITUCIONALES\PLANTILLASTEMPLATES\Logo-Colo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7525" y="9230195"/>
            <a:ext cx="814875" cy="633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5626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Salvador\Desktop\Trabajo\2018\INSTITUCIONALES\PLANTILLASTEMPLATES\pagina-2BI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 y="0"/>
            <a:ext cx="6858000" cy="9906000"/>
          </a:xfrm>
          <a:prstGeom prst="rect">
            <a:avLst/>
          </a:prstGeom>
          <a:noFill/>
          <a:extLst>
            <a:ext uri="{909E8E84-426E-40DD-AFC4-6F175D3DCCD1}">
              <a14:hiddenFill xmlns:a14="http://schemas.microsoft.com/office/drawing/2010/main">
                <a:solidFill>
                  <a:srgbClr val="FFFFFF"/>
                </a:solidFill>
              </a14:hiddenFill>
            </a:ext>
          </a:extLst>
        </p:spPr>
      </p:pic>
      <p:sp>
        <p:nvSpPr>
          <p:cNvPr id="9" name="11 CuadroTexto"/>
          <p:cNvSpPr txBox="1">
            <a:spLocks noChangeArrowheads="1"/>
          </p:cNvSpPr>
          <p:nvPr/>
        </p:nvSpPr>
        <p:spPr bwMode="auto">
          <a:xfrm>
            <a:off x="319872" y="109925"/>
            <a:ext cx="10220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AR" altLang="es-AR" sz="3600" dirty="0" smtClean="0">
                <a:solidFill>
                  <a:schemeClr val="accent6"/>
                </a:solidFill>
                <a:latin typeface="Eras Bold ITC" panose="020B0907030504020204" pitchFamily="34" charset="0"/>
              </a:rPr>
              <a:t>2.</a:t>
            </a:r>
          </a:p>
        </p:txBody>
      </p:sp>
      <p:sp>
        <p:nvSpPr>
          <p:cNvPr id="10" name="11 CuadroTexto"/>
          <p:cNvSpPr txBox="1">
            <a:spLocks noChangeArrowheads="1"/>
          </p:cNvSpPr>
          <p:nvPr/>
        </p:nvSpPr>
        <p:spPr bwMode="auto">
          <a:xfrm>
            <a:off x="908250" y="281900"/>
            <a:ext cx="51312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AR" altLang="es-AR" sz="2000" b="1" dirty="0">
                <a:solidFill>
                  <a:schemeClr val="accent6"/>
                </a:solidFill>
              </a:rPr>
              <a:t>Key aspects of the election</a:t>
            </a:r>
            <a:endParaRPr lang="es-AR" altLang="es-AR" sz="2000" b="1" dirty="0">
              <a:solidFill>
                <a:schemeClr val="accent6"/>
              </a:solidFill>
              <a:latin typeface="+mn-lt"/>
            </a:endParaRPr>
          </a:p>
        </p:txBody>
      </p:sp>
      <p:sp>
        <p:nvSpPr>
          <p:cNvPr id="14" name="13 CuadroTexto"/>
          <p:cNvSpPr txBox="1">
            <a:spLocks noChangeArrowheads="1"/>
          </p:cNvSpPr>
          <p:nvPr/>
        </p:nvSpPr>
        <p:spPr bwMode="auto">
          <a:xfrm>
            <a:off x="332656" y="1196192"/>
            <a:ext cx="6282445" cy="8094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spcCol="21600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r>
              <a:rPr lang="en-US" sz="1300" b="1" dirty="0"/>
              <a:t>International isolation: </a:t>
            </a:r>
            <a:r>
              <a:rPr lang="en-US" sz="1300" dirty="0"/>
              <a:t>A large number of </a:t>
            </a:r>
            <a:r>
              <a:rPr lang="en-US" sz="1300" dirty="0" smtClean="0"/>
              <a:t>countries </a:t>
            </a:r>
            <a:r>
              <a:rPr lang="en-US" sz="1300" dirty="0"/>
              <a:t>in the region, such as Argentina and Colombia, criticize the call for elections for its lack of transparency and state that they will not acknowledge the results. Furthermore, the Presidents of Argentina, Chile, Colombia and </a:t>
            </a:r>
            <a:r>
              <a:rPr lang="en-US" sz="1300" dirty="0" smtClean="0"/>
              <a:t>Peru, </a:t>
            </a:r>
            <a:r>
              <a:rPr lang="en-US" sz="1300" dirty="0"/>
              <a:t>among others, created the Lima Group in August 2017 to find a solution to the economic and social crisis Venezuela is going through. On the contrary, countries such as Nicaragua, Bolivia, Russia and China approve Nicolas Maduro’s administration. </a:t>
            </a:r>
          </a:p>
          <a:p>
            <a:pPr algn="just"/>
            <a:r>
              <a:rPr lang="en-US" sz="1300" dirty="0"/>
              <a:t/>
            </a:r>
            <a:br>
              <a:rPr lang="en-US" sz="1300" dirty="0"/>
            </a:br>
            <a:r>
              <a:rPr lang="en-US" sz="1300" dirty="0"/>
              <a:t>The United Nations (UN) and the Organization of American States (OAS) have expressed their concern about the current situation of human rights in the country, following allegations of illegitimate privation of liberty and censorship, and about the exponential increase of Venezuelans </a:t>
            </a:r>
            <a:r>
              <a:rPr lang="en-US" sz="1300" dirty="0" smtClean="0"/>
              <a:t>emigrating due to </a:t>
            </a:r>
            <a:r>
              <a:rPr lang="en-US" sz="1300" dirty="0"/>
              <a:t>the poor living conditions, something that the Vatican </a:t>
            </a:r>
            <a:r>
              <a:rPr lang="en-US" sz="1300" dirty="0" smtClean="0"/>
              <a:t>State also criticized. </a:t>
            </a:r>
            <a:endParaRPr lang="en-US" sz="1300" dirty="0"/>
          </a:p>
          <a:p>
            <a:pPr algn="just"/>
            <a:r>
              <a:rPr lang="en-US" sz="1300" dirty="0"/>
              <a:t/>
            </a:r>
            <a:br>
              <a:rPr lang="en-US" sz="1300" dirty="0"/>
            </a:br>
            <a:r>
              <a:rPr lang="en-US" sz="1300" dirty="0"/>
              <a:t>Taking into account these factors, groups such as the Council of Electoral Experts of Latin America (</a:t>
            </a:r>
            <a:r>
              <a:rPr lang="en-US" sz="1300" dirty="0" err="1"/>
              <a:t>Ceela</a:t>
            </a:r>
            <a:r>
              <a:rPr lang="en-US" sz="1300" dirty="0"/>
              <a:t>) will send observers to guarantee the transparency of the electoral process</a:t>
            </a:r>
            <a:r>
              <a:rPr lang="en-US" sz="1300" dirty="0" smtClean="0"/>
              <a:t>. International </a:t>
            </a:r>
            <a:r>
              <a:rPr lang="en-US" sz="1300" dirty="0"/>
              <a:t>organizations such </a:t>
            </a:r>
            <a:r>
              <a:rPr lang="en-US" sz="1300" dirty="0" smtClean="0"/>
              <a:t>as OAS</a:t>
            </a:r>
            <a:r>
              <a:rPr lang="en-US" sz="1300" dirty="0"/>
              <a:t>, </a:t>
            </a:r>
            <a:r>
              <a:rPr lang="en-US" sz="1300" dirty="0" smtClean="0"/>
              <a:t>European </a:t>
            </a:r>
            <a:r>
              <a:rPr lang="en-US" sz="1300" dirty="0"/>
              <a:t>Union, </a:t>
            </a:r>
            <a:r>
              <a:rPr lang="en-US" sz="1300" dirty="0" smtClean="0"/>
              <a:t>Lima </a:t>
            </a:r>
            <a:r>
              <a:rPr lang="en-US" sz="1300" dirty="0"/>
              <a:t>Group </a:t>
            </a:r>
            <a:r>
              <a:rPr lang="en-US" sz="1300" dirty="0" smtClean="0"/>
              <a:t>and </a:t>
            </a:r>
            <a:r>
              <a:rPr lang="en-US" sz="1300" dirty="0"/>
              <a:t>United States have assured that they will not recognize the results of the elections.</a:t>
            </a:r>
          </a:p>
          <a:p>
            <a:pPr algn="just"/>
            <a:r>
              <a:rPr lang="en-US" sz="1300" dirty="0"/>
              <a:t/>
            </a:r>
            <a:br>
              <a:rPr lang="en-US" sz="1300" dirty="0"/>
            </a:br>
            <a:r>
              <a:rPr lang="en-US" sz="1300" b="1" dirty="0"/>
              <a:t>New attempt for peace. </a:t>
            </a:r>
            <a:r>
              <a:rPr lang="en-US" sz="1300" dirty="0" err="1"/>
              <a:t>Nicolás</a:t>
            </a:r>
            <a:r>
              <a:rPr lang="en-US" sz="1300" dirty="0"/>
              <a:t> Maduro affirmed that if he wins the election, he will call for new peace </a:t>
            </a:r>
            <a:r>
              <a:rPr lang="en-US" sz="1300" dirty="0" smtClean="0"/>
              <a:t>conversations </a:t>
            </a:r>
            <a:r>
              <a:rPr lang="en-US" sz="1300" dirty="0"/>
              <a:t>with opposition parties. This measure represents another attempt to find a solution to the country's problems, after talks failed in January and February. On that occasion, </a:t>
            </a:r>
            <a:r>
              <a:rPr lang="en-US" sz="1300" dirty="0" smtClean="0"/>
              <a:t>both sectors accused </a:t>
            </a:r>
            <a:r>
              <a:rPr lang="en-US" sz="1300" dirty="0"/>
              <a:t>each other </a:t>
            </a:r>
            <a:r>
              <a:rPr lang="en-US" sz="1300" dirty="0" smtClean="0"/>
              <a:t>for </a:t>
            </a:r>
            <a:r>
              <a:rPr lang="en-US" sz="1300" dirty="0"/>
              <a:t>the failure of the </a:t>
            </a:r>
            <a:r>
              <a:rPr lang="en-US" sz="1300" dirty="0" smtClean="0"/>
              <a:t>dialogue process, </a:t>
            </a:r>
            <a:r>
              <a:rPr lang="en-US" sz="1300" dirty="0"/>
              <a:t>alleging that the other party did not want to subscribe to </a:t>
            </a:r>
            <a:r>
              <a:rPr lang="en-US" sz="1300" dirty="0" smtClean="0"/>
              <a:t>the </a:t>
            </a:r>
            <a:r>
              <a:rPr lang="en-US" sz="1300" dirty="0"/>
              <a:t>release of political prisoners, the acknowledgement of the National Constituent Assembly (ANC) and </a:t>
            </a:r>
            <a:r>
              <a:rPr lang="en-US" sz="1300" dirty="0" smtClean="0"/>
              <a:t>a </a:t>
            </a:r>
            <a:r>
              <a:rPr lang="en-US" sz="1300" dirty="0"/>
              <a:t>presidential election in May.</a:t>
            </a:r>
          </a:p>
          <a:p>
            <a:pPr algn="just"/>
            <a:r>
              <a:rPr lang="en-US" sz="1300" dirty="0"/>
              <a:t/>
            </a:r>
            <a:br>
              <a:rPr lang="en-US" sz="1300" dirty="0"/>
            </a:br>
            <a:r>
              <a:rPr lang="en-US" sz="1300" b="1" dirty="0" smtClean="0"/>
              <a:t>Complete powers.</a:t>
            </a:r>
            <a:r>
              <a:rPr lang="en-US" sz="1300" dirty="0" smtClean="0"/>
              <a:t> </a:t>
            </a:r>
            <a:r>
              <a:rPr lang="en-US" sz="1300" dirty="0"/>
              <a:t>President Maduro has governed freely without the control of the National Assembly (AN), whose </a:t>
            </a:r>
            <a:r>
              <a:rPr lang="en-US" sz="1300" dirty="0" smtClean="0"/>
              <a:t>seats are mostly occupied by members of the opposition </a:t>
            </a:r>
            <a:r>
              <a:rPr lang="en-US" sz="1300" dirty="0"/>
              <a:t>elected in </a:t>
            </a:r>
            <a:r>
              <a:rPr lang="en-US" sz="1300" dirty="0" smtClean="0"/>
              <a:t>2015. </a:t>
            </a:r>
            <a:r>
              <a:rPr lang="en-US" sz="1300" dirty="0"/>
              <a:t>This is </a:t>
            </a:r>
            <a:r>
              <a:rPr lang="en-US" sz="1300" dirty="0" smtClean="0"/>
              <a:t>because the ruling party created a </a:t>
            </a:r>
            <a:r>
              <a:rPr lang="en-US" sz="1300" dirty="0"/>
              <a:t>National Constituent Assembly (ANC) in July 2017. This institution, entirely composed of </a:t>
            </a:r>
            <a:r>
              <a:rPr lang="en-US" sz="1300" dirty="0" smtClean="0"/>
              <a:t>members of the ruling party, </a:t>
            </a:r>
            <a:r>
              <a:rPr lang="en-US" sz="1300" dirty="0"/>
              <a:t>adopted the legislative functions of the AN after it was declared in contempt by the Supreme Court of Justice (TSJ) April 30th, 2017. Despite the ruling of the court, the AN has remained in office even though the bills it passes have no legal application.</a:t>
            </a:r>
          </a:p>
          <a:p>
            <a:pPr algn="just"/>
            <a:r>
              <a:rPr lang="en-US" sz="1300" dirty="0"/>
              <a:t/>
            </a:r>
            <a:br>
              <a:rPr lang="en-US" sz="1300" dirty="0"/>
            </a:br>
            <a:r>
              <a:rPr lang="en-US" sz="1300" dirty="0"/>
              <a:t>All the bills introduced by the Executive branch have been passed by the ANC, such as the initiative that created the cryptocurrency Petro and the monetary reconversion, which demonstrates the subordination of the legislative to the President.</a:t>
            </a:r>
          </a:p>
          <a:p>
            <a:r>
              <a:rPr lang="en-US" sz="1400" dirty="0"/>
              <a:t/>
            </a:r>
            <a:br>
              <a:rPr lang="en-US" sz="1400" dirty="0"/>
            </a:br>
            <a:endParaRPr lang="es-AR" sz="1200" dirty="0" err="1">
              <a:latin typeface="+mn-lt"/>
            </a:endParaRPr>
          </a:p>
        </p:txBody>
      </p:sp>
      <p:pic>
        <p:nvPicPr>
          <p:cNvPr id="15" name="Picture 5" descr="C:\Users\Salvador\Desktop\Trabajo\2018\INSTITUCIONALES\PLANTILLASTEMPLATES\LOGO-DIRECTORIO-LEGISLATIVO-AMERICA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2095" y="9240550"/>
            <a:ext cx="851147" cy="663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6" descr="C:\Users\Salvador\Desktop\Trabajo\2018\INSTITUCIONALES\PLANTILLASTEMPLATES\Logo-Colo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7525" y="9230195"/>
            <a:ext cx="814875" cy="633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4127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Salvador\Desktop\Trabajo\2018\INSTITUCIONALES\PLANTILLASTEMPLATES\pagina-2BI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 y="0"/>
            <a:ext cx="6858000" cy="9906000"/>
          </a:xfrm>
          <a:prstGeom prst="rect">
            <a:avLst/>
          </a:prstGeom>
          <a:noFill/>
          <a:extLst>
            <a:ext uri="{909E8E84-426E-40DD-AFC4-6F175D3DCCD1}">
              <a14:hiddenFill xmlns:a14="http://schemas.microsoft.com/office/drawing/2010/main">
                <a:solidFill>
                  <a:srgbClr val="FFFFFF"/>
                </a:solidFill>
              </a14:hiddenFill>
            </a:ext>
          </a:extLst>
        </p:spPr>
      </p:pic>
      <p:sp>
        <p:nvSpPr>
          <p:cNvPr id="9" name="11 CuadroTexto"/>
          <p:cNvSpPr txBox="1">
            <a:spLocks noChangeArrowheads="1"/>
          </p:cNvSpPr>
          <p:nvPr/>
        </p:nvSpPr>
        <p:spPr bwMode="auto">
          <a:xfrm>
            <a:off x="319872" y="109925"/>
            <a:ext cx="10220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AR" altLang="es-AR" sz="3600" dirty="0" smtClean="0">
                <a:solidFill>
                  <a:schemeClr val="accent6"/>
                </a:solidFill>
                <a:latin typeface="Eras Bold ITC" panose="020B0907030504020204" pitchFamily="34" charset="0"/>
              </a:rPr>
              <a:t>3.</a:t>
            </a:r>
          </a:p>
        </p:txBody>
      </p:sp>
      <p:sp>
        <p:nvSpPr>
          <p:cNvPr id="10" name="11 CuadroTexto"/>
          <p:cNvSpPr txBox="1">
            <a:spLocks noChangeArrowheads="1"/>
          </p:cNvSpPr>
          <p:nvPr/>
        </p:nvSpPr>
        <p:spPr bwMode="auto">
          <a:xfrm>
            <a:off x="908250" y="281900"/>
            <a:ext cx="513125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000" b="1" dirty="0">
                <a:solidFill>
                  <a:schemeClr val="accent6"/>
                </a:solidFill>
              </a:rPr>
              <a:t>T</a:t>
            </a:r>
            <a:r>
              <a:rPr lang="en-US" sz="2000" b="1" dirty="0" smtClean="0">
                <a:solidFill>
                  <a:schemeClr val="accent6"/>
                </a:solidFill>
              </a:rPr>
              <a:t>he </a:t>
            </a:r>
            <a:r>
              <a:rPr lang="en-US" sz="2000" b="1" dirty="0">
                <a:solidFill>
                  <a:schemeClr val="accent6"/>
                </a:solidFill>
              </a:rPr>
              <a:t>three </a:t>
            </a:r>
            <a:r>
              <a:rPr lang="en-US" sz="2000" b="1" smtClean="0">
                <a:solidFill>
                  <a:schemeClr val="accent6"/>
                </a:solidFill>
              </a:rPr>
              <a:t>favorite candidates</a:t>
            </a:r>
            <a:endParaRPr lang="en-US" sz="2000" dirty="0">
              <a:solidFill>
                <a:schemeClr val="accent6"/>
              </a:solidFill>
            </a:endParaRPr>
          </a:p>
        </p:txBody>
      </p:sp>
      <p:pic>
        <p:nvPicPr>
          <p:cNvPr id="15" name="Picture 5" descr="C:\Users\Salvador\Desktop\Trabajo\2018\INSTITUCIONALES\PLANTILLASTEMPLATES\LOGO-DIRECTORIO-LEGISLATIVO-AMERICA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2095" y="9240550"/>
            <a:ext cx="851147" cy="663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6" descr="C:\Users\Salvador\Desktop\Trabajo\2018\INSTITUCIONALES\PLANTILLASTEMPLATES\Logo-Colo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7525" y="9230195"/>
            <a:ext cx="814875" cy="633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10 Rectángulo"/>
          <p:cNvSpPr/>
          <p:nvPr/>
        </p:nvSpPr>
        <p:spPr>
          <a:xfrm>
            <a:off x="184490" y="8697416"/>
            <a:ext cx="6772902" cy="261610"/>
          </a:xfrm>
          <a:prstGeom prst="rect">
            <a:avLst/>
          </a:prstGeom>
        </p:spPr>
        <p:txBody>
          <a:bodyPr wrap="square">
            <a:spAutoFit/>
          </a:bodyPr>
          <a:lstStyle/>
          <a:p>
            <a:r>
              <a:rPr lang="es-AR" sz="1100" b="1" i="1" dirty="0" smtClean="0">
                <a:solidFill>
                  <a:srgbClr val="008080"/>
                </a:solidFill>
                <a:latin typeface="Cabin"/>
              </a:rPr>
              <a:t>*</a:t>
            </a:r>
            <a:r>
              <a:rPr lang="es-AR" sz="1100" b="1" i="1" dirty="0" err="1" smtClean="0">
                <a:solidFill>
                  <a:srgbClr val="008080"/>
                </a:solidFill>
                <a:latin typeface="Cabin"/>
              </a:rPr>
              <a:t>Source</a:t>
            </a:r>
            <a:r>
              <a:rPr lang="es-AR" sz="1100" b="1" i="1" dirty="0" smtClean="0">
                <a:solidFill>
                  <a:srgbClr val="008080"/>
                </a:solidFill>
                <a:latin typeface="Cabin"/>
              </a:rPr>
              <a:t>: </a:t>
            </a:r>
            <a:r>
              <a:rPr lang="es-AR" sz="1100" i="1" dirty="0" err="1" smtClean="0">
                <a:solidFill>
                  <a:srgbClr val="008080"/>
                </a:solidFill>
                <a:latin typeface="Cabin"/>
              </a:rPr>
              <a:t>self-made</a:t>
            </a:r>
            <a:r>
              <a:rPr lang="es-AR" sz="1100" i="1" dirty="0" smtClean="0">
                <a:solidFill>
                  <a:srgbClr val="008080"/>
                </a:solidFill>
                <a:latin typeface="Cabin"/>
              </a:rPr>
              <a:t> </a:t>
            </a:r>
            <a:r>
              <a:rPr lang="es-AR" sz="1100" i="1" dirty="0" err="1" smtClean="0">
                <a:solidFill>
                  <a:srgbClr val="008080"/>
                </a:solidFill>
                <a:latin typeface="Cabin"/>
              </a:rPr>
              <a:t>graphic</a:t>
            </a:r>
            <a:r>
              <a:rPr lang="es-AR" sz="1100" i="1" dirty="0" smtClean="0">
                <a:solidFill>
                  <a:srgbClr val="008080"/>
                </a:solidFill>
                <a:latin typeface="Cabin"/>
              </a:rPr>
              <a:t>, </a:t>
            </a:r>
            <a:r>
              <a:rPr lang="es-AR" sz="1100" i="1" dirty="0" err="1" smtClean="0">
                <a:solidFill>
                  <a:srgbClr val="008080"/>
                </a:solidFill>
                <a:latin typeface="Cabin"/>
              </a:rPr>
              <a:t>based</a:t>
            </a:r>
            <a:r>
              <a:rPr lang="es-AR" sz="1100" i="1" dirty="0" smtClean="0">
                <a:solidFill>
                  <a:srgbClr val="008080"/>
                </a:solidFill>
                <a:latin typeface="Cabin"/>
              </a:rPr>
              <a:t> </a:t>
            </a:r>
            <a:r>
              <a:rPr lang="es-AR" sz="1100" i="1" dirty="0" err="1" smtClean="0">
                <a:solidFill>
                  <a:srgbClr val="008080"/>
                </a:solidFill>
                <a:latin typeface="Cabin"/>
              </a:rPr>
              <a:t>on</a:t>
            </a:r>
            <a:r>
              <a:rPr lang="es-AR" sz="1100" i="1" dirty="0" smtClean="0">
                <a:solidFill>
                  <a:srgbClr val="008080"/>
                </a:solidFill>
                <a:latin typeface="Cabin"/>
              </a:rPr>
              <a:t> </a:t>
            </a:r>
            <a:r>
              <a:rPr lang="es-AR" sz="1100" i="1" dirty="0" err="1" smtClean="0">
                <a:solidFill>
                  <a:srgbClr val="008080"/>
                </a:solidFill>
                <a:latin typeface="Cabin"/>
              </a:rPr>
              <a:t>the</a:t>
            </a:r>
            <a:r>
              <a:rPr lang="es-AR" sz="1100" i="1" dirty="0" smtClean="0">
                <a:solidFill>
                  <a:srgbClr val="008080"/>
                </a:solidFill>
                <a:latin typeface="Cabin"/>
              </a:rPr>
              <a:t> data </a:t>
            </a:r>
            <a:r>
              <a:rPr lang="es-AR" sz="1100" i="1" dirty="0" err="1" smtClean="0">
                <a:solidFill>
                  <a:srgbClr val="008080"/>
                </a:solidFill>
                <a:latin typeface="Cabin"/>
              </a:rPr>
              <a:t>published</a:t>
            </a:r>
            <a:r>
              <a:rPr lang="es-AR" sz="1100" i="1" dirty="0" smtClean="0">
                <a:solidFill>
                  <a:srgbClr val="008080"/>
                </a:solidFill>
                <a:latin typeface="Cabin"/>
              </a:rPr>
              <a:t> </a:t>
            </a:r>
            <a:r>
              <a:rPr lang="es-AR" sz="1100" i="1" dirty="0" err="1" smtClean="0">
                <a:solidFill>
                  <a:srgbClr val="008080"/>
                </a:solidFill>
                <a:latin typeface="Cabin"/>
              </a:rPr>
              <a:t>by</a:t>
            </a:r>
            <a:r>
              <a:rPr lang="es-AR" sz="1100" i="1" dirty="0" smtClean="0">
                <a:solidFill>
                  <a:srgbClr val="008080"/>
                </a:solidFill>
                <a:latin typeface="Cabin"/>
              </a:rPr>
              <a:t> local </a:t>
            </a:r>
            <a:r>
              <a:rPr lang="es-AR" sz="1100" i="1" dirty="0" err="1" smtClean="0">
                <a:solidFill>
                  <a:srgbClr val="008080"/>
                </a:solidFill>
                <a:latin typeface="Cabin"/>
              </a:rPr>
              <a:t>consulting</a:t>
            </a:r>
            <a:r>
              <a:rPr lang="es-AR" sz="1100" i="1" dirty="0" smtClean="0">
                <a:solidFill>
                  <a:srgbClr val="008080"/>
                </a:solidFill>
                <a:latin typeface="Cabin"/>
              </a:rPr>
              <a:t> agencies. </a:t>
            </a:r>
          </a:p>
        </p:txBody>
      </p:sp>
      <p:graphicFrame>
        <p:nvGraphicFramePr>
          <p:cNvPr id="19" name="2 Gráfico"/>
          <p:cNvGraphicFramePr>
            <a:graphicFrameLocks/>
          </p:cNvGraphicFramePr>
          <p:nvPr>
            <p:extLst>
              <p:ext uri="{D42A27DB-BD31-4B8C-83A1-F6EECF244321}">
                <p14:modId xmlns:p14="http://schemas.microsoft.com/office/powerpoint/2010/main" val="2236092675"/>
              </p:ext>
            </p:extLst>
          </p:nvPr>
        </p:nvGraphicFramePr>
        <p:xfrm>
          <a:off x="757237" y="2360712"/>
          <a:ext cx="5343525" cy="6120680"/>
        </p:xfrm>
        <a:graphic>
          <a:graphicData uri="http://schemas.openxmlformats.org/drawingml/2006/chart">
            <c:chart xmlns:c="http://schemas.openxmlformats.org/drawingml/2006/chart" xmlns:r="http://schemas.openxmlformats.org/officeDocument/2006/relationships" r:id="rId5"/>
          </a:graphicData>
        </a:graphic>
      </p:graphicFrame>
      <p:pic>
        <p:nvPicPr>
          <p:cNvPr id="20" name="19 Imagen"/>
          <p:cNvPicPr>
            <a:picLocks noChangeAspect="1"/>
          </p:cNvPicPr>
          <p:nvPr/>
        </p:nvPicPr>
        <p:blipFill rotWithShape="1">
          <a:blip r:embed="rId6" cstate="print">
            <a:extLst>
              <a:ext uri="{28A0092B-C50C-407E-A947-70E740481C1C}">
                <a14:useLocalDpi xmlns:a14="http://schemas.microsoft.com/office/drawing/2010/main" val="0"/>
              </a:ext>
            </a:extLst>
          </a:blip>
          <a:srcRect l="21337" t="1" r="25790" b="13148"/>
          <a:stretch/>
        </p:blipFill>
        <p:spPr>
          <a:xfrm>
            <a:off x="1267546" y="2878066"/>
            <a:ext cx="992551" cy="981516"/>
          </a:xfrm>
          <a:prstGeom prst="rect">
            <a:avLst/>
          </a:prstGeom>
          <a:ln>
            <a:noFill/>
          </a:ln>
          <a:effectLst>
            <a:outerShdw blurRad="292100" dist="139700" dir="2700000" algn="tl" rotWithShape="0">
              <a:srgbClr val="333333">
                <a:alpha val="65000"/>
              </a:srgbClr>
            </a:outerShdw>
          </a:effectLst>
        </p:spPr>
      </p:pic>
      <p:pic>
        <p:nvPicPr>
          <p:cNvPr id="21" name="20 Imagen"/>
          <p:cNvPicPr>
            <a:picLocks noChangeAspect="1"/>
          </p:cNvPicPr>
          <p:nvPr/>
        </p:nvPicPr>
        <p:blipFill rotWithShape="1">
          <a:blip r:embed="rId7" cstate="print">
            <a:extLst>
              <a:ext uri="{28A0092B-C50C-407E-A947-70E740481C1C}">
                <a14:useLocalDpi xmlns:a14="http://schemas.microsoft.com/office/drawing/2010/main" val="0"/>
              </a:ext>
            </a:extLst>
          </a:blip>
          <a:srcRect r="50000"/>
          <a:stretch/>
        </p:blipFill>
        <p:spPr>
          <a:xfrm>
            <a:off x="2975244" y="3903244"/>
            <a:ext cx="997268" cy="1049756"/>
          </a:xfrm>
          <a:prstGeom prst="rect">
            <a:avLst/>
          </a:prstGeom>
          <a:ln>
            <a:noFill/>
          </a:ln>
          <a:effectLst>
            <a:outerShdw blurRad="292100" dist="139700" dir="2700000" algn="tl" rotWithShape="0">
              <a:srgbClr val="333333">
                <a:alpha val="65000"/>
              </a:srgbClr>
            </a:outerShdw>
          </a:effectLst>
        </p:spPr>
      </p:pic>
      <p:pic>
        <p:nvPicPr>
          <p:cNvPr id="22" name="21 Imagen"/>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651803" y="5673080"/>
            <a:ext cx="971443" cy="97144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37334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Salvador\Desktop\Trabajo\2018\INSTITUCIONALES\PLANTILLASTEMPLATES\pagina-2BI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 y="-15552"/>
            <a:ext cx="6858000" cy="9906000"/>
          </a:xfrm>
          <a:prstGeom prst="rect">
            <a:avLst/>
          </a:prstGeom>
          <a:noFill/>
          <a:extLst>
            <a:ext uri="{909E8E84-426E-40DD-AFC4-6F175D3DCCD1}">
              <a14:hiddenFill xmlns:a14="http://schemas.microsoft.com/office/drawing/2010/main">
                <a:solidFill>
                  <a:srgbClr val="FFFFFF"/>
                </a:solidFill>
              </a14:hiddenFill>
            </a:ext>
          </a:extLst>
        </p:spPr>
      </p:pic>
      <p:sp>
        <p:nvSpPr>
          <p:cNvPr id="9" name="11 CuadroTexto"/>
          <p:cNvSpPr txBox="1">
            <a:spLocks noChangeArrowheads="1"/>
          </p:cNvSpPr>
          <p:nvPr/>
        </p:nvSpPr>
        <p:spPr bwMode="auto">
          <a:xfrm>
            <a:off x="319872" y="109925"/>
            <a:ext cx="10220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AR" altLang="es-AR" sz="3600" dirty="0">
                <a:solidFill>
                  <a:schemeClr val="accent6"/>
                </a:solidFill>
                <a:latin typeface="Eras Bold ITC" panose="020B0907030504020204" pitchFamily="34" charset="0"/>
              </a:rPr>
              <a:t>3</a:t>
            </a:r>
            <a:r>
              <a:rPr lang="es-AR" altLang="es-AR" sz="3600" dirty="0" smtClean="0">
                <a:solidFill>
                  <a:schemeClr val="accent6"/>
                </a:solidFill>
                <a:latin typeface="Eras Bold ITC" panose="020B0907030504020204" pitchFamily="34" charset="0"/>
              </a:rPr>
              <a:t>.</a:t>
            </a:r>
          </a:p>
        </p:txBody>
      </p:sp>
      <p:sp>
        <p:nvSpPr>
          <p:cNvPr id="10" name="11 CuadroTexto"/>
          <p:cNvSpPr txBox="1">
            <a:spLocks noChangeArrowheads="1"/>
          </p:cNvSpPr>
          <p:nvPr/>
        </p:nvSpPr>
        <p:spPr bwMode="auto">
          <a:xfrm>
            <a:off x="908250" y="281900"/>
            <a:ext cx="513125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000" b="1" dirty="0">
                <a:solidFill>
                  <a:schemeClr val="accent6"/>
                </a:solidFill>
              </a:rPr>
              <a:t>The three </a:t>
            </a:r>
            <a:r>
              <a:rPr lang="en-US" sz="2000" b="1" dirty="0" smtClean="0">
                <a:solidFill>
                  <a:schemeClr val="accent6"/>
                </a:solidFill>
              </a:rPr>
              <a:t>favorite candidates</a:t>
            </a:r>
            <a:endParaRPr lang="en-US" sz="2000" dirty="0">
              <a:solidFill>
                <a:schemeClr val="accent6"/>
              </a:solidFill>
            </a:endParaRPr>
          </a:p>
          <a:p>
            <a:endParaRPr lang="en-US" sz="2000" dirty="0">
              <a:solidFill>
                <a:schemeClr val="accent6"/>
              </a:solidFill>
            </a:endParaRPr>
          </a:p>
        </p:txBody>
      </p:sp>
      <p:pic>
        <p:nvPicPr>
          <p:cNvPr id="15" name="Picture 5" descr="C:\Users\Salvador\Desktop\Trabajo\2018\INSTITUCIONALES\PLANTILLASTEMPLATES\LOGO-DIRECTORIO-LEGISLATIVO-AMERICA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2095" y="9240550"/>
            <a:ext cx="851147" cy="663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6" descr="C:\Users\Salvador\Desktop\Trabajo\2018\INSTITUCIONALES\PLANTILLASTEMPLATES\Logo-Colo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7525" y="9230195"/>
            <a:ext cx="814875" cy="633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C:\Users\Salvador\Desktop\Trabajo\2018\INSTITUCIONALES\PLANTILLASTEMPLATES\CIRCUL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860" y="1784648"/>
            <a:ext cx="338732" cy="457019"/>
          </a:xfrm>
          <a:prstGeom prst="rect">
            <a:avLst/>
          </a:prstGeom>
          <a:noFill/>
          <a:extLst>
            <a:ext uri="{909E8E84-426E-40DD-AFC4-6F175D3DCCD1}">
              <a14:hiddenFill xmlns:a14="http://schemas.microsoft.com/office/drawing/2010/main">
                <a:solidFill>
                  <a:srgbClr val="FFFFFF"/>
                </a:solidFill>
              </a14:hiddenFill>
            </a:ext>
          </a:extLst>
        </p:spPr>
      </p:pic>
      <p:sp>
        <p:nvSpPr>
          <p:cNvPr id="17" name="16 CuadroTexto"/>
          <p:cNvSpPr txBox="1">
            <a:spLocks noChangeArrowheads="1"/>
          </p:cNvSpPr>
          <p:nvPr/>
        </p:nvSpPr>
        <p:spPr bwMode="auto">
          <a:xfrm>
            <a:off x="2420888" y="992560"/>
            <a:ext cx="4171373" cy="287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spcCol="21600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endParaRPr lang="es-AR" sz="1200" dirty="0">
              <a:latin typeface="+mn-lt"/>
            </a:endParaRPr>
          </a:p>
          <a:p>
            <a:pPr algn="just"/>
            <a:r>
              <a:rPr lang="en-US" sz="1300" dirty="0" smtClean="0"/>
              <a:t>He </a:t>
            </a:r>
            <a:r>
              <a:rPr lang="en-US" sz="1300" dirty="0"/>
              <a:t>was born in Caracas, Venezuela, in 1962. He is the current President of the Republic for the 2013-2018 term. He was Vice President of Hugo Chávez between 2012 and 2013 and his Foreign Affairs Minister between 2006 and 2012. Previously, he was deputy of the National Assembly between 2000 and 2006. He was also part of the 1999 Constituent Assembly to draft a new Constitution.</a:t>
            </a:r>
          </a:p>
          <a:p>
            <a:pPr algn="just"/>
            <a:r>
              <a:rPr lang="en-US" sz="1300" dirty="0"/>
              <a:t/>
            </a:r>
            <a:br>
              <a:rPr lang="en-US" sz="1300" dirty="0"/>
            </a:br>
            <a:r>
              <a:rPr lang="en-US" sz="1300" dirty="0"/>
              <a:t>In the beginning, he was a bus driver and representative of the union of that profession. In addition, he joined the </a:t>
            </a:r>
            <a:r>
              <a:rPr lang="en-US" sz="1300" dirty="0" err="1"/>
              <a:t>Bolivariano</a:t>
            </a:r>
            <a:r>
              <a:rPr lang="en-US" sz="1300" dirty="0"/>
              <a:t> </a:t>
            </a:r>
            <a:r>
              <a:rPr lang="en-US" sz="1300" dirty="0" err="1"/>
              <a:t>Revolucionario</a:t>
            </a:r>
            <a:r>
              <a:rPr lang="en-US" sz="1300" dirty="0"/>
              <a:t> - 200 (MBR-200) and Quinta </a:t>
            </a:r>
            <a:r>
              <a:rPr lang="en-US" sz="1300" dirty="0" err="1"/>
              <a:t>República</a:t>
            </a:r>
            <a:r>
              <a:rPr lang="en-US" sz="1300" dirty="0"/>
              <a:t> (MVR) movements, both founded by Hugo Chávez in the 1990s</a:t>
            </a:r>
            <a:r>
              <a:rPr lang="en-US" sz="1300" dirty="0" smtClean="0"/>
              <a:t>.</a:t>
            </a:r>
            <a:endParaRPr lang="en-US" sz="1300" dirty="0"/>
          </a:p>
        </p:txBody>
      </p:sp>
      <p:pic>
        <p:nvPicPr>
          <p:cNvPr id="20" name="Picture 5" descr="C:\Users\Salvador\Desktop\Trabajo\2018\INSTITUCIONALES\PLANTILLASTEMPLATES\CIRCUL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86" y="7520317"/>
            <a:ext cx="338732" cy="457019"/>
          </a:xfrm>
          <a:prstGeom prst="rect">
            <a:avLst/>
          </a:prstGeom>
          <a:noFill/>
          <a:extLst>
            <a:ext uri="{909E8E84-426E-40DD-AFC4-6F175D3DCCD1}">
              <a14:hiddenFill xmlns:a14="http://schemas.microsoft.com/office/drawing/2010/main">
                <a:solidFill>
                  <a:srgbClr val="FFFFFF"/>
                </a:solidFill>
              </a14:hiddenFill>
            </a:ext>
          </a:extLst>
        </p:spPr>
      </p:pic>
      <p:sp>
        <p:nvSpPr>
          <p:cNvPr id="21" name="20 CuadroTexto"/>
          <p:cNvSpPr txBox="1">
            <a:spLocks noChangeArrowheads="1"/>
          </p:cNvSpPr>
          <p:nvPr/>
        </p:nvSpPr>
        <p:spPr bwMode="auto">
          <a:xfrm>
            <a:off x="2420888" y="6897216"/>
            <a:ext cx="4171372" cy="247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spcCol="21600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endParaRPr lang="es-AR" sz="1200" dirty="0">
              <a:latin typeface="+mn-lt"/>
            </a:endParaRPr>
          </a:p>
          <a:p>
            <a:pPr algn="just"/>
            <a:r>
              <a:rPr lang="en-US" sz="1300" dirty="0"/>
              <a:t>He was born in </a:t>
            </a:r>
            <a:r>
              <a:rPr lang="en-US" sz="1300" dirty="0" err="1"/>
              <a:t>Guanare</a:t>
            </a:r>
            <a:r>
              <a:rPr lang="en-US" sz="1300" dirty="0"/>
              <a:t> city, Venezuela, in 1969. He is an entrepreneur and evangelical pastor, who runs the Maranatha Christian Church and a civil association called "The Gospel Changes". He does not have experience in the public sector. He was involved in the "Panama Papers" case. </a:t>
            </a:r>
            <a:endParaRPr lang="en-US" sz="1300" dirty="0" smtClean="0"/>
          </a:p>
          <a:p>
            <a:pPr algn="just"/>
            <a:endParaRPr lang="en-US" sz="1300" dirty="0"/>
          </a:p>
          <a:p>
            <a:pPr algn="just"/>
            <a:r>
              <a:rPr lang="en-US" sz="1300" dirty="0" smtClean="0"/>
              <a:t>He </a:t>
            </a:r>
            <a:r>
              <a:rPr lang="en-US" sz="1300" dirty="0"/>
              <a:t>had house arrest for aggravated smuggling in 2010 and was involved in the "Panama Papers" case in 2016, for contacting the Panamanian law firm </a:t>
            </a:r>
            <a:r>
              <a:rPr lang="en-US" sz="1300" dirty="0" err="1"/>
              <a:t>Mossack</a:t>
            </a:r>
            <a:r>
              <a:rPr lang="en-US" sz="1300" dirty="0"/>
              <a:t> Fonseca to hide assets in tax havens around the world.</a:t>
            </a:r>
            <a:endParaRPr lang="es-AR" sz="1300" dirty="0">
              <a:latin typeface="+mn-lt"/>
            </a:endParaRPr>
          </a:p>
        </p:txBody>
      </p:sp>
      <p:sp>
        <p:nvSpPr>
          <p:cNvPr id="22" name="21 Rectángulo"/>
          <p:cNvSpPr/>
          <p:nvPr/>
        </p:nvSpPr>
        <p:spPr>
          <a:xfrm>
            <a:off x="458416" y="2771418"/>
            <a:ext cx="1767056" cy="446276"/>
          </a:xfrm>
          <a:prstGeom prst="rect">
            <a:avLst/>
          </a:prstGeom>
        </p:spPr>
        <p:txBody>
          <a:bodyPr wrap="square">
            <a:spAutoFit/>
          </a:bodyPr>
          <a:lstStyle/>
          <a:p>
            <a:pPr lvl="0" algn="ctr">
              <a:buSzPct val="25000"/>
            </a:pPr>
            <a:r>
              <a:rPr lang="en-US" sz="1200" dirty="0" err="1" smtClean="0">
                <a:solidFill>
                  <a:srgbClr val="008080"/>
                </a:solidFill>
                <a:latin typeface="+mj-lt"/>
                <a:ea typeface="Gill Sans"/>
                <a:cs typeface="Gill Sans"/>
                <a:sym typeface="Gill Sans"/>
              </a:rPr>
              <a:t>Nicolás</a:t>
            </a:r>
            <a:r>
              <a:rPr lang="en-US" sz="1200" dirty="0" smtClean="0">
                <a:solidFill>
                  <a:srgbClr val="008080"/>
                </a:solidFill>
                <a:latin typeface="+mj-lt"/>
                <a:ea typeface="Gill Sans"/>
                <a:cs typeface="Gill Sans"/>
                <a:sym typeface="Gill Sans"/>
              </a:rPr>
              <a:t> Maduro</a:t>
            </a:r>
          </a:p>
          <a:p>
            <a:pPr lvl="0" algn="ctr">
              <a:buSzPct val="25000"/>
            </a:pPr>
            <a:r>
              <a:rPr lang="es-AR" sz="1100" b="1" dirty="0">
                <a:solidFill>
                  <a:srgbClr val="008080"/>
                </a:solidFill>
                <a:latin typeface="+mj-lt"/>
                <a:ea typeface="Gill Sans"/>
                <a:cs typeface="Gill Sans"/>
                <a:sym typeface="Gill Sans"/>
              </a:rPr>
              <a:t>Frente Amplio de la Patria</a:t>
            </a:r>
            <a:endParaRPr lang="en-US" sz="1100" b="1" dirty="0">
              <a:solidFill>
                <a:srgbClr val="008080"/>
              </a:solidFill>
              <a:latin typeface="+mj-lt"/>
              <a:ea typeface="Gill Sans"/>
              <a:cs typeface="Gill Sans"/>
              <a:sym typeface="Gill Sans"/>
            </a:endParaRPr>
          </a:p>
        </p:txBody>
      </p:sp>
      <p:sp>
        <p:nvSpPr>
          <p:cNvPr id="24" name="23 Rectángulo"/>
          <p:cNvSpPr/>
          <p:nvPr/>
        </p:nvSpPr>
        <p:spPr>
          <a:xfrm>
            <a:off x="530991" y="8634599"/>
            <a:ext cx="1800200" cy="461665"/>
          </a:xfrm>
          <a:prstGeom prst="rect">
            <a:avLst/>
          </a:prstGeom>
        </p:spPr>
        <p:txBody>
          <a:bodyPr wrap="square">
            <a:spAutoFit/>
          </a:bodyPr>
          <a:lstStyle/>
          <a:p>
            <a:pPr lvl="0" algn="ctr">
              <a:buSzPct val="25000"/>
            </a:pPr>
            <a:r>
              <a:rPr lang="en-US" sz="1200" dirty="0" smtClean="0">
                <a:solidFill>
                  <a:srgbClr val="008080"/>
                </a:solidFill>
                <a:latin typeface="+mj-lt"/>
                <a:ea typeface="Gill Sans"/>
                <a:cs typeface="Gill Sans"/>
                <a:sym typeface="Gill Sans"/>
              </a:rPr>
              <a:t>Javier </a:t>
            </a:r>
            <a:r>
              <a:rPr lang="en-US" sz="1200" dirty="0" err="1" smtClean="0">
                <a:solidFill>
                  <a:srgbClr val="008080"/>
                </a:solidFill>
                <a:latin typeface="+mj-lt"/>
                <a:ea typeface="Gill Sans"/>
                <a:cs typeface="Gill Sans"/>
                <a:sym typeface="Gill Sans"/>
              </a:rPr>
              <a:t>Bertucci</a:t>
            </a:r>
            <a:endParaRPr lang="en-US" sz="1200" dirty="0" smtClean="0">
              <a:solidFill>
                <a:srgbClr val="008080"/>
              </a:solidFill>
              <a:latin typeface="+mj-lt"/>
              <a:ea typeface="Gill Sans"/>
              <a:cs typeface="Gill Sans"/>
              <a:sym typeface="Gill Sans"/>
            </a:endParaRPr>
          </a:p>
          <a:p>
            <a:pPr lvl="0" algn="ctr">
              <a:buSzPct val="25000"/>
            </a:pPr>
            <a:r>
              <a:rPr lang="en-US" sz="1100" b="1" dirty="0" smtClean="0">
                <a:solidFill>
                  <a:srgbClr val="008080"/>
                </a:solidFill>
                <a:latin typeface="+mj-lt"/>
                <a:ea typeface="Gill Sans"/>
                <a:cs typeface="Gill Sans"/>
                <a:sym typeface="Gill Sans"/>
              </a:rPr>
              <a:t>Esperanza </a:t>
            </a:r>
            <a:r>
              <a:rPr lang="en-US" sz="1100" b="1" dirty="0" err="1" smtClean="0">
                <a:solidFill>
                  <a:srgbClr val="008080"/>
                </a:solidFill>
                <a:latin typeface="+mj-lt"/>
                <a:ea typeface="Gill Sans"/>
                <a:cs typeface="Gill Sans"/>
                <a:sym typeface="Gill Sans"/>
              </a:rPr>
              <a:t>por</a:t>
            </a:r>
            <a:r>
              <a:rPr lang="en-US" sz="1100" b="1" dirty="0" smtClean="0">
                <a:solidFill>
                  <a:srgbClr val="008080"/>
                </a:solidFill>
                <a:latin typeface="+mj-lt"/>
                <a:ea typeface="Gill Sans"/>
                <a:cs typeface="Gill Sans"/>
                <a:sym typeface="Gill Sans"/>
              </a:rPr>
              <a:t> el </a:t>
            </a:r>
            <a:r>
              <a:rPr lang="en-US" sz="1100" b="1" dirty="0" err="1" smtClean="0">
                <a:solidFill>
                  <a:srgbClr val="008080"/>
                </a:solidFill>
                <a:latin typeface="+mj-lt"/>
                <a:ea typeface="Gill Sans"/>
                <a:cs typeface="Gill Sans"/>
                <a:sym typeface="Gill Sans"/>
              </a:rPr>
              <a:t>Cambio</a:t>
            </a:r>
            <a:endParaRPr lang="en-US" sz="1100" b="1" dirty="0">
              <a:solidFill>
                <a:srgbClr val="008080"/>
              </a:solidFill>
              <a:latin typeface="+mj-lt"/>
              <a:ea typeface="Gill Sans"/>
              <a:cs typeface="Gill Sans"/>
              <a:sym typeface="Gill Sans"/>
            </a:endParaRPr>
          </a:p>
        </p:txBody>
      </p:sp>
      <p:pic>
        <p:nvPicPr>
          <p:cNvPr id="18" name="17 Imagen"/>
          <p:cNvPicPr>
            <a:picLocks noChangeAspect="1"/>
          </p:cNvPicPr>
          <p:nvPr/>
        </p:nvPicPr>
        <p:blipFill rotWithShape="1">
          <a:blip r:embed="rId6" cstate="print">
            <a:extLst>
              <a:ext uri="{28A0092B-C50C-407E-A947-70E740481C1C}">
                <a14:useLocalDpi xmlns:a14="http://schemas.microsoft.com/office/drawing/2010/main" val="0"/>
              </a:ext>
            </a:extLst>
          </a:blip>
          <a:srcRect l="21337" t="1" r="25790" b="13148"/>
          <a:stretch/>
        </p:blipFill>
        <p:spPr>
          <a:xfrm>
            <a:off x="705092" y="1345155"/>
            <a:ext cx="1351023" cy="1336003"/>
          </a:xfrm>
          <a:prstGeom prst="rect">
            <a:avLst/>
          </a:prstGeom>
          <a:ln>
            <a:noFill/>
          </a:ln>
          <a:effectLst>
            <a:outerShdw blurRad="292100" dist="139700" dir="2700000" algn="tl" rotWithShape="0">
              <a:srgbClr val="333333">
                <a:alpha val="65000"/>
              </a:srgbClr>
            </a:outerShdw>
          </a:effectLst>
        </p:spPr>
      </p:pic>
      <p:pic>
        <p:nvPicPr>
          <p:cNvPr id="19" name="Picture 5" descr="C:\Users\Salvador\Desktop\Trabajo\2018\INSTITUCIONALES\PLANTILLASTEMPLATES\CIRCUL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6" y="4808984"/>
            <a:ext cx="338732" cy="457019"/>
          </a:xfrm>
          <a:prstGeom prst="rect">
            <a:avLst/>
          </a:prstGeom>
          <a:noFill/>
          <a:extLst>
            <a:ext uri="{909E8E84-426E-40DD-AFC4-6F175D3DCCD1}">
              <a14:hiddenFill xmlns:a14="http://schemas.microsoft.com/office/drawing/2010/main">
                <a:solidFill>
                  <a:srgbClr val="FFFFFF"/>
                </a:solidFill>
              </a14:hiddenFill>
            </a:ext>
          </a:extLst>
        </p:spPr>
      </p:pic>
      <p:pic>
        <p:nvPicPr>
          <p:cNvPr id="26" name="25 Imagen"/>
          <p:cNvPicPr>
            <a:picLocks noChangeAspect="1"/>
          </p:cNvPicPr>
          <p:nvPr/>
        </p:nvPicPr>
        <p:blipFill rotWithShape="1">
          <a:blip r:embed="rId7" cstate="print">
            <a:extLst>
              <a:ext uri="{28A0092B-C50C-407E-A947-70E740481C1C}">
                <a14:useLocalDpi xmlns:a14="http://schemas.microsoft.com/office/drawing/2010/main" val="0"/>
              </a:ext>
            </a:extLst>
          </a:blip>
          <a:srcRect r="50000"/>
          <a:stretch/>
        </p:blipFill>
        <p:spPr>
          <a:xfrm>
            <a:off x="707832" y="4223003"/>
            <a:ext cx="1357444" cy="1428889"/>
          </a:xfrm>
          <a:prstGeom prst="rect">
            <a:avLst/>
          </a:prstGeom>
          <a:ln>
            <a:noFill/>
          </a:ln>
          <a:effectLst>
            <a:outerShdw blurRad="292100" dist="139700" dir="2700000" algn="tl" rotWithShape="0">
              <a:srgbClr val="333333">
                <a:alpha val="65000"/>
              </a:srgbClr>
            </a:outerShdw>
          </a:effectLst>
        </p:spPr>
      </p:pic>
      <p:sp>
        <p:nvSpPr>
          <p:cNvPr id="27" name="26 CuadroTexto"/>
          <p:cNvSpPr txBox="1">
            <a:spLocks noChangeArrowheads="1"/>
          </p:cNvSpPr>
          <p:nvPr/>
        </p:nvSpPr>
        <p:spPr bwMode="auto">
          <a:xfrm>
            <a:off x="2425899" y="3904102"/>
            <a:ext cx="4171372"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spcCol="21600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endParaRPr lang="es-AR" sz="1200" dirty="0">
              <a:latin typeface="+mn-lt"/>
            </a:endParaRPr>
          </a:p>
          <a:p>
            <a:pPr algn="just"/>
            <a:r>
              <a:rPr lang="en-US" sz="1300" dirty="0"/>
              <a:t>He was born in </a:t>
            </a:r>
            <a:r>
              <a:rPr lang="en-US" sz="1300" dirty="0" err="1"/>
              <a:t>Nirgua</a:t>
            </a:r>
            <a:r>
              <a:rPr lang="en-US" sz="1300" dirty="0"/>
              <a:t> city, Venezuela, in 1961. He has been president of </a:t>
            </a:r>
            <a:r>
              <a:rPr lang="en-US" sz="1300" dirty="0" err="1"/>
              <a:t>Avanzada</a:t>
            </a:r>
            <a:r>
              <a:rPr lang="en-US" sz="1300" dirty="0"/>
              <a:t> </a:t>
            </a:r>
            <a:r>
              <a:rPr lang="en-US" sz="1300" dirty="0" err="1"/>
              <a:t>Progresista</a:t>
            </a:r>
            <a:r>
              <a:rPr lang="en-US" sz="1300" dirty="0"/>
              <a:t> since 2012. He was governor of Lara state for the 2008-2012 and 2013-2017 terms. Previously, he was mayor of the </a:t>
            </a:r>
            <a:r>
              <a:rPr lang="en-US" sz="1300" dirty="0" err="1"/>
              <a:t>Iribarren</a:t>
            </a:r>
            <a:r>
              <a:rPr lang="en-US" sz="1300" dirty="0"/>
              <a:t> municipality in Lara state in two consecutive occasions: 2000-2004 and 2004-2008. He was a member of the 1999 Constituent Assembly. Like Maduro, he was a member of the MBR-200 and MVR.</a:t>
            </a:r>
          </a:p>
          <a:p>
            <a:pPr algn="just"/>
            <a:r>
              <a:rPr lang="en-US" sz="1300" dirty="0"/>
              <a:t/>
            </a:r>
            <a:br>
              <a:rPr lang="en-US" sz="1300" dirty="0"/>
            </a:br>
            <a:r>
              <a:rPr lang="en-US" sz="1300" dirty="0"/>
              <a:t>He is a lawyer from the Santa </a:t>
            </a:r>
            <a:r>
              <a:rPr lang="en-US" sz="1300" dirty="0" err="1"/>
              <a:t>María</a:t>
            </a:r>
            <a:r>
              <a:rPr lang="en-US" sz="1300" dirty="0"/>
              <a:t> University. Furthermore, he completed a postgraduate degree in Political Science from </a:t>
            </a:r>
            <a:r>
              <a:rPr lang="en-US" sz="1300" dirty="0" err="1"/>
              <a:t>Simón</a:t>
            </a:r>
            <a:r>
              <a:rPr lang="en-US" sz="1300" dirty="0"/>
              <a:t> Bolívar University and another one in Labor Law from Andrés Bello Catholic University.</a:t>
            </a:r>
          </a:p>
          <a:p>
            <a:r>
              <a:rPr lang="en-US" sz="1400" dirty="0"/>
              <a:t/>
            </a:r>
            <a:br>
              <a:rPr lang="en-US" sz="1400" dirty="0"/>
            </a:br>
            <a:endParaRPr lang="es-AR" sz="1300" dirty="0">
              <a:latin typeface="+mn-lt"/>
            </a:endParaRPr>
          </a:p>
        </p:txBody>
      </p:sp>
      <p:sp>
        <p:nvSpPr>
          <p:cNvPr id="28" name="27 Rectángulo"/>
          <p:cNvSpPr/>
          <p:nvPr/>
        </p:nvSpPr>
        <p:spPr>
          <a:xfrm>
            <a:off x="547563" y="5807251"/>
            <a:ext cx="1767056" cy="446276"/>
          </a:xfrm>
          <a:prstGeom prst="rect">
            <a:avLst/>
          </a:prstGeom>
        </p:spPr>
        <p:txBody>
          <a:bodyPr wrap="square">
            <a:spAutoFit/>
          </a:bodyPr>
          <a:lstStyle/>
          <a:p>
            <a:pPr lvl="0" algn="ctr">
              <a:buSzPct val="25000"/>
            </a:pPr>
            <a:r>
              <a:rPr lang="en-US" sz="1200" dirty="0" smtClean="0">
                <a:solidFill>
                  <a:srgbClr val="008080"/>
                </a:solidFill>
                <a:latin typeface="+mj-lt"/>
                <a:ea typeface="Gill Sans"/>
                <a:cs typeface="Gill Sans"/>
                <a:sym typeface="Gill Sans"/>
              </a:rPr>
              <a:t>Henri Falcón</a:t>
            </a:r>
          </a:p>
          <a:p>
            <a:pPr lvl="0" algn="ctr">
              <a:buSzPct val="25000"/>
            </a:pPr>
            <a:r>
              <a:rPr lang="en-US" sz="1100" b="1" dirty="0" err="1">
                <a:solidFill>
                  <a:srgbClr val="008080"/>
                </a:solidFill>
                <a:latin typeface="+mj-lt"/>
                <a:ea typeface="Gill Sans"/>
                <a:cs typeface="Gill Sans"/>
                <a:sym typeface="Gill Sans"/>
              </a:rPr>
              <a:t>Avanzada</a:t>
            </a:r>
            <a:r>
              <a:rPr lang="en-US" sz="1100" b="1" dirty="0">
                <a:solidFill>
                  <a:srgbClr val="008080"/>
                </a:solidFill>
                <a:latin typeface="+mj-lt"/>
                <a:ea typeface="Gill Sans"/>
                <a:cs typeface="Gill Sans"/>
                <a:sym typeface="Gill Sans"/>
              </a:rPr>
              <a:t> </a:t>
            </a:r>
            <a:r>
              <a:rPr lang="en-US" sz="1100" b="1" dirty="0" err="1">
                <a:solidFill>
                  <a:srgbClr val="008080"/>
                </a:solidFill>
                <a:latin typeface="+mj-lt"/>
                <a:ea typeface="Gill Sans"/>
                <a:cs typeface="Gill Sans"/>
                <a:sym typeface="Gill Sans"/>
              </a:rPr>
              <a:t>Progresista</a:t>
            </a:r>
            <a:endParaRPr lang="en-US" sz="1100" b="1" dirty="0">
              <a:solidFill>
                <a:srgbClr val="008080"/>
              </a:solidFill>
              <a:latin typeface="+mj-lt"/>
              <a:ea typeface="Gill Sans"/>
              <a:cs typeface="Gill Sans"/>
              <a:sym typeface="Gill Sans"/>
            </a:endParaRPr>
          </a:p>
        </p:txBody>
      </p:sp>
      <p:pic>
        <p:nvPicPr>
          <p:cNvPr id="29" name="28 Imagen"/>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42985" y="7197311"/>
            <a:ext cx="1322291" cy="132229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963565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Salvador\Desktop\Trabajo\2018\INSTITUCIONALES\PLANTILLASTEMPLATES\pagina-2BI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 y="0"/>
            <a:ext cx="6858000" cy="9906000"/>
          </a:xfrm>
          <a:prstGeom prst="rect">
            <a:avLst/>
          </a:prstGeom>
          <a:noFill/>
          <a:extLst>
            <a:ext uri="{909E8E84-426E-40DD-AFC4-6F175D3DCCD1}">
              <a14:hiddenFill xmlns:a14="http://schemas.microsoft.com/office/drawing/2010/main">
                <a:solidFill>
                  <a:srgbClr val="FFFFFF"/>
                </a:solidFill>
              </a14:hiddenFill>
            </a:ext>
          </a:extLst>
        </p:spPr>
      </p:pic>
      <p:sp>
        <p:nvSpPr>
          <p:cNvPr id="9" name="11 CuadroTexto"/>
          <p:cNvSpPr txBox="1">
            <a:spLocks noChangeArrowheads="1"/>
          </p:cNvSpPr>
          <p:nvPr/>
        </p:nvSpPr>
        <p:spPr bwMode="auto">
          <a:xfrm>
            <a:off x="319872" y="109925"/>
            <a:ext cx="10220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AR" altLang="es-AR" sz="3600" dirty="0">
                <a:solidFill>
                  <a:schemeClr val="accent6"/>
                </a:solidFill>
                <a:latin typeface="Eras Bold ITC" panose="020B0907030504020204" pitchFamily="34" charset="0"/>
              </a:rPr>
              <a:t>4</a:t>
            </a:r>
            <a:r>
              <a:rPr lang="es-AR" altLang="es-AR" sz="3600" dirty="0" smtClean="0">
                <a:solidFill>
                  <a:schemeClr val="accent6"/>
                </a:solidFill>
                <a:latin typeface="Eras Bold ITC" panose="020B0907030504020204" pitchFamily="34" charset="0"/>
              </a:rPr>
              <a:t>.</a:t>
            </a:r>
          </a:p>
        </p:txBody>
      </p:sp>
      <p:sp>
        <p:nvSpPr>
          <p:cNvPr id="10" name="11 CuadroTexto"/>
          <p:cNvSpPr txBox="1">
            <a:spLocks noChangeArrowheads="1"/>
          </p:cNvSpPr>
          <p:nvPr/>
        </p:nvSpPr>
        <p:spPr bwMode="auto">
          <a:xfrm>
            <a:off x="908250" y="200472"/>
            <a:ext cx="513125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000" b="1" dirty="0">
                <a:solidFill>
                  <a:schemeClr val="accent6"/>
                </a:solidFill>
              </a:rPr>
              <a:t>The three </a:t>
            </a:r>
            <a:r>
              <a:rPr lang="en-US" sz="2000" b="1" dirty="0" smtClean="0">
                <a:solidFill>
                  <a:schemeClr val="accent6"/>
                </a:solidFill>
              </a:rPr>
              <a:t>favorite candidates</a:t>
            </a:r>
            <a:r>
              <a:rPr lang="en-US" sz="2000" b="1" dirty="0">
                <a:solidFill>
                  <a:schemeClr val="accent6"/>
                </a:solidFill>
              </a:rPr>
              <a:t>’ government </a:t>
            </a:r>
            <a:r>
              <a:rPr lang="en-US" sz="2000" b="1" dirty="0" smtClean="0">
                <a:solidFill>
                  <a:schemeClr val="accent6"/>
                </a:solidFill>
              </a:rPr>
              <a:t>platforms</a:t>
            </a:r>
            <a:endParaRPr lang="es-AR" altLang="es-AR" sz="2000" b="1" i="1" dirty="0">
              <a:solidFill>
                <a:schemeClr val="accent6"/>
              </a:solidFill>
              <a:latin typeface="+mn-lt"/>
            </a:endParaRPr>
          </a:p>
        </p:txBody>
      </p:sp>
      <p:pic>
        <p:nvPicPr>
          <p:cNvPr id="15" name="Picture 5" descr="C:\Users\Salvador\Desktop\Trabajo\2018\INSTITUCIONALES\PLANTILLASTEMPLATES\LOGO-DIRECTORIO-LEGISLATIVO-AMERICA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2095" y="9240550"/>
            <a:ext cx="851147" cy="663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6" descr="C:\Users\Salvador\Desktop\Trabajo\2018\INSTITUCIONALES\PLANTILLASTEMPLATES\Logo-Colo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7525" y="9230195"/>
            <a:ext cx="814875" cy="633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7 CuadroTexto"/>
          <p:cNvSpPr txBox="1">
            <a:spLocks noChangeArrowheads="1"/>
          </p:cNvSpPr>
          <p:nvPr/>
        </p:nvSpPr>
        <p:spPr bwMode="auto">
          <a:xfrm>
            <a:off x="1675160" y="1227737"/>
            <a:ext cx="4891452" cy="726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spcCol="21600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r>
              <a:rPr lang="es-AR" sz="2000" b="1" dirty="0" err="1" smtClean="0">
                <a:solidFill>
                  <a:srgbClr val="008080"/>
                </a:solidFill>
              </a:rPr>
              <a:t>Finance</a:t>
            </a:r>
            <a:endParaRPr lang="es-AR" sz="2000" b="1" dirty="0" smtClean="0">
              <a:solidFill>
                <a:srgbClr val="008080"/>
              </a:solidFill>
            </a:endParaRPr>
          </a:p>
          <a:p>
            <a:pPr algn="just"/>
            <a:endParaRPr lang="es-AR" sz="2000" b="1" dirty="0">
              <a:solidFill>
                <a:srgbClr val="008080"/>
              </a:solidFill>
            </a:endParaRPr>
          </a:p>
          <a:p>
            <a:pPr marL="285750" indent="-285750" algn="just" fontAlgn="base">
              <a:buFont typeface="Arial" panose="020B0604020202020204" pitchFamily="34" charset="0"/>
              <a:buChar char="•"/>
            </a:pPr>
            <a:r>
              <a:rPr lang="en-US" sz="1400" dirty="0"/>
              <a:t>Consolidate the operation of the cryptocurrency Petro and Petro Oro</a:t>
            </a:r>
            <a:r>
              <a:rPr lang="en-US" sz="1400" dirty="0" smtClean="0"/>
              <a:t>.</a:t>
            </a:r>
          </a:p>
          <a:p>
            <a:pPr algn="just" fontAlgn="base"/>
            <a:endParaRPr lang="en-US" sz="1400" dirty="0" smtClean="0"/>
          </a:p>
          <a:p>
            <a:pPr marL="285750" indent="-285750" algn="just" fontAlgn="base">
              <a:buFont typeface="Arial" panose="020B0604020202020204" pitchFamily="34" charset="0"/>
              <a:buChar char="•"/>
            </a:pPr>
            <a:r>
              <a:rPr lang="en-US" sz="1400" dirty="0" smtClean="0"/>
              <a:t>Strengthen </a:t>
            </a:r>
            <a:r>
              <a:rPr lang="en-US" sz="1400" dirty="0"/>
              <a:t>the new currency, the Sovereign Bolivar.</a:t>
            </a:r>
          </a:p>
          <a:p>
            <a:pPr algn="just"/>
            <a:r>
              <a:rPr lang="en-US" sz="1400" dirty="0"/>
              <a:t/>
            </a:r>
            <a:br>
              <a:rPr lang="en-US" sz="1400" dirty="0"/>
            </a:br>
            <a:r>
              <a:rPr lang="es-AR" sz="2000" b="1" dirty="0" smtClean="0">
                <a:solidFill>
                  <a:srgbClr val="008080"/>
                </a:solidFill>
              </a:rPr>
              <a:t>Business</a:t>
            </a:r>
            <a:endParaRPr lang="es-AR" sz="2000" b="1" dirty="0">
              <a:solidFill>
                <a:srgbClr val="008080"/>
              </a:solidFill>
            </a:endParaRPr>
          </a:p>
          <a:p>
            <a:pPr algn="just"/>
            <a:endParaRPr lang="es-AR" sz="2000" b="1" dirty="0">
              <a:solidFill>
                <a:srgbClr val="008080"/>
              </a:solidFill>
            </a:endParaRPr>
          </a:p>
          <a:p>
            <a:pPr marL="285750" indent="-285750" algn="just" fontAlgn="base">
              <a:buFont typeface="Arial" panose="020B0604020202020204" pitchFamily="34" charset="0"/>
              <a:buChar char="•"/>
            </a:pPr>
            <a:r>
              <a:rPr lang="en-US" sz="1400" dirty="0"/>
              <a:t>Create a Communal State for the productive development of the regions.</a:t>
            </a:r>
          </a:p>
          <a:p>
            <a:pPr marL="285750" indent="-285750" algn="just" fontAlgn="base">
              <a:buFont typeface="Arial" panose="020B0604020202020204" pitchFamily="34" charset="0"/>
              <a:buChar char="•"/>
            </a:pPr>
            <a:endParaRPr lang="en-US" sz="1400" dirty="0" smtClean="0"/>
          </a:p>
          <a:p>
            <a:pPr marL="285750" indent="-285750" algn="just" fontAlgn="base">
              <a:buFont typeface="Arial" panose="020B0604020202020204" pitchFamily="34" charset="0"/>
              <a:buChar char="•"/>
            </a:pPr>
            <a:r>
              <a:rPr lang="en-US" sz="1400" dirty="0" smtClean="0"/>
              <a:t>Increase </a:t>
            </a:r>
            <a:r>
              <a:rPr lang="en-US" sz="1400" dirty="0"/>
              <a:t>public investment in key areas for the development of the country.</a:t>
            </a:r>
          </a:p>
          <a:p>
            <a:pPr marL="285750" indent="-285750" algn="just" fontAlgn="base">
              <a:buFont typeface="Arial" panose="020B0604020202020204" pitchFamily="34" charset="0"/>
              <a:buChar char="•"/>
            </a:pPr>
            <a:endParaRPr lang="en-US" sz="1400" dirty="0" smtClean="0"/>
          </a:p>
          <a:p>
            <a:pPr marL="285750" indent="-285750" algn="just" fontAlgn="base">
              <a:buFont typeface="Arial" panose="020B0604020202020204" pitchFamily="34" charset="0"/>
              <a:buChar char="•"/>
            </a:pPr>
            <a:r>
              <a:rPr lang="en-US" sz="1400" dirty="0" smtClean="0"/>
              <a:t>Consolidate </a:t>
            </a:r>
            <a:r>
              <a:rPr lang="en-US" sz="1400" dirty="0"/>
              <a:t>Sovereign Field markets.</a:t>
            </a:r>
          </a:p>
          <a:p>
            <a:pPr marL="285750" indent="-285750" algn="just" fontAlgn="base">
              <a:buFont typeface="Arial" panose="020B0604020202020204" pitchFamily="34" charset="0"/>
              <a:buChar char="•"/>
            </a:pPr>
            <a:endParaRPr lang="en-US" sz="1400" dirty="0" smtClean="0"/>
          </a:p>
          <a:p>
            <a:pPr marL="285750" indent="-285750" algn="just" fontAlgn="base">
              <a:buFont typeface="Arial" panose="020B0604020202020204" pitchFamily="34" charset="0"/>
              <a:buChar char="•"/>
            </a:pPr>
            <a:r>
              <a:rPr lang="en-US" sz="1400" dirty="0" smtClean="0"/>
              <a:t>Create </a:t>
            </a:r>
            <a:r>
              <a:rPr lang="en-US" sz="1400" dirty="0"/>
              <a:t>price monitoring groups with popular participation to strengthen the "fair prices" systems</a:t>
            </a:r>
            <a:r>
              <a:rPr lang="en-US" sz="1400" dirty="0" smtClean="0"/>
              <a:t>.</a:t>
            </a:r>
          </a:p>
          <a:p>
            <a:pPr algn="just" fontAlgn="base"/>
            <a:endParaRPr lang="es-AR" sz="1200" dirty="0" smtClean="0">
              <a:latin typeface="+mn-lt"/>
            </a:endParaRPr>
          </a:p>
          <a:p>
            <a:pPr algn="just"/>
            <a:r>
              <a:rPr lang="es-AR" sz="2000" b="1" dirty="0" err="1" smtClean="0">
                <a:solidFill>
                  <a:srgbClr val="008080"/>
                </a:solidFill>
              </a:rPr>
              <a:t>Nutrition</a:t>
            </a:r>
            <a:endParaRPr lang="es-AR" sz="2000" b="1" dirty="0" smtClean="0">
              <a:solidFill>
                <a:srgbClr val="008080"/>
              </a:solidFill>
            </a:endParaRPr>
          </a:p>
          <a:p>
            <a:pPr algn="just"/>
            <a:endParaRPr lang="es-AR" sz="2000" b="1" dirty="0">
              <a:solidFill>
                <a:srgbClr val="008080"/>
              </a:solidFill>
            </a:endParaRPr>
          </a:p>
          <a:p>
            <a:pPr marL="285750" indent="-285750" algn="just" fontAlgn="base">
              <a:buFont typeface="Arial" panose="020B0604020202020204" pitchFamily="34" charset="0"/>
              <a:buChar char="•"/>
            </a:pPr>
            <a:r>
              <a:rPr lang="en-US" sz="1400" dirty="0"/>
              <a:t>Strengthen the Local Supply and Production Commissions (CLAP) to benefit more Venezuelans</a:t>
            </a:r>
            <a:r>
              <a:rPr lang="en-US" sz="1400" dirty="0" smtClean="0"/>
              <a:t>.</a:t>
            </a:r>
          </a:p>
          <a:p>
            <a:pPr algn="just" fontAlgn="base"/>
            <a:endParaRPr lang="es-AR" sz="1400" dirty="0">
              <a:latin typeface="+mn-lt"/>
            </a:endParaRPr>
          </a:p>
          <a:p>
            <a:pPr algn="just"/>
            <a:r>
              <a:rPr lang="es-AR" sz="2000" b="1" dirty="0" err="1" smtClean="0">
                <a:solidFill>
                  <a:srgbClr val="008080"/>
                </a:solidFill>
              </a:rPr>
              <a:t>Environment</a:t>
            </a:r>
            <a:endParaRPr lang="es-AR" sz="2000" b="1" dirty="0">
              <a:solidFill>
                <a:srgbClr val="008080"/>
              </a:solidFill>
            </a:endParaRPr>
          </a:p>
          <a:p>
            <a:pPr algn="just"/>
            <a:endParaRPr lang="es-AR" sz="2000" b="1" dirty="0">
              <a:solidFill>
                <a:srgbClr val="008080"/>
              </a:solidFill>
            </a:endParaRPr>
          </a:p>
          <a:p>
            <a:pPr marL="285750" indent="-285750" algn="just" fontAlgn="base">
              <a:buFont typeface="Arial" panose="020B0604020202020204" pitchFamily="34" charset="0"/>
              <a:buChar char="•"/>
            </a:pPr>
            <a:r>
              <a:rPr lang="en-US" sz="1400" dirty="0"/>
              <a:t>Stimulate </a:t>
            </a:r>
            <a:r>
              <a:rPr lang="en-US" sz="1400" dirty="0" err="1"/>
              <a:t>Ecosocialism</a:t>
            </a:r>
            <a:r>
              <a:rPr lang="en-US" sz="1400" dirty="0"/>
              <a:t>, with the introduction of bills for the integral management of waste and community environmental education</a:t>
            </a:r>
            <a:r>
              <a:rPr lang="en-US" sz="1400" dirty="0" smtClean="0"/>
              <a:t>.</a:t>
            </a:r>
            <a:endParaRPr lang="en-US" sz="1400" dirty="0"/>
          </a:p>
        </p:txBody>
      </p:sp>
      <p:sp>
        <p:nvSpPr>
          <p:cNvPr id="11" name="10 Rectángulo"/>
          <p:cNvSpPr/>
          <p:nvPr/>
        </p:nvSpPr>
        <p:spPr>
          <a:xfrm>
            <a:off x="136602" y="2818528"/>
            <a:ext cx="1388611" cy="584775"/>
          </a:xfrm>
          <a:prstGeom prst="rect">
            <a:avLst/>
          </a:prstGeom>
        </p:spPr>
        <p:txBody>
          <a:bodyPr wrap="square">
            <a:spAutoFit/>
          </a:bodyPr>
          <a:lstStyle/>
          <a:p>
            <a:pPr lvl="0" algn="ctr">
              <a:buSzPct val="25000"/>
            </a:pPr>
            <a:r>
              <a:rPr lang="en-US" sz="1100" dirty="0" err="1" smtClean="0">
                <a:solidFill>
                  <a:srgbClr val="008080"/>
                </a:solidFill>
                <a:ea typeface="Gill Sans"/>
                <a:cs typeface="Gill Sans"/>
                <a:sym typeface="Gill Sans"/>
              </a:rPr>
              <a:t>Nicolás</a:t>
            </a:r>
            <a:r>
              <a:rPr lang="en-US" sz="1100" dirty="0" smtClean="0">
                <a:solidFill>
                  <a:srgbClr val="008080"/>
                </a:solidFill>
                <a:ea typeface="Gill Sans"/>
                <a:cs typeface="Gill Sans"/>
                <a:sym typeface="Gill Sans"/>
              </a:rPr>
              <a:t> Maduro</a:t>
            </a:r>
          </a:p>
          <a:p>
            <a:pPr lvl="0" algn="ctr">
              <a:buSzPct val="25000"/>
            </a:pPr>
            <a:r>
              <a:rPr lang="es-AR" sz="1050" b="1" dirty="0">
                <a:solidFill>
                  <a:srgbClr val="008080"/>
                </a:solidFill>
                <a:ea typeface="Gill Sans"/>
                <a:cs typeface="Gill Sans"/>
                <a:sym typeface="Gill Sans"/>
              </a:rPr>
              <a:t>Frente Amplio de la Patria</a:t>
            </a:r>
            <a:endParaRPr lang="en-US" sz="1050" b="1" dirty="0">
              <a:solidFill>
                <a:srgbClr val="008080"/>
              </a:solidFill>
              <a:ea typeface="Gill Sans"/>
              <a:cs typeface="Gill Sans"/>
              <a:sym typeface="Gill Sans"/>
            </a:endParaRPr>
          </a:p>
        </p:txBody>
      </p:sp>
      <p:pic>
        <p:nvPicPr>
          <p:cNvPr id="4" name="3 Imagen"/>
          <p:cNvPicPr>
            <a:picLocks noChangeAspect="1"/>
          </p:cNvPicPr>
          <p:nvPr/>
        </p:nvPicPr>
        <p:blipFill rotWithShape="1">
          <a:blip r:embed="rId5" cstate="print">
            <a:extLst>
              <a:ext uri="{28A0092B-C50C-407E-A947-70E740481C1C}">
                <a14:useLocalDpi xmlns:a14="http://schemas.microsoft.com/office/drawing/2010/main" val="0"/>
              </a:ext>
            </a:extLst>
          </a:blip>
          <a:srcRect l="21337" t="1" r="25790" b="13148"/>
          <a:stretch/>
        </p:blipFill>
        <p:spPr>
          <a:xfrm>
            <a:off x="201460" y="1424608"/>
            <a:ext cx="1258894" cy="1244898"/>
          </a:xfrm>
          <a:prstGeom prst="rect">
            <a:avLst/>
          </a:prstGeom>
          <a:ln>
            <a:noFill/>
          </a:ln>
          <a:effectLst>
            <a:outerShdw blurRad="292100" dist="139700" dir="2700000" algn="tl" rotWithShape="0">
              <a:srgbClr val="333333">
                <a:alpha val="65000"/>
              </a:srgbClr>
            </a:outerShdw>
          </a:effectLst>
        </p:spPr>
      </p:pic>
      <p:sp>
        <p:nvSpPr>
          <p:cNvPr id="3" name="2 CuadroTexto"/>
          <p:cNvSpPr txBox="1"/>
          <p:nvPr/>
        </p:nvSpPr>
        <p:spPr>
          <a:xfrm>
            <a:off x="136602" y="3403303"/>
            <a:ext cx="1323752" cy="1446550"/>
          </a:xfrm>
          <a:prstGeom prst="rect">
            <a:avLst/>
          </a:prstGeom>
          <a:noFill/>
        </p:spPr>
        <p:txBody>
          <a:bodyPr wrap="square" rtlCol="0">
            <a:spAutoFit/>
          </a:bodyPr>
          <a:lstStyle/>
          <a:p>
            <a:pPr algn="just"/>
            <a:r>
              <a:rPr lang="en-US" sz="1100" dirty="0">
                <a:solidFill>
                  <a:srgbClr val="008080"/>
                </a:solidFill>
              </a:rPr>
              <a:t>* This candidate did not formally submit a g</a:t>
            </a:r>
            <a:r>
              <a:rPr lang="en-US" sz="1100" dirty="0" smtClean="0">
                <a:solidFill>
                  <a:srgbClr val="008080"/>
                </a:solidFill>
              </a:rPr>
              <a:t>overnment </a:t>
            </a:r>
            <a:r>
              <a:rPr lang="en-US" sz="1100" dirty="0">
                <a:solidFill>
                  <a:srgbClr val="008080"/>
                </a:solidFill>
              </a:rPr>
              <a:t>p</a:t>
            </a:r>
            <a:r>
              <a:rPr lang="en-US" sz="1100" dirty="0" smtClean="0">
                <a:solidFill>
                  <a:srgbClr val="008080"/>
                </a:solidFill>
              </a:rPr>
              <a:t>latform, </a:t>
            </a:r>
            <a:r>
              <a:rPr lang="en-US" sz="1100" dirty="0">
                <a:solidFill>
                  <a:srgbClr val="008080"/>
                </a:solidFill>
              </a:rPr>
              <a:t>so his proposals were </a:t>
            </a:r>
            <a:r>
              <a:rPr lang="en-US" sz="1100" dirty="0" smtClean="0">
                <a:solidFill>
                  <a:srgbClr val="008080"/>
                </a:solidFill>
              </a:rPr>
              <a:t>extracted </a:t>
            </a:r>
            <a:r>
              <a:rPr lang="en-US" sz="1100" dirty="0">
                <a:solidFill>
                  <a:srgbClr val="008080"/>
                </a:solidFill>
              </a:rPr>
              <a:t>from statements and announcements</a:t>
            </a:r>
            <a:r>
              <a:rPr lang="en-US" sz="1100" dirty="0" smtClean="0">
                <a:solidFill>
                  <a:srgbClr val="008080"/>
                </a:solidFill>
              </a:rPr>
              <a:t>.</a:t>
            </a:r>
            <a:endParaRPr lang="en-US" sz="1100" dirty="0">
              <a:solidFill>
                <a:srgbClr val="008080"/>
              </a:solidFill>
            </a:endParaRPr>
          </a:p>
        </p:txBody>
      </p:sp>
    </p:spTree>
    <p:extLst>
      <p:ext uri="{BB962C8B-B14F-4D97-AF65-F5344CB8AC3E}">
        <p14:creationId xmlns:p14="http://schemas.microsoft.com/office/powerpoint/2010/main" val="1077618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Salvador\Desktop\Trabajo\2018\INSTITUCIONALES\PLANTILLASTEMPLATES\pagina-2BI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 y="-15552"/>
            <a:ext cx="6858000" cy="9906000"/>
          </a:xfrm>
          <a:prstGeom prst="rect">
            <a:avLst/>
          </a:prstGeom>
          <a:noFill/>
          <a:extLst>
            <a:ext uri="{909E8E84-426E-40DD-AFC4-6F175D3DCCD1}">
              <a14:hiddenFill xmlns:a14="http://schemas.microsoft.com/office/drawing/2010/main">
                <a:solidFill>
                  <a:srgbClr val="FFFFFF"/>
                </a:solidFill>
              </a14:hiddenFill>
            </a:ext>
          </a:extLst>
        </p:spPr>
      </p:pic>
      <p:sp>
        <p:nvSpPr>
          <p:cNvPr id="9" name="11 CuadroTexto"/>
          <p:cNvSpPr txBox="1">
            <a:spLocks noChangeArrowheads="1"/>
          </p:cNvSpPr>
          <p:nvPr/>
        </p:nvSpPr>
        <p:spPr bwMode="auto">
          <a:xfrm>
            <a:off x="319872" y="109925"/>
            <a:ext cx="102207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s-AR" altLang="es-AR" sz="3600" dirty="0">
                <a:solidFill>
                  <a:schemeClr val="accent6"/>
                </a:solidFill>
                <a:latin typeface="Eras Bold ITC" panose="020B0907030504020204" pitchFamily="34" charset="0"/>
              </a:rPr>
              <a:t>4</a:t>
            </a:r>
            <a:r>
              <a:rPr lang="es-AR" altLang="es-AR" sz="3600" dirty="0" smtClean="0">
                <a:solidFill>
                  <a:schemeClr val="accent6"/>
                </a:solidFill>
                <a:latin typeface="Eras Bold ITC" panose="020B0907030504020204" pitchFamily="34" charset="0"/>
              </a:rPr>
              <a:t>.</a:t>
            </a:r>
          </a:p>
        </p:txBody>
      </p:sp>
      <p:sp>
        <p:nvSpPr>
          <p:cNvPr id="10" name="11 CuadroTexto"/>
          <p:cNvSpPr txBox="1">
            <a:spLocks noChangeArrowheads="1"/>
          </p:cNvSpPr>
          <p:nvPr/>
        </p:nvSpPr>
        <p:spPr bwMode="auto">
          <a:xfrm>
            <a:off x="908250" y="200472"/>
            <a:ext cx="513125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000" b="1" dirty="0">
                <a:solidFill>
                  <a:schemeClr val="accent6"/>
                </a:solidFill>
              </a:rPr>
              <a:t>The three favorite candidates’ government platforms</a:t>
            </a:r>
            <a:endParaRPr lang="es-AR" altLang="es-AR" sz="2000" b="1" i="1" dirty="0">
              <a:solidFill>
                <a:schemeClr val="accent6"/>
              </a:solidFill>
            </a:endParaRPr>
          </a:p>
        </p:txBody>
      </p:sp>
      <p:pic>
        <p:nvPicPr>
          <p:cNvPr id="15" name="Picture 5" descr="C:\Users\Salvador\Desktop\Trabajo\2018\INSTITUCIONALES\PLANTILLASTEMPLATES\LOGO-DIRECTORIO-LEGISLATIVO-AMERICA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2095" y="9240550"/>
            <a:ext cx="851147" cy="663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6" descr="C:\Users\Salvador\Desktop\Trabajo\2018\INSTITUCIONALES\PLANTILLASTEMPLATES\Logo-Color.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7525" y="9230195"/>
            <a:ext cx="814875" cy="633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7 CuadroTexto"/>
          <p:cNvSpPr txBox="1">
            <a:spLocks noChangeArrowheads="1"/>
          </p:cNvSpPr>
          <p:nvPr/>
        </p:nvSpPr>
        <p:spPr bwMode="auto">
          <a:xfrm>
            <a:off x="1675160" y="1227737"/>
            <a:ext cx="4891452" cy="6986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spcCol="21600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a:r>
              <a:rPr lang="es-AR" sz="2000" b="1" dirty="0" err="1" smtClean="0">
                <a:solidFill>
                  <a:srgbClr val="008080"/>
                </a:solidFill>
              </a:rPr>
              <a:t>Finances</a:t>
            </a:r>
            <a:endParaRPr lang="es-AR" sz="2000" b="1" dirty="0" smtClean="0">
              <a:solidFill>
                <a:srgbClr val="008080"/>
              </a:solidFill>
            </a:endParaRPr>
          </a:p>
          <a:p>
            <a:pPr algn="just"/>
            <a:endParaRPr lang="es-AR" sz="2000" b="1" dirty="0">
              <a:solidFill>
                <a:srgbClr val="008080"/>
              </a:solidFill>
            </a:endParaRPr>
          </a:p>
          <a:p>
            <a:pPr marL="285750" indent="-285750" algn="just" fontAlgn="base">
              <a:buFont typeface="Arial" panose="020B0604020202020204" pitchFamily="34" charset="0"/>
              <a:buChar char="•"/>
            </a:pPr>
            <a:r>
              <a:rPr lang="en-US" sz="1400" dirty="0"/>
              <a:t>Dollarize the economy to stop hyperinflation and generate confidence in economic agents</a:t>
            </a:r>
            <a:r>
              <a:rPr lang="en-US" sz="1400" dirty="0" smtClean="0"/>
              <a:t>.</a:t>
            </a:r>
          </a:p>
          <a:p>
            <a:pPr algn="just" fontAlgn="base"/>
            <a:endParaRPr lang="en-US" sz="1400" dirty="0" smtClean="0"/>
          </a:p>
          <a:p>
            <a:pPr marL="285750" indent="-285750" algn="just" fontAlgn="base">
              <a:buFont typeface="Arial" panose="020B0604020202020204" pitchFamily="34" charset="0"/>
              <a:buChar char="•"/>
            </a:pPr>
            <a:r>
              <a:rPr lang="en-US" sz="1400" dirty="0" smtClean="0"/>
              <a:t>Strengthen </a:t>
            </a:r>
            <a:r>
              <a:rPr lang="en-US" sz="1400" dirty="0"/>
              <a:t>the banking system, in terms of its operational capacity and provide the necessary credit support for productive expansion</a:t>
            </a:r>
            <a:r>
              <a:rPr lang="en-US" sz="1400" dirty="0" smtClean="0"/>
              <a:t>.</a:t>
            </a:r>
          </a:p>
          <a:p>
            <a:pPr algn="just" fontAlgn="base"/>
            <a:endParaRPr lang="es-AR" sz="1200" dirty="0">
              <a:latin typeface="+mn-lt"/>
            </a:endParaRPr>
          </a:p>
          <a:p>
            <a:pPr algn="just"/>
            <a:r>
              <a:rPr lang="es-AR" sz="2000" b="1" dirty="0" err="1" smtClean="0">
                <a:solidFill>
                  <a:srgbClr val="008080"/>
                </a:solidFill>
              </a:rPr>
              <a:t>Taxes</a:t>
            </a:r>
            <a:endParaRPr lang="es-AR" sz="2000" b="1" dirty="0" smtClean="0">
              <a:solidFill>
                <a:srgbClr val="008080"/>
              </a:solidFill>
            </a:endParaRPr>
          </a:p>
          <a:p>
            <a:pPr algn="just"/>
            <a:endParaRPr lang="es-AR" sz="1200" dirty="0">
              <a:latin typeface="+mn-lt"/>
            </a:endParaRPr>
          </a:p>
          <a:p>
            <a:pPr marL="285750" indent="-285750" algn="just" fontAlgn="base">
              <a:buFont typeface="Arial" panose="020B0604020202020204" pitchFamily="34" charset="0"/>
              <a:buChar char="•"/>
            </a:pPr>
            <a:r>
              <a:rPr lang="en-US" sz="1400" dirty="0"/>
              <a:t>Apply a fiscal reform that broadens the base of non-oil fiscal resources and promotes rationality in public spending.</a:t>
            </a:r>
          </a:p>
          <a:p>
            <a:pPr marL="285750" indent="-285750" algn="just" fontAlgn="base">
              <a:buFont typeface="Arial" panose="020B0604020202020204" pitchFamily="34" charset="0"/>
              <a:buChar char="•"/>
            </a:pPr>
            <a:endParaRPr lang="en-US" sz="1400" dirty="0" smtClean="0"/>
          </a:p>
          <a:p>
            <a:pPr marL="285750" indent="-285750" algn="just" fontAlgn="base">
              <a:buFont typeface="Arial" panose="020B0604020202020204" pitchFamily="34" charset="0"/>
              <a:buChar char="•"/>
            </a:pPr>
            <a:r>
              <a:rPr lang="en-US" sz="1400" dirty="0" smtClean="0"/>
              <a:t>Create </a:t>
            </a:r>
            <a:r>
              <a:rPr lang="en-US" sz="1400" dirty="0"/>
              <a:t>institutions and regulations that guarantee the fiscal sustainability of the </a:t>
            </a:r>
            <a:r>
              <a:rPr lang="en-US" sz="1400" dirty="0" smtClean="0"/>
              <a:t>State.</a:t>
            </a:r>
          </a:p>
          <a:p>
            <a:pPr marL="285750" indent="-285750" algn="just" fontAlgn="base">
              <a:buFont typeface="Arial" panose="020B0604020202020204" pitchFamily="34" charset="0"/>
              <a:buChar char="•"/>
            </a:pPr>
            <a:endParaRPr lang="en-US" sz="1400" dirty="0"/>
          </a:p>
          <a:p>
            <a:pPr marL="285750" indent="-285750" algn="just" fontAlgn="base">
              <a:buFont typeface="Arial" panose="020B0604020202020204" pitchFamily="34" charset="0"/>
              <a:buChar char="•"/>
            </a:pPr>
            <a:r>
              <a:rPr lang="en-US" sz="1400" dirty="0" smtClean="0"/>
              <a:t>Create </a:t>
            </a:r>
            <a:r>
              <a:rPr lang="en-US" sz="1400" dirty="0"/>
              <a:t>an intergenerational macroeconomic stabilization </a:t>
            </a:r>
            <a:r>
              <a:rPr lang="en-US" sz="1400" dirty="0" smtClean="0"/>
              <a:t>fund.</a:t>
            </a:r>
          </a:p>
          <a:p>
            <a:pPr marL="285750" indent="-285750" algn="just" fontAlgn="base">
              <a:buFont typeface="Arial" panose="020B0604020202020204" pitchFamily="34" charset="0"/>
              <a:buChar char="•"/>
            </a:pPr>
            <a:endParaRPr lang="en-US" sz="1400" dirty="0"/>
          </a:p>
          <a:p>
            <a:pPr marL="285750" indent="-285750" algn="just" fontAlgn="base">
              <a:buFont typeface="Arial" panose="020B0604020202020204" pitchFamily="34" charset="0"/>
              <a:buChar char="•"/>
            </a:pPr>
            <a:r>
              <a:rPr lang="en-US" sz="1400" dirty="0" smtClean="0"/>
              <a:t>Increase </a:t>
            </a:r>
            <a:r>
              <a:rPr lang="en-US" sz="1400" dirty="0"/>
              <a:t>the tax base</a:t>
            </a:r>
            <a:r>
              <a:rPr lang="en-US" sz="1400" dirty="0" smtClean="0"/>
              <a:t>.</a:t>
            </a:r>
          </a:p>
          <a:p>
            <a:pPr algn="just" fontAlgn="base"/>
            <a:endParaRPr lang="es-AR" sz="1200" dirty="0" smtClean="0">
              <a:latin typeface="+mn-lt"/>
            </a:endParaRPr>
          </a:p>
          <a:p>
            <a:pPr algn="just"/>
            <a:r>
              <a:rPr lang="es-AR" sz="2000" b="1" dirty="0" smtClean="0">
                <a:solidFill>
                  <a:srgbClr val="008080"/>
                </a:solidFill>
              </a:rPr>
              <a:t>Labor</a:t>
            </a:r>
            <a:endParaRPr lang="es-AR" sz="2000" b="1" dirty="0">
              <a:solidFill>
                <a:srgbClr val="008080"/>
              </a:solidFill>
            </a:endParaRPr>
          </a:p>
          <a:p>
            <a:pPr algn="just"/>
            <a:endParaRPr lang="es-AR" sz="1200" dirty="0"/>
          </a:p>
          <a:p>
            <a:pPr marL="285750" indent="-285750" algn="just" fontAlgn="base">
              <a:buFont typeface="Arial" panose="020B0604020202020204" pitchFamily="34" charset="0"/>
              <a:buChar char="•"/>
            </a:pPr>
            <a:r>
              <a:rPr lang="en-US" sz="1400" dirty="0"/>
              <a:t>Establish a National Training System for Work, which guarantees recurrent training courses for at least one million Venezuelans between 15 and 35 years, </a:t>
            </a:r>
            <a:r>
              <a:rPr lang="en-US" sz="1400" dirty="0" smtClean="0"/>
              <a:t>annually.</a:t>
            </a:r>
          </a:p>
          <a:p>
            <a:pPr marL="285750" indent="-285750" algn="just" fontAlgn="base">
              <a:buFont typeface="Arial" panose="020B0604020202020204" pitchFamily="34" charset="0"/>
              <a:buChar char="•"/>
            </a:pPr>
            <a:endParaRPr lang="en-US" sz="1400" dirty="0"/>
          </a:p>
          <a:p>
            <a:pPr marL="285750" indent="-285750" algn="just" fontAlgn="base">
              <a:buFont typeface="Arial" panose="020B0604020202020204" pitchFamily="34" charset="0"/>
              <a:buChar char="•"/>
            </a:pPr>
            <a:r>
              <a:rPr lang="en-US" sz="1400" dirty="0" smtClean="0"/>
              <a:t>Set </a:t>
            </a:r>
            <a:r>
              <a:rPr lang="en-US" sz="1400" dirty="0"/>
              <a:t>a minimum wage of US$ 75 per month, supplemented by US$ 25 delivered through the Solidarity Card</a:t>
            </a:r>
            <a:r>
              <a:rPr lang="en-US" sz="1400" dirty="0" smtClean="0"/>
              <a:t>.</a:t>
            </a:r>
            <a:endParaRPr lang="es-AR" sz="1200" dirty="0">
              <a:latin typeface="+mn-lt"/>
            </a:endParaRPr>
          </a:p>
          <a:p>
            <a:pPr marL="171450" indent="-171450" algn="just">
              <a:buFont typeface="Arial" panose="020B0604020202020204" pitchFamily="34" charset="0"/>
              <a:buChar char="•"/>
            </a:pPr>
            <a:endParaRPr lang="es-AR" sz="1200" dirty="0">
              <a:latin typeface="+mn-lt"/>
            </a:endParaRPr>
          </a:p>
        </p:txBody>
      </p:sp>
      <p:sp>
        <p:nvSpPr>
          <p:cNvPr id="13" name="12 Rectángulo"/>
          <p:cNvSpPr/>
          <p:nvPr/>
        </p:nvSpPr>
        <p:spPr>
          <a:xfrm>
            <a:off x="175446" y="2827536"/>
            <a:ext cx="1283075" cy="600164"/>
          </a:xfrm>
          <a:prstGeom prst="rect">
            <a:avLst/>
          </a:prstGeom>
        </p:spPr>
        <p:txBody>
          <a:bodyPr wrap="square">
            <a:spAutoFit/>
          </a:bodyPr>
          <a:lstStyle/>
          <a:p>
            <a:pPr lvl="0" algn="ctr">
              <a:buSzPct val="25000"/>
            </a:pPr>
            <a:r>
              <a:rPr lang="en-US" sz="1100" dirty="0" smtClean="0">
                <a:solidFill>
                  <a:srgbClr val="008080"/>
                </a:solidFill>
                <a:latin typeface="+mj-lt"/>
                <a:ea typeface="Gill Sans"/>
                <a:cs typeface="Gill Sans"/>
                <a:sym typeface="Gill Sans"/>
              </a:rPr>
              <a:t>Henri Falcón</a:t>
            </a:r>
          </a:p>
          <a:p>
            <a:pPr lvl="0" algn="ctr">
              <a:buSzPct val="25000"/>
            </a:pPr>
            <a:r>
              <a:rPr lang="en-US" sz="1100" b="1" dirty="0" err="1">
                <a:solidFill>
                  <a:srgbClr val="008080"/>
                </a:solidFill>
                <a:latin typeface="+mj-lt"/>
                <a:ea typeface="Gill Sans"/>
                <a:cs typeface="Gill Sans"/>
                <a:sym typeface="Gill Sans"/>
              </a:rPr>
              <a:t>Avanzada</a:t>
            </a:r>
            <a:r>
              <a:rPr lang="en-US" sz="1100" b="1" dirty="0">
                <a:solidFill>
                  <a:srgbClr val="008080"/>
                </a:solidFill>
                <a:latin typeface="+mj-lt"/>
                <a:ea typeface="Gill Sans"/>
                <a:cs typeface="Gill Sans"/>
                <a:sym typeface="Gill Sans"/>
              </a:rPr>
              <a:t> </a:t>
            </a:r>
            <a:r>
              <a:rPr lang="en-US" sz="1100" b="1" dirty="0" err="1">
                <a:solidFill>
                  <a:srgbClr val="008080"/>
                </a:solidFill>
                <a:latin typeface="+mj-lt"/>
                <a:ea typeface="Gill Sans"/>
                <a:cs typeface="Gill Sans"/>
                <a:sym typeface="Gill Sans"/>
              </a:rPr>
              <a:t>Progresista</a:t>
            </a:r>
            <a:endParaRPr lang="en-US" sz="1100" b="1" dirty="0">
              <a:solidFill>
                <a:srgbClr val="008080"/>
              </a:solidFill>
              <a:latin typeface="+mj-lt"/>
              <a:ea typeface="Gill Sans"/>
              <a:cs typeface="Gill Sans"/>
              <a:sym typeface="Gill Sans"/>
            </a:endParaRPr>
          </a:p>
        </p:txBody>
      </p:sp>
      <p:pic>
        <p:nvPicPr>
          <p:cNvPr id="11" name="10 Imagen"/>
          <p:cNvPicPr>
            <a:picLocks noChangeAspect="1"/>
          </p:cNvPicPr>
          <p:nvPr/>
        </p:nvPicPr>
        <p:blipFill rotWithShape="1">
          <a:blip r:embed="rId5" cstate="print">
            <a:extLst>
              <a:ext uri="{28A0092B-C50C-407E-A947-70E740481C1C}">
                <a14:useLocalDpi xmlns:a14="http://schemas.microsoft.com/office/drawing/2010/main" val="0"/>
              </a:ext>
            </a:extLst>
          </a:blip>
          <a:srcRect r="50000"/>
          <a:stretch/>
        </p:blipFill>
        <p:spPr>
          <a:xfrm>
            <a:off x="247741" y="1519854"/>
            <a:ext cx="1166332" cy="1227718"/>
          </a:xfrm>
          <a:prstGeom prst="rect">
            <a:avLst/>
          </a:prstGeom>
          <a:ln>
            <a:noFill/>
          </a:ln>
          <a:effectLst>
            <a:outerShdw blurRad="292100" dist="139700" dir="2700000" algn="tl" rotWithShape="0">
              <a:srgbClr val="333333">
                <a:alpha val="65000"/>
              </a:srgbClr>
            </a:outerShdw>
          </a:effectLst>
        </p:spPr>
      </p:pic>
      <p:sp>
        <p:nvSpPr>
          <p:cNvPr id="12" name="11 CuadroTexto"/>
          <p:cNvSpPr txBox="1"/>
          <p:nvPr/>
        </p:nvSpPr>
        <p:spPr>
          <a:xfrm>
            <a:off x="136602" y="3403303"/>
            <a:ext cx="1323752" cy="1785104"/>
          </a:xfrm>
          <a:prstGeom prst="rect">
            <a:avLst/>
          </a:prstGeom>
          <a:noFill/>
        </p:spPr>
        <p:txBody>
          <a:bodyPr wrap="square" rtlCol="0">
            <a:spAutoFit/>
          </a:bodyPr>
          <a:lstStyle/>
          <a:p>
            <a:pPr algn="just"/>
            <a:r>
              <a:rPr lang="en-US" sz="1100" dirty="0">
                <a:solidFill>
                  <a:srgbClr val="008080"/>
                </a:solidFill>
              </a:rPr>
              <a:t>* This candidate formally submitted his g</a:t>
            </a:r>
            <a:r>
              <a:rPr lang="en-US" sz="1100" dirty="0" smtClean="0">
                <a:solidFill>
                  <a:srgbClr val="008080"/>
                </a:solidFill>
              </a:rPr>
              <a:t>overnment </a:t>
            </a:r>
            <a:r>
              <a:rPr lang="en-US" sz="1100" dirty="0">
                <a:solidFill>
                  <a:srgbClr val="008080"/>
                </a:solidFill>
              </a:rPr>
              <a:t>p</a:t>
            </a:r>
            <a:r>
              <a:rPr lang="en-US" sz="1100" dirty="0" smtClean="0">
                <a:solidFill>
                  <a:srgbClr val="008080"/>
                </a:solidFill>
              </a:rPr>
              <a:t>latform, </a:t>
            </a:r>
            <a:r>
              <a:rPr lang="en-US" sz="1100" dirty="0">
                <a:solidFill>
                  <a:srgbClr val="008080"/>
                </a:solidFill>
              </a:rPr>
              <a:t>called "The Great Transformation</a:t>
            </a:r>
            <a:r>
              <a:rPr lang="en-US" sz="1100" dirty="0" smtClean="0">
                <a:solidFill>
                  <a:srgbClr val="008080"/>
                </a:solidFill>
              </a:rPr>
              <a:t>". Click </a:t>
            </a:r>
            <a:r>
              <a:rPr lang="en-US" sz="1100" dirty="0" smtClean="0">
                <a:solidFill>
                  <a:srgbClr val="008080"/>
                </a:solidFill>
                <a:hlinkClick r:id="rId6"/>
              </a:rPr>
              <a:t>here</a:t>
            </a:r>
            <a:r>
              <a:rPr lang="en-US" sz="1100" dirty="0" smtClean="0">
                <a:solidFill>
                  <a:srgbClr val="008080"/>
                </a:solidFill>
              </a:rPr>
              <a:t> to read his complete government platform. </a:t>
            </a:r>
            <a:endParaRPr lang="en-US" sz="1100" dirty="0">
              <a:solidFill>
                <a:srgbClr val="008080"/>
              </a:solidFill>
            </a:endParaRPr>
          </a:p>
        </p:txBody>
      </p:sp>
    </p:spTree>
    <p:extLst>
      <p:ext uri="{BB962C8B-B14F-4D97-AF65-F5344CB8AC3E}">
        <p14:creationId xmlns:p14="http://schemas.microsoft.com/office/powerpoint/2010/main" val="4251639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2475</TotalTime>
  <Words>1422</Words>
  <Application>Microsoft Office PowerPoint</Application>
  <PresentationFormat>A4 (210 x 297 mm)</PresentationFormat>
  <Paragraphs>195</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Salvador</dc:creator>
  <cp:lastModifiedBy>usuario</cp:lastModifiedBy>
  <cp:revision>94</cp:revision>
  <dcterms:created xsi:type="dcterms:W3CDTF">2018-02-02T18:00:51Z</dcterms:created>
  <dcterms:modified xsi:type="dcterms:W3CDTF">2018-05-17T14:38:34Z</dcterms:modified>
</cp:coreProperties>
</file>