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5" r:id="rId1"/>
  </p:sldMasterIdLst>
  <p:notesMasterIdLst>
    <p:notesMasterId r:id="rId32"/>
  </p:notesMasterIdLst>
  <p:handoutMasterIdLst>
    <p:handoutMasterId r:id="rId33"/>
  </p:handoutMasterIdLst>
  <p:sldIdLst>
    <p:sldId id="1415" r:id="rId2"/>
    <p:sldId id="1478" r:id="rId3"/>
    <p:sldId id="1455" r:id="rId4"/>
    <p:sldId id="1517" r:id="rId5"/>
    <p:sldId id="1513" r:id="rId6"/>
    <p:sldId id="1514" r:id="rId7"/>
    <p:sldId id="1520" r:id="rId8"/>
    <p:sldId id="1515" r:id="rId9"/>
    <p:sldId id="1516" r:id="rId10"/>
    <p:sldId id="1486" r:id="rId11"/>
    <p:sldId id="1521" r:id="rId12"/>
    <p:sldId id="1522" r:id="rId13"/>
    <p:sldId id="1519" r:id="rId14"/>
    <p:sldId id="1518" r:id="rId15"/>
    <p:sldId id="1479" r:id="rId16"/>
    <p:sldId id="1523" r:id="rId17"/>
    <p:sldId id="1508" r:id="rId18"/>
    <p:sldId id="1509" r:id="rId19"/>
    <p:sldId id="1500" r:id="rId20"/>
    <p:sldId id="1502" r:id="rId21"/>
    <p:sldId id="1503" r:id="rId22"/>
    <p:sldId id="1525" r:id="rId23"/>
    <p:sldId id="1526" r:id="rId24"/>
    <p:sldId id="1489" r:id="rId25"/>
    <p:sldId id="1490" r:id="rId26"/>
    <p:sldId id="1461" r:id="rId27"/>
    <p:sldId id="1462" r:id="rId28"/>
    <p:sldId id="1504" r:id="rId29"/>
    <p:sldId id="1524" r:id="rId30"/>
    <p:sldId id="1464" r:id="rId31"/>
  </p:sldIdLst>
  <p:sldSz cx="12192000" cy="6858000"/>
  <p:notesSz cx="701040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C6E995B-44D9-BC42-8090-329F923E731A}">
          <p14:sldIdLst>
            <p14:sldId id="1415"/>
            <p14:sldId id="1478"/>
            <p14:sldId id="1455"/>
            <p14:sldId id="1517"/>
            <p14:sldId id="1513"/>
            <p14:sldId id="1514"/>
            <p14:sldId id="1520"/>
            <p14:sldId id="1515"/>
            <p14:sldId id="1516"/>
            <p14:sldId id="1486"/>
            <p14:sldId id="1521"/>
            <p14:sldId id="1522"/>
            <p14:sldId id="1519"/>
            <p14:sldId id="1518"/>
            <p14:sldId id="1479"/>
            <p14:sldId id="1523"/>
            <p14:sldId id="1508"/>
            <p14:sldId id="1509"/>
            <p14:sldId id="1500"/>
            <p14:sldId id="1502"/>
            <p14:sldId id="1503"/>
            <p14:sldId id="1525"/>
            <p14:sldId id="1526"/>
            <p14:sldId id="1489"/>
            <p14:sldId id="1490"/>
            <p14:sldId id="1461"/>
            <p14:sldId id="1462"/>
            <p14:sldId id="1504"/>
            <p14:sldId id="1524"/>
            <p14:sldId id="14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19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  <p15:guide id="4" pos="3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0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Andrea Martinez Beltran" initials="CA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46E2B"/>
    <a:srgbClr val="275775"/>
    <a:srgbClr val="006C92"/>
    <a:srgbClr val="50D3FF"/>
    <a:srgbClr val="0000CC"/>
    <a:srgbClr val="B8CC35"/>
    <a:srgbClr val="45B7F7"/>
    <a:srgbClr val="227D82"/>
    <a:srgbClr val="44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7513" autoAdjust="0"/>
  </p:normalViewPr>
  <p:slideViewPr>
    <p:cSldViewPr snapToObjects="1">
      <p:cViewPr varScale="1">
        <p:scale>
          <a:sx n="85" d="100"/>
          <a:sy n="85" d="100"/>
        </p:scale>
        <p:origin x="-96" y="-108"/>
      </p:cViewPr>
      <p:guideLst>
        <p:guide orient="horz" pos="2160"/>
        <p:guide orient="horz" pos="2432"/>
        <p:guide pos="3719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4"/>
    </p:cViewPr>
  </p:sorterViewPr>
  <p:notesViewPr>
    <p:cSldViewPr snapToObjects="1">
      <p:cViewPr varScale="1">
        <p:scale>
          <a:sx n="83" d="100"/>
          <a:sy n="83" d="100"/>
        </p:scale>
        <p:origin x="3810" y="108"/>
      </p:cViewPr>
      <p:guideLst>
        <p:guide orient="horz" pos="2920"/>
        <p:guide orient="horz" pos="2928"/>
        <p:guide pos="220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0325E-945A-494E-B8C9-4281FC94E569}" type="datetimeFigureOut">
              <a:rPr lang="es-CO"/>
              <a:pPr>
                <a:defRPr/>
              </a:pPr>
              <a:t>27/03/2018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7FB0F-4E59-4310-AF46-1E350055D49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19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15117-F17B-472A-AAA3-88FA82E1B91E}" type="datetimeFigureOut">
              <a:rPr lang="es-CO"/>
              <a:pPr>
                <a:defRPr/>
              </a:pPr>
              <a:t>27/03/2018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2" tIns="46401" rIns="92812" bIns="46401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1475"/>
          </a:xfrm>
          <a:prstGeom prst="rect">
            <a:avLst/>
          </a:prstGeom>
        </p:spPr>
        <p:txBody>
          <a:bodyPr vert="horz" lIns="92812" tIns="46401" rIns="92812" bIns="4640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12" tIns="46401" rIns="92812" bIns="464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74BFA-25C5-4178-915C-60316D8F829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54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8693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6227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6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24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200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098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20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344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485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620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48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955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053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5418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751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64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550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231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71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9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6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433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08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671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162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48300" y="142874"/>
            <a:ext cx="6648450" cy="2073405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pic>
        <p:nvPicPr>
          <p:cNvPr id="11" name="Picture 3" descr="FONDOPR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352" r="3031" b="1352"/>
          <a:stretch/>
        </p:blipFill>
        <p:spPr bwMode="auto">
          <a:xfrm>
            <a:off x="47328" y="947549"/>
            <a:ext cx="5308684" cy="5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3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4098" y="5636957"/>
            <a:ext cx="186701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30899" y="5761001"/>
            <a:ext cx="2021103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396" y="2982746"/>
            <a:ext cx="2469475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317" y="4118279"/>
            <a:ext cx="283925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396" y="5225122"/>
            <a:ext cx="1893246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  <p:sp>
        <p:nvSpPr>
          <p:cNvPr id="12" name="Shape 185"/>
          <p:cNvSpPr/>
          <p:nvPr userDrawn="1"/>
        </p:nvSpPr>
        <p:spPr>
          <a:xfrm flipH="1">
            <a:off x="4655125" y="0"/>
            <a:ext cx="7536875" cy="685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15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0" y="-27384"/>
            <a:ext cx="4511824" cy="688538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703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4098" y="5636957"/>
            <a:ext cx="186701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30899" y="5761001"/>
            <a:ext cx="2021103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396" y="2982746"/>
            <a:ext cx="2469475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317" y="4118279"/>
            <a:ext cx="283925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396" y="5225122"/>
            <a:ext cx="1893246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  <p:sp>
        <p:nvSpPr>
          <p:cNvPr id="9" name="Rectángulo 28"/>
          <p:cNvSpPr/>
          <p:nvPr userDrawn="1"/>
        </p:nvSpPr>
        <p:spPr>
          <a:xfrm>
            <a:off x="0" y="-15045"/>
            <a:ext cx="12193587" cy="107643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7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4098" y="5636957"/>
            <a:ext cx="186701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30899" y="5761001"/>
            <a:ext cx="2021103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396" y="2982746"/>
            <a:ext cx="2469475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317" y="4118279"/>
            <a:ext cx="283925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396" y="5225122"/>
            <a:ext cx="1893246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8" name="Rectángulo 28"/>
          <p:cNvSpPr/>
          <p:nvPr userDrawn="1"/>
        </p:nvSpPr>
        <p:spPr>
          <a:xfrm>
            <a:off x="0" y="-15045"/>
            <a:ext cx="12193587" cy="107643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3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D1DD-11DC-411A-8D19-9A0FE8382441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DAFC-2A7B-4CE9-9164-06F0879274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021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3587" cy="6885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ángulo 2"/>
          <p:cNvSpPr/>
          <p:nvPr userDrawn="1"/>
        </p:nvSpPr>
        <p:spPr>
          <a:xfrm flipH="1">
            <a:off x="6888985" y="0"/>
            <a:ext cx="5304602" cy="685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graphicFrame>
        <p:nvGraphicFramePr>
          <p:cNvPr id="13" name="Objeto 3"/>
          <p:cNvGraphicFramePr>
            <a:graphicFrameLocks noChangeAspect="1"/>
          </p:cNvGraphicFramePr>
          <p:nvPr userDrawn="1">
            <p:extLst/>
          </p:nvPr>
        </p:nvGraphicFramePr>
        <p:xfrm>
          <a:off x="512737" y="1257124"/>
          <a:ext cx="651616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CorelDRAW" r:id="rId3" imgW="620640" imgH="620640" progId="">
                  <p:embed/>
                </p:oleObj>
              </mc:Choice>
              <mc:Fallback>
                <p:oleObj name="CorelDRAW" r:id="rId3" imgW="620640" imgH="620640" progId="">
                  <p:embed/>
                  <p:pic>
                    <p:nvPicPr>
                      <p:cNvPr id="13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37" y="1257124"/>
                        <a:ext cx="651616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4"/>
          <p:cNvGraphicFramePr>
            <a:graphicFrameLocks noChangeAspect="1"/>
          </p:cNvGraphicFramePr>
          <p:nvPr userDrawn="1">
            <p:extLst/>
          </p:nvPr>
        </p:nvGraphicFramePr>
        <p:xfrm>
          <a:off x="512737" y="2572711"/>
          <a:ext cx="651616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CorelDRAW" r:id="rId5" imgW="620640" imgH="620640" progId="">
                  <p:embed/>
                </p:oleObj>
              </mc:Choice>
              <mc:Fallback>
                <p:oleObj name="CorelDRAW" r:id="rId5" imgW="620640" imgH="620640" progId="">
                  <p:embed/>
                  <p:pic>
                    <p:nvPicPr>
                      <p:cNvPr id="14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37" y="2572711"/>
                        <a:ext cx="651616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5"/>
          <p:cNvGraphicFramePr>
            <a:graphicFrameLocks noChangeAspect="1"/>
          </p:cNvGraphicFramePr>
          <p:nvPr userDrawn="1">
            <p:extLst/>
          </p:nvPr>
        </p:nvGraphicFramePr>
        <p:xfrm>
          <a:off x="499999" y="3885119"/>
          <a:ext cx="677093" cy="6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CorelDRAW" r:id="rId7" imgW="620640" imgH="620640" progId="">
                  <p:embed/>
                </p:oleObj>
              </mc:Choice>
              <mc:Fallback>
                <p:oleObj name="CorelDRAW" r:id="rId7" imgW="620640" imgH="620640" progId="">
                  <p:embed/>
                  <p:pic>
                    <p:nvPicPr>
                      <p:cNvPr id="15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99" y="3885119"/>
                        <a:ext cx="677093" cy="67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6"/>
          <p:cNvGraphicFramePr>
            <a:graphicFrameLocks noChangeAspect="1"/>
          </p:cNvGraphicFramePr>
          <p:nvPr userDrawn="1">
            <p:extLst/>
          </p:nvPr>
        </p:nvGraphicFramePr>
        <p:xfrm>
          <a:off x="479439" y="5324796"/>
          <a:ext cx="718212" cy="71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CorelDRAW" r:id="rId9" imgW="620640" imgH="620640" progId="">
                  <p:embed/>
                </p:oleObj>
              </mc:Choice>
              <mc:Fallback>
                <p:oleObj name="CorelDRAW" r:id="rId9" imgW="620640" imgH="620640" progId="">
                  <p:embed/>
                  <p:pic>
                    <p:nvPicPr>
                      <p:cNvPr id="16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39" y="5324796"/>
                        <a:ext cx="718212" cy="718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7"/>
          <p:cNvSpPr/>
          <p:nvPr userDrawn="1"/>
        </p:nvSpPr>
        <p:spPr>
          <a:xfrm>
            <a:off x="1380164" y="1372379"/>
            <a:ext cx="4572595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superintendencia.financiera</a:t>
            </a:r>
          </a:p>
          <a:p>
            <a:endParaRPr lang="es-CO" sz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Rectángulo 8"/>
          <p:cNvSpPr/>
          <p:nvPr userDrawn="1"/>
        </p:nvSpPr>
        <p:spPr>
          <a:xfrm>
            <a:off x="1380163" y="3966329"/>
            <a:ext cx="4537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+Superfinanciera     </a:t>
            </a:r>
          </a:p>
        </p:txBody>
      </p:sp>
      <p:sp>
        <p:nvSpPr>
          <p:cNvPr id="19" name="CuadroTexto 9"/>
          <p:cNvSpPr txBox="1"/>
          <p:nvPr userDrawn="1"/>
        </p:nvSpPr>
        <p:spPr>
          <a:xfrm>
            <a:off x="1380164" y="5436894"/>
            <a:ext cx="3783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/superfinancieracol</a:t>
            </a:r>
          </a:p>
          <a:p>
            <a:endParaRPr lang="es-CO" sz="1800" dirty="0"/>
          </a:p>
        </p:txBody>
      </p:sp>
      <p:sp>
        <p:nvSpPr>
          <p:cNvPr id="20" name="CuadroTexto 10"/>
          <p:cNvSpPr txBox="1"/>
          <p:nvPr userDrawn="1"/>
        </p:nvSpPr>
        <p:spPr>
          <a:xfrm>
            <a:off x="1380164" y="2614745"/>
            <a:ext cx="4086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@SFCsupervisor</a:t>
            </a:r>
          </a:p>
          <a:p>
            <a:endParaRPr lang="es-CO" sz="1800" dirty="0"/>
          </a:p>
        </p:txBody>
      </p:sp>
      <p:sp>
        <p:nvSpPr>
          <p:cNvPr id="21" name="Rectangle 3"/>
          <p:cNvSpPr txBox="1">
            <a:spLocks noChangeArrowheads="1"/>
          </p:cNvSpPr>
          <p:nvPr userDrawn="1"/>
        </p:nvSpPr>
        <p:spPr bwMode="auto">
          <a:xfrm>
            <a:off x="7073344" y="2553580"/>
            <a:ext cx="5000892" cy="122394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t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CO" altLang="es-CO" sz="8800" strike="noStrik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2" name="CuadroTexto 13"/>
          <p:cNvSpPr txBox="1"/>
          <p:nvPr userDrawn="1"/>
        </p:nvSpPr>
        <p:spPr>
          <a:xfrm>
            <a:off x="7746525" y="5459036"/>
            <a:ext cx="365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super@superfinanciera.gov.co</a:t>
            </a:r>
          </a:p>
        </p:txBody>
      </p:sp>
      <p:sp>
        <p:nvSpPr>
          <p:cNvPr id="23" name="CuadroTexto 14"/>
          <p:cNvSpPr txBox="1"/>
          <p:nvPr userDrawn="1"/>
        </p:nvSpPr>
        <p:spPr>
          <a:xfrm>
            <a:off x="7788439" y="5877645"/>
            <a:ext cx="357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www.superfinanciera.gov.co</a:t>
            </a:r>
          </a:p>
        </p:txBody>
      </p:sp>
      <p:pic>
        <p:nvPicPr>
          <p:cNvPr id="24" name="Imagen 1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5527" r="9623" b="9945"/>
          <a:stretch/>
        </p:blipFill>
        <p:spPr>
          <a:xfrm>
            <a:off x="5399964" y="1032431"/>
            <a:ext cx="1241577" cy="1241416"/>
          </a:xfrm>
          <a:prstGeom prst="rect">
            <a:avLst/>
          </a:prstGeom>
        </p:spPr>
      </p:pic>
      <p:pic>
        <p:nvPicPr>
          <p:cNvPr id="25" name="Imagen 2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0357" r="10104" b="6907"/>
          <a:stretch/>
        </p:blipFill>
        <p:spPr>
          <a:xfrm>
            <a:off x="5406008" y="5202435"/>
            <a:ext cx="1152279" cy="1075320"/>
          </a:xfrm>
          <a:prstGeom prst="rect">
            <a:avLst/>
          </a:prstGeom>
        </p:spPr>
      </p:pic>
      <p:pic>
        <p:nvPicPr>
          <p:cNvPr id="26" name="Imagen 2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003" r="9308" b="6311"/>
          <a:stretch/>
        </p:blipFill>
        <p:spPr>
          <a:xfrm>
            <a:off x="5440592" y="3732963"/>
            <a:ext cx="1160324" cy="1237519"/>
          </a:xfrm>
          <a:prstGeom prst="rect">
            <a:avLst/>
          </a:prstGeom>
        </p:spPr>
      </p:pic>
      <p:pic>
        <p:nvPicPr>
          <p:cNvPr id="27" name="Imagen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3" y="2347084"/>
            <a:ext cx="1268157" cy="12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0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2927648" y="621162"/>
            <a:ext cx="9264352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Título 4"/>
          <p:cNvSpPr txBox="1">
            <a:spLocks/>
          </p:cNvSpPr>
          <p:nvPr userDrawn="1"/>
        </p:nvSpPr>
        <p:spPr>
          <a:xfrm>
            <a:off x="999431" y="959859"/>
            <a:ext cx="360040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4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4"/>
          <p:cNvSpPr txBox="1">
            <a:spLocks/>
          </p:cNvSpPr>
          <p:nvPr userDrawn="1"/>
        </p:nvSpPr>
        <p:spPr>
          <a:xfrm>
            <a:off x="1152094" y="2850118"/>
            <a:ext cx="407402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ítulo 4"/>
          <p:cNvSpPr txBox="1">
            <a:spLocks/>
          </p:cNvSpPr>
          <p:nvPr userDrawn="1"/>
        </p:nvSpPr>
        <p:spPr>
          <a:xfrm>
            <a:off x="1104469" y="4914673"/>
            <a:ext cx="360040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1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1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flipH="1">
            <a:off x="2927648" y="2575679"/>
            <a:ext cx="9264352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ángulo 19"/>
          <p:cNvSpPr/>
          <p:nvPr userDrawn="1"/>
        </p:nvSpPr>
        <p:spPr>
          <a:xfrm flipH="1">
            <a:off x="2927648" y="4575976"/>
            <a:ext cx="9264352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 flipH="1">
            <a:off x="2927648" y="245622"/>
            <a:ext cx="9264352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999431" y="426459"/>
            <a:ext cx="360040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0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0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4"/>
          <p:cNvSpPr txBox="1">
            <a:spLocks/>
          </p:cNvSpPr>
          <p:nvPr userDrawn="1"/>
        </p:nvSpPr>
        <p:spPr>
          <a:xfrm>
            <a:off x="1152094" y="1859518"/>
            <a:ext cx="407402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9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ítulo 4"/>
          <p:cNvSpPr txBox="1">
            <a:spLocks/>
          </p:cNvSpPr>
          <p:nvPr userDrawn="1"/>
        </p:nvSpPr>
        <p:spPr>
          <a:xfrm>
            <a:off x="1104469" y="3362098"/>
            <a:ext cx="360040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4"/>
          <p:cNvSpPr txBox="1">
            <a:spLocks/>
          </p:cNvSpPr>
          <p:nvPr userDrawn="1"/>
        </p:nvSpPr>
        <p:spPr>
          <a:xfrm>
            <a:off x="1104469" y="4876573"/>
            <a:ext cx="360040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2927648" y="1678681"/>
            <a:ext cx="9264352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2927648" y="3181261"/>
            <a:ext cx="9264352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Rectángulo 22"/>
          <p:cNvSpPr/>
          <p:nvPr userDrawn="1"/>
        </p:nvSpPr>
        <p:spPr>
          <a:xfrm flipH="1">
            <a:off x="2927648" y="4695736"/>
            <a:ext cx="9264352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6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0" y="-27384"/>
            <a:ext cx="5015880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3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6960096" y="-27384"/>
            <a:ext cx="523190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0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6960096" y="-27384"/>
            <a:ext cx="523190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9822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4098" y="5636957"/>
            <a:ext cx="186701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30899" y="5761001"/>
            <a:ext cx="2021103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396" y="2982746"/>
            <a:ext cx="2469475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317" y="4118279"/>
            <a:ext cx="283925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396" y="5225122"/>
            <a:ext cx="1893246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120750"/>
            <a:ext cx="1734891" cy="453113"/>
          </a:xfrm>
          <a:prstGeom prst="rect">
            <a:avLst/>
          </a:prstGeom>
        </p:spPr>
      </p:pic>
      <p:sp>
        <p:nvSpPr>
          <p:cNvPr id="10" name="Rectángulo 28"/>
          <p:cNvSpPr/>
          <p:nvPr userDrawn="1"/>
        </p:nvSpPr>
        <p:spPr>
          <a:xfrm>
            <a:off x="0" y="-15045"/>
            <a:ext cx="12193587" cy="319784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3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4098" y="5636957"/>
            <a:ext cx="186701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30899" y="5761001"/>
            <a:ext cx="2021103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396" y="2982746"/>
            <a:ext cx="2469475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317" y="4118279"/>
            <a:ext cx="283925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396" y="5225122"/>
            <a:ext cx="1893246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  <p:sp>
        <p:nvSpPr>
          <p:cNvPr id="10" name="Rectángulo 28"/>
          <p:cNvSpPr/>
          <p:nvPr userDrawn="1"/>
        </p:nvSpPr>
        <p:spPr>
          <a:xfrm>
            <a:off x="0" y="-15045"/>
            <a:ext cx="12193587" cy="107643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7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27/03/2018</a:t>
            </a:fld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6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75" r:id="rId2"/>
    <p:sldLayoutId id="2147484276" r:id="rId3"/>
    <p:sldLayoutId id="2147484277" r:id="rId4"/>
    <p:sldLayoutId id="2147484278" r:id="rId5"/>
    <p:sldLayoutId id="2147484280" r:id="rId6"/>
    <p:sldLayoutId id="2147484281" r:id="rId7"/>
    <p:sldLayoutId id="2147484292" r:id="rId8"/>
    <p:sldLayoutId id="2147484282" r:id="rId9"/>
    <p:sldLayoutId id="2147484295" r:id="rId10"/>
    <p:sldLayoutId id="2147484279" r:id="rId11"/>
    <p:sldLayoutId id="2147484283" r:id="rId12"/>
    <p:sldLayoutId id="2147484284" r:id="rId13"/>
    <p:sldLayoutId id="2147484285" r:id="rId14"/>
    <p:sldLayoutId id="2147484286" r:id="rId15"/>
    <p:sldLayoutId id="2147484288" r:id="rId16"/>
    <p:sldLayoutId id="2147484290" r:id="rId17"/>
    <p:sldLayoutId id="21474842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jp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12" Type="http://schemas.openxmlformats.org/officeDocument/2006/relationships/image" Target="../media/image69.jf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jfif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6" y="34290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Castaño Gutiérrez</a:t>
            </a:r>
            <a:endParaRPr lang="x-none" altLang="es-CO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Superintendente Financiero de Colombia</a:t>
            </a:r>
          </a:p>
        </p:txBody>
      </p:sp>
      <p:sp>
        <p:nvSpPr>
          <p:cNvPr id="11" name="Título 10"/>
          <p:cNvSpPr>
            <a:spLocks noGrp="1"/>
          </p:cNvSpPr>
          <p:nvPr>
            <p:ph type="ctrTitle" idx="4294967295"/>
          </p:nvPr>
        </p:nvSpPr>
        <p:spPr>
          <a:xfrm>
            <a:off x="1" y="909464"/>
            <a:ext cx="12192000" cy="1295400"/>
          </a:xfrm>
        </p:spPr>
        <p:txBody>
          <a:bodyPr>
            <a:noAutofit/>
          </a:bodyPr>
          <a:lstStyle/>
          <a:p>
            <a:pPr algn="ctr"/>
            <a:r>
              <a:rPr lang="es-C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innovación desde la perspectiva del supervisor</a:t>
            </a:r>
            <a:endParaRPr lang="es-CO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1676" y="6309320"/>
            <a:ext cx="1192864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Bogotá, Marzo 21 de 2018</a:t>
            </a:r>
            <a:endParaRPr lang="es-CO" altLang="es-CO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532456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CO" dirty="0"/>
              <a:t>I Colombia Fintech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447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11417"/>
          <a:stretch/>
        </p:blipFill>
        <p:spPr>
          <a:xfrm>
            <a:off x="0" y="-27384"/>
            <a:ext cx="12192000" cy="69127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4016" y="5489937"/>
            <a:ext cx="1200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Inclusión financiera</a:t>
            </a:r>
            <a:endParaRPr lang="es-CO" sz="8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9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3681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Inclusión financiera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>
          <a:xfrm>
            <a:off x="623392" y="1556793"/>
            <a:ext cx="4176464" cy="45365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7368" y="616900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Banca de las Oportunidades</a:t>
            </a:r>
            <a:endParaRPr lang="es-CO" sz="14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/>
          <a:stretch/>
        </p:blipFill>
        <p:spPr>
          <a:xfrm>
            <a:off x="4909723" y="2256777"/>
            <a:ext cx="3096344" cy="4220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27817" r="60000" b="43175"/>
          <a:stretch/>
        </p:blipFill>
        <p:spPr>
          <a:xfrm>
            <a:off x="5456508" y="1221075"/>
            <a:ext cx="1715430" cy="10055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>
          <a:xfrm>
            <a:off x="8299802" y="1715643"/>
            <a:ext cx="3412821" cy="45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3681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Inclusión financiera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7368" y="616900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Banca de las Oportunidades</a:t>
            </a:r>
            <a:endParaRPr lang="es-CO" sz="14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>
          <a:xfrm>
            <a:off x="252947" y="1452308"/>
            <a:ext cx="5869641" cy="412461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303912" y="461897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  en trámite</a:t>
            </a:r>
            <a:endParaRPr lang="es-CO" sz="14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72064" y="1412776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La tecnología </a:t>
            </a:r>
            <a:r>
              <a:rPr lang="es-CO" sz="2000" dirty="0"/>
              <a:t>integrada a la prestación de servicios financieros puede lograr </a:t>
            </a:r>
            <a:r>
              <a:rPr lang="es-CO" sz="2000" dirty="0" smtClean="0"/>
              <a:t>que </a:t>
            </a:r>
            <a:r>
              <a:rPr lang="es-CO" sz="2000" dirty="0"/>
              <a:t>personas tradicionalmente excluidas del sistema financiero </a:t>
            </a:r>
            <a:r>
              <a:rPr lang="es-CO" sz="2000" dirty="0" smtClean="0"/>
              <a:t>formal </a:t>
            </a:r>
            <a:r>
              <a:rPr lang="es-CO" sz="2000" dirty="0"/>
              <a:t>sean incluidas</a:t>
            </a:r>
            <a:r>
              <a:rPr lang="es-CO" sz="2000" dirty="0" smtClean="0"/>
              <a:t>.</a:t>
            </a:r>
          </a:p>
          <a:p>
            <a:pPr marL="342900" indent="-342900" algn="just">
              <a:buClr>
                <a:srgbClr val="275775"/>
              </a:buClr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342900" indent="-342900" algn="just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Las </a:t>
            </a:r>
            <a:r>
              <a:rPr lang="es-CO" sz="2000" dirty="0"/>
              <a:t>necesidades financieras de los excluidos sea por su edad, género, ubicación geográfica o capacidad de pago pueden ser respondidas de manera más ágil por las innovaciones tecnológicas.</a:t>
            </a:r>
          </a:p>
          <a:p>
            <a:pPr marL="342900" indent="-342900" algn="just">
              <a:buClr>
                <a:srgbClr val="275775"/>
              </a:buClr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342900" indent="-342900" algn="just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sz="2000" dirty="0" smtClean="0"/>
              <a:t>Invitamos </a:t>
            </a:r>
            <a:r>
              <a:rPr lang="es-CO" sz="2000" dirty="0"/>
              <a:t>a </a:t>
            </a:r>
            <a:r>
              <a:rPr lang="es-CO" sz="2000" b="1" dirty="0">
                <a:solidFill>
                  <a:srgbClr val="275775"/>
                </a:solidFill>
              </a:rPr>
              <a:t>Colombia </a:t>
            </a:r>
            <a:r>
              <a:rPr lang="es-CO" sz="2000" b="1" dirty="0" err="1">
                <a:solidFill>
                  <a:srgbClr val="275775"/>
                </a:solidFill>
              </a:rPr>
              <a:t>Fintech</a:t>
            </a:r>
            <a:r>
              <a:rPr lang="es-CO" sz="2000" b="1" dirty="0">
                <a:solidFill>
                  <a:srgbClr val="275775"/>
                </a:solidFill>
              </a:rPr>
              <a:t> </a:t>
            </a:r>
            <a:r>
              <a:rPr lang="es-CO" sz="2000" dirty="0"/>
              <a:t>a que nos apoye en el logro de este objetivo y a que usen su ingenio para ayudar a resolver el reto de la inclusión.</a:t>
            </a:r>
          </a:p>
        </p:txBody>
      </p:sp>
    </p:spTree>
    <p:extLst>
      <p:ext uri="{BB962C8B-B14F-4D97-AF65-F5344CB8AC3E}">
        <p14:creationId xmlns:p14="http://schemas.microsoft.com/office/powerpoint/2010/main" val="40541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0"/>
          <a:stretch/>
        </p:blipFill>
        <p:spPr>
          <a:xfrm>
            <a:off x="-25236" y="-27384"/>
            <a:ext cx="12217236" cy="68853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4016" y="17329"/>
            <a:ext cx="1200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al consumidor</a:t>
            </a:r>
            <a:endParaRPr lang="es-CO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7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794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Demandas presentadas en 2017 por mes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9"/>
          <a:stretch/>
        </p:blipFill>
        <p:spPr>
          <a:xfrm>
            <a:off x="1559496" y="1628800"/>
            <a:ext cx="9134875" cy="34431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3450" y="1268760"/>
            <a:ext cx="27662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de demandas en 2017</a:t>
            </a:r>
          </a:p>
          <a:p>
            <a:pPr algn="ctr"/>
            <a:r>
              <a:rPr lang="es-CO" sz="28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2,709</a:t>
            </a:r>
            <a:endParaRPr lang="es-CO" sz="2800" b="1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22788" y="5301208"/>
            <a:ext cx="1004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32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 del 50% </a:t>
            </a:r>
            <a:r>
              <a:rPr lang="es-CO" sz="20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demandas fueron presentadas desde ciudades distintas de Bogotá.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72064" y="5877272"/>
            <a:ext cx="7908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32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759 </a:t>
            </a:r>
            <a:r>
              <a:rPr lang="es-CO" sz="20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audiencias virtuales con consumidores financieros fuera de Bogotá.</a:t>
            </a:r>
          </a:p>
        </p:txBody>
      </p:sp>
    </p:spTree>
    <p:extLst>
      <p:ext uri="{BB962C8B-B14F-4D97-AF65-F5344CB8AC3E}">
        <p14:creationId xmlns:p14="http://schemas.microsoft.com/office/powerpoint/2010/main" val="32737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15881" y="609600"/>
            <a:ext cx="6912768" cy="565785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MX" altLang="es-CO" sz="7200" dirty="0" smtClean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La industria </a:t>
            </a:r>
            <a:r>
              <a:rPr lang="es-MX" altLang="es-CO" sz="72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Fintech</a:t>
            </a:r>
            <a:r>
              <a:rPr lang="es-MX" altLang="es-CO" sz="7200" dirty="0" smtClean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y los retos de la  innovación</a:t>
            </a:r>
            <a:endParaRPr lang="es-MX" altLang="es-CO" sz="7200" dirty="0">
              <a:solidFill>
                <a:schemeClr val="bg1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Shape 103"/>
          <p:cNvSpPr/>
          <p:nvPr/>
        </p:nvSpPr>
        <p:spPr>
          <a:xfrm>
            <a:off x="1" y="640599"/>
            <a:ext cx="4655840" cy="554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/>
          </a:lstStyle>
          <a:p>
            <a:r>
              <a:rPr lang="es-CO" sz="357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8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2"/>
          <a:stretch/>
        </p:blipFill>
        <p:spPr>
          <a:xfrm>
            <a:off x="-36004" y="-962605"/>
            <a:ext cx="12192000" cy="58551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uadroTexto 5"/>
          <p:cNvSpPr txBox="1"/>
          <p:nvPr/>
        </p:nvSpPr>
        <p:spPr>
          <a:xfrm>
            <a:off x="335360" y="3868013"/>
            <a:ext cx="11521280" cy="240065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s-CO" sz="2500" dirty="0" smtClean="0">
                <a:solidFill>
                  <a:srgbClr val="000000"/>
                </a:solidFill>
              </a:rPr>
              <a:t>La </a:t>
            </a:r>
            <a:r>
              <a:rPr lang="es-CO" sz="2500" dirty="0">
                <a:solidFill>
                  <a:srgbClr val="000000"/>
                </a:solidFill>
              </a:rPr>
              <a:t>innovación tecnológica aplicada </a:t>
            </a:r>
            <a:r>
              <a:rPr lang="es-CO" sz="2500" dirty="0" smtClean="0">
                <a:solidFill>
                  <a:srgbClr val="000000"/>
                </a:solidFill>
              </a:rPr>
              <a:t>al sistema financiero </a:t>
            </a:r>
            <a:r>
              <a:rPr lang="es-CO" sz="2500" dirty="0">
                <a:solidFill>
                  <a:srgbClr val="000000"/>
                </a:solidFill>
              </a:rPr>
              <a:t>toma cada vez más relevancia en el contexto global. Desde hace </a:t>
            </a:r>
            <a:r>
              <a:rPr lang="es-CO" sz="2500" dirty="0" smtClean="0">
                <a:solidFill>
                  <a:srgbClr val="000000"/>
                </a:solidFill>
              </a:rPr>
              <a:t>años </a:t>
            </a:r>
            <a:r>
              <a:rPr lang="es-CO" sz="2500" dirty="0">
                <a:solidFill>
                  <a:srgbClr val="000000"/>
                </a:solidFill>
              </a:rPr>
              <a:t>el sector financiero ha avanzado con interesantes propuestas para modernizar, dinamizar y hacer más incluyente la oferta de servicios financieros en Colombia. </a:t>
            </a:r>
            <a:r>
              <a:rPr lang="es-CO" sz="2500" dirty="0" smtClean="0">
                <a:solidFill>
                  <a:srgbClr val="000000"/>
                </a:solidFill>
              </a:rPr>
              <a:t>Así mismo</a:t>
            </a:r>
            <a:r>
              <a:rPr lang="es-CO" sz="2500" dirty="0">
                <a:solidFill>
                  <a:srgbClr val="000000"/>
                </a:solidFill>
              </a:rPr>
              <a:t>, la industria </a:t>
            </a:r>
            <a:r>
              <a:rPr lang="es-CO" sz="2500" dirty="0" err="1">
                <a:solidFill>
                  <a:srgbClr val="000000"/>
                </a:solidFill>
              </a:rPr>
              <a:t>FinTech</a:t>
            </a:r>
            <a:r>
              <a:rPr lang="es-CO" sz="2500" dirty="0">
                <a:solidFill>
                  <a:srgbClr val="000000"/>
                </a:solidFill>
              </a:rPr>
              <a:t> colombiana ha tomado cada vez más participación y su protagonismo está creciendo al punto de convertirse en el tercer ecosistema </a:t>
            </a:r>
            <a:r>
              <a:rPr lang="es-CO" sz="2500" dirty="0" smtClean="0">
                <a:solidFill>
                  <a:srgbClr val="000000"/>
                </a:solidFill>
              </a:rPr>
              <a:t>en </a:t>
            </a:r>
            <a:r>
              <a:rPr lang="es-CO" sz="2500" dirty="0">
                <a:solidFill>
                  <a:srgbClr val="000000"/>
                </a:solidFill>
              </a:rPr>
              <a:t>la región.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5400" y="856995"/>
            <a:ext cx="39604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6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  <a:endParaRPr lang="es-CO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5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/>
          <a:srcRect l="633" t="9504" r="2637" b="7171"/>
          <a:stretch/>
        </p:blipFill>
        <p:spPr>
          <a:xfrm>
            <a:off x="578630" y="1904879"/>
            <a:ext cx="6942109" cy="4320481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07368" y="111831"/>
            <a:ext cx="11783839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Ecosistema </a:t>
            </a:r>
            <a:r>
              <a:rPr lang="es-CO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América Latina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5277" t="6010" r="25398" b="7183"/>
          <a:stretch/>
        </p:blipFill>
        <p:spPr>
          <a:xfrm>
            <a:off x="7686116" y="2069460"/>
            <a:ext cx="1650244" cy="4167852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2003F841-55AE-4092-B5D2-2D597A05C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10" y="6519317"/>
            <a:ext cx="4377805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ysClr val="windowText" lastClr="000000"/>
                </a:solidFill>
              </a:rPr>
              <a:t>Fuente: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Finnovista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2018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FE87CCB3-F785-4F66-962F-5D592129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608" y="1196752"/>
            <a:ext cx="8101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CO" sz="2000" b="1" dirty="0" smtClean="0"/>
              <a:t>Ecosistema </a:t>
            </a:r>
            <a:r>
              <a:rPr lang="es-CO" sz="2000" b="1" dirty="0" err="1" smtClean="0"/>
              <a:t>FinTech</a:t>
            </a:r>
            <a:r>
              <a:rPr lang="es-CO" sz="2000" b="1" dirty="0" smtClean="0"/>
              <a:t> en la Región</a:t>
            </a:r>
          </a:p>
          <a:p>
            <a:pPr algn="ctr"/>
            <a:r>
              <a:rPr lang="es-CO" sz="1800" dirty="0" smtClean="0"/>
              <a:t>(Número de “</a:t>
            </a:r>
            <a:r>
              <a:rPr lang="es-CO" sz="1800" dirty="0" err="1" smtClean="0"/>
              <a:t>start</a:t>
            </a:r>
            <a:r>
              <a:rPr lang="es-CO" sz="1800" dirty="0" smtClean="0"/>
              <a:t>-ups” </a:t>
            </a:r>
            <a:r>
              <a:rPr lang="es-CO" sz="1800" dirty="0" err="1" smtClean="0"/>
              <a:t>Fintech</a:t>
            </a:r>
            <a:r>
              <a:rPr lang="es-CO" sz="1800" dirty="0" smtClean="0"/>
              <a:t> en América Latina y España)</a:t>
            </a:r>
            <a:endParaRPr lang="es-CO" sz="18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807" y="2369499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294</a:t>
            </a:r>
            <a:endParaRPr lang="en-US" sz="1200" b="1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490" y="3031627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238</a:t>
            </a:r>
            <a:endParaRPr lang="en-US" sz="1200" b="1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247" y="3136883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230</a:t>
            </a:r>
            <a:endParaRPr lang="en-US" sz="1200" b="1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515" y="4421276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124</a:t>
            </a:r>
            <a:endParaRPr lang="en-US" sz="1200" b="1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974" y="4972488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75</a:t>
            </a:r>
            <a:endParaRPr lang="en-US" sz="1200" b="1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075" y="5132649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60</a:t>
            </a:r>
            <a:endParaRPr lang="en-US" sz="1200" b="1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26" y="5283163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47</a:t>
            </a:r>
            <a:endParaRPr lang="en-US" sz="1200" b="1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43" y="5503132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31</a:t>
            </a:r>
            <a:endParaRPr lang="en-US" sz="1200" b="1" dirty="0"/>
          </a:p>
        </p:txBody>
      </p:sp>
      <p:cxnSp>
        <p:nvCxnSpPr>
          <p:cNvPr id="17" name="Conector recto 16"/>
          <p:cNvCxnSpPr/>
          <p:nvPr/>
        </p:nvCxnSpPr>
        <p:spPr bwMode="auto">
          <a:xfrm>
            <a:off x="7520739" y="2403068"/>
            <a:ext cx="0" cy="41222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7966" y="1966731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786</a:t>
            </a:r>
            <a:endParaRPr lang="en-US" sz="1200" b="1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219" y="5325489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29%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470" y="3625659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17%</a:t>
            </a:r>
            <a:endParaRPr lang="en-US" sz="1200" b="1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185" y="3185746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9</a:t>
            </a:r>
            <a:r>
              <a:rPr lang="en-US" sz="1200" b="1" dirty="0" smtClean="0">
                <a:solidFill>
                  <a:schemeClr val="bg1"/>
                </a:solidFill>
              </a:rPr>
              <a:t>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470" y="2856793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7%</a:t>
            </a:r>
            <a:endParaRPr lang="en-US" sz="1200" b="1" dirty="0"/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470" y="4336521"/>
            <a:ext cx="49559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25%</a:t>
            </a:r>
            <a:endParaRPr lang="en-US" sz="1200" b="1" dirty="0"/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xmlns="" id="{2AD77804-E987-4273-BBE7-D968AB72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536" y="3559894"/>
            <a:ext cx="1505576" cy="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CO" sz="1100" b="1" dirty="0" smtClean="0">
                <a:solidFill>
                  <a:srgbClr val="00B050"/>
                </a:solidFill>
              </a:rPr>
              <a:t>Préstamos</a:t>
            </a:r>
          </a:p>
          <a:p>
            <a:pPr>
              <a:lnSpc>
                <a:spcPct val="90000"/>
              </a:lnSpc>
            </a:pPr>
            <a:r>
              <a:rPr lang="es-CO" sz="1100" b="1" dirty="0" smtClean="0">
                <a:solidFill>
                  <a:srgbClr val="00B050"/>
                </a:solidFill>
              </a:rPr>
              <a:t>(P2P y Pymes)</a:t>
            </a:r>
            <a:endParaRPr lang="es-CO" sz="1100" b="1" dirty="0">
              <a:solidFill>
                <a:srgbClr val="00B050"/>
              </a:solidFill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xmlns="" id="{2AD77804-E987-4273-BBE7-D968AB72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536" y="3231402"/>
            <a:ext cx="150557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 smtClean="0">
                <a:solidFill>
                  <a:srgbClr val="006600"/>
                </a:solidFill>
              </a:rPr>
              <a:t>Crowdfunding</a:t>
            </a:r>
            <a:endParaRPr lang="en-US" sz="1100" b="1" dirty="0">
              <a:solidFill>
                <a:srgbClr val="006600"/>
              </a:solidFill>
            </a:endParaRP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xmlns="" id="{2AD77804-E987-4273-BBE7-D968AB72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975" y="5347891"/>
            <a:ext cx="150557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CO" sz="1100" b="1" dirty="0" smtClean="0">
                <a:solidFill>
                  <a:srgbClr val="002060"/>
                </a:solidFill>
              </a:rPr>
              <a:t>Pagos y remesas</a:t>
            </a:r>
            <a:endParaRPr lang="es-CO" sz="1100" b="1" dirty="0">
              <a:solidFill>
                <a:srgbClr val="002060"/>
              </a:solidFill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xmlns="" id="{2AD77804-E987-4273-BBE7-D968AB72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691" y="4313275"/>
            <a:ext cx="1608980" cy="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CO" sz="1100" b="1" dirty="0" smtClean="0">
                <a:solidFill>
                  <a:srgbClr val="0070C0"/>
                </a:solidFill>
              </a:rPr>
              <a:t>Gestión Financiera y de Patrimonio</a:t>
            </a:r>
            <a:endParaRPr lang="es-CO" sz="1100" b="1" dirty="0">
              <a:solidFill>
                <a:srgbClr val="0070C0"/>
              </a:solidFill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xmlns="" id="{2AD77804-E987-4273-BBE7-D968AB72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7407" y="2390537"/>
            <a:ext cx="1505576" cy="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CO" sz="1100" b="1" dirty="0" smtClean="0">
                <a:solidFill>
                  <a:srgbClr val="002060"/>
                </a:solidFill>
              </a:rPr>
              <a:t>Otras (Trading, Seguros, </a:t>
            </a:r>
            <a:r>
              <a:rPr lang="es-CO" sz="1100" b="1" dirty="0" err="1" smtClean="0">
                <a:solidFill>
                  <a:srgbClr val="002060"/>
                </a:solidFill>
              </a:rPr>
              <a:t>Scoring</a:t>
            </a:r>
            <a:r>
              <a:rPr lang="es-CO" sz="1100" b="1" dirty="0" smtClean="0">
                <a:solidFill>
                  <a:srgbClr val="002060"/>
                </a:solidFill>
              </a:rPr>
              <a:t>)</a:t>
            </a:r>
            <a:endParaRPr lang="es-CO" sz="1100" b="1" dirty="0">
              <a:solidFill>
                <a:srgbClr val="002060"/>
              </a:solidFill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xmlns="" id="{2AD77804-E987-4273-BBE7-D968AB72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344" y="2830139"/>
            <a:ext cx="1800200" cy="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CO" sz="1100" b="1" dirty="0" smtClean="0">
                <a:solidFill>
                  <a:srgbClr val="996633"/>
                </a:solidFill>
              </a:rPr>
              <a:t>Comparación y Educación  Financiera</a:t>
            </a:r>
            <a:endParaRPr lang="es-CO" sz="1100" b="1" dirty="0">
              <a:solidFill>
                <a:srgbClr val="996633"/>
              </a:solidFill>
            </a:endParaRPr>
          </a:p>
        </p:txBody>
      </p:sp>
      <p:sp>
        <p:nvSpPr>
          <p:cNvPr id="31" name="Cerrar llave 30"/>
          <p:cNvSpPr/>
          <p:nvPr/>
        </p:nvSpPr>
        <p:spPr bwMode="auto">
          <a:xfrm>
            <a:off x="9223712" y="2285529"/>
            <a:ext cx="45719" cy="504222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 bwMode="auto">
          <a:xfrm>
            <a:off x="4263788" y="4421411"/>
            <a:ext cx="805856" cy="2105507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61" y="3308608"/>
            <a:ext cx="974909" cy="4269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C00000"/>
                </a:solidFill>
              </a:rPr>
              <a:t>Mar.2018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C00000"/>
                </a:solidFill>
              </a:rPr>
              <a:t>202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93" y="6192317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Ecuador</a:t>
            </a:r>
            <a:endParaRPr lang="en-US" sz="1200" b="1" dirty="0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204" y="6192317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Peru</a:t>
            </a:r>
            <a:endParaRPr lang="en-US" sz="1200" b="1" dirty="0"/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25" y="6236533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Chile</a:t>
            </a:r>
            <a:endParaRPr lang="en-US" sz="1200" b="1" dirty="0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801" y="6228329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Colombia</a:t>
            </a:r>
            <a:endParaRPr lang="en-US" sz="1200" b="1" dirty="0"/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519" y="6214462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Argentina</a:t>
            </a:r>
            <a:endParaRPr lang="en-US" sz="1200" b="1" dirty="0"/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73" y="6238955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Spain</a:t>
            </a:r>
            <a:endParaRPr lang="en-US" sz="1200" b="1" dirty="0"/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94" y="6224397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Brazil</a:t>
            </a:r>
            <a:endParaRPr lang="en-US" sz="1200" b="1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53" y="6225360"/>
            <a:ext cx="896958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Mexico</a:t>
            </a:r>
            <a:endParaRPr lang="en-US" sz="1200" b="1" dirty="0"/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237" y="6192116"/>
            <a:ext cx="1201494" cy="2607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 smtClean="0"/>
              <a:t>Latin America</a:t>
            </a:r>
            <a:endParaRPr lang="en-US" sz="1200" b="1" dirty="0"/>
          </a:p>
        </p:txBody>
      </p:sp>
      <p:sp>
        <p:nvSpPr>
          <p:cNvPr id="46" name="Flecha arriba 45"/>
          <p:cNvSpPr/>
          <p:nvPr/>
        </p:nvSpPr>
        <p:spPr>
          <a:xfrm>
            <a:off x="4544397" y="3746604"/>
            <a:ext cx="243765" cy="557260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511" y="1149057"/>
            <a:ext cx="1607344" cy="14859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545" y="2703118"/>
            <a:ext cx="921544" cy="942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116" y="1517972"/>
            <a:ext cx="842963" cy="5000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204" y="4116486"/>
            <a:ext cx="1378744" cy="13287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800" y="3808439"/>
            <a:ext cx="1059113" cy="8534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424" y="3086514"/>
            <a:ext cx="1809228" cy="1926151"/>
          </a:xfrm>
          <a:prstGeom prst="rect">
            <a:avLst/>
          </a:prstGeom>
          <a:ln>
            <a:noFill/>
          </a:ln>
        </p:spPr>
      </p:pic>
      <p:sp>
        <p:nvSpPr>
          <p:cNvPr id="9" name="Elipse 8"/>
          <p:cNvSpPr/>
          <p:nvPr/>
        </p:nvSpPr>
        <p:spPr>
          <a:xfrm>
            <a:off x="5001823" y="3042232"/>
            <a:ext cx="2592288" cy="2592288"/>
          </a:xfrm>
          <a:prstGeom prst="ellipse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765" y="4338647"/>
            <a:ext cx="1016087" cy="371513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dirty="0" err="1" smtClean="0"/>
              <a:t>Pagos</a:t>
            </a:r>
            <a:r>
              <a:rPr lang="en-US" sz="1000" dirty="0" smtClean="0"/>
              <a:t> y </a:t>
            </a:r>
            <a:r>
              <a:rPr lang="en-US" sz="1000" dirty="0" err="1"/>
              <a:t>r</a:t>
            </a:r>
            <a:r>
              <a:rPr lang="en-US" sz="1000" dirty="0" err="1" smtClean="0"/>
              <a:t>emesas</a:t>
            </a:r>
            <a:endParaRPr lang="en-US" sz="1000" dirty="0"/>
          </a:p>
        </p:txBody>
      </p:sp>
      <p:sp>
        <p:nvSpPr>
          <p:cNvPr id="11" name="Elipse 10"/>
          <p:cNvSpPr/>
          <p:nvPr/>
        </p:nvSpPr>
        <p:spPr>
          <a:xfrm>
            <a:off x="926026" y="3097805"/>
            <a:ext cx="1794625" cy="172443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ector recto de flecha 11"/>
          <p:cNvCxnSpPr/>
          <p:nvPr/>
        </p:nvCxnSpPr>
        <p:spPr bwMode="auto">
          <a:xfrm flipH="1">
            <a:off x="2216591" y="4727134"/>
            <a:ext cx="1451459" cy="18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2003F841-55AE-4092-B5D2-2D597A05C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236" y="6553053"/>
            <a:ext cx="4377805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ysClr val="windowText" lastClr="000000"/>
                </a:solidFill>
              </a:rPr>
              <a:t>Fuente: PwC Global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FinTech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Survey 2017,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Finnovista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2017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645122" y="4724131"/>
            <a:ext cx="1728192" cy="1603432"/>
          </a:xfrm>
          <a:prstGeom prst="ellipse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lipse 15"/>
          <p:cNvSpPr/>
          <p:nvPr/>
        </p:nvSpPr>
        <p:spPr>
          <a:xfrm>
            <a:off x="4213074" y="1505336"/>
            <a:ext cx="2088232" cy="2066667"/>
          </a:xfrm>
          <a:prstGeom prst="ellipse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164" y="2298117"/>
            <a:ext cx="2034051" cy="4823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Proveedores de infraestructura</a:t>
            </a:r>
            <a:endParaRPr lang="es-CO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551" y="3975911"/>
            <a:ext cx="1728191" cy="676212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O" sz="1400" b="1" dirty="0" smtClean="0">
                <a:solidFill>
                  <a:srgbClr val="C00000"/>
                </a:solidFill>
              </a:rPr>
              <a:t>Instituciones financieras </a:t>
            </a:r>
            <a:r>
              <a:rPr lang="es-CO" sz="1400" b="1" dirty="0">
                <a:solidFill>
                  <a:srgbClr val="C00000"/>
                </a:solidFill>
              </a:rPr>
              <a:t>t</a:t>
            </a:r>
            <a:r>
              <a:rPr lang="es-CO" sz="1400" b="1" dirty="0" smtClean="0">
                <a:solidFill>
                  <a:srgbClr val="C00000"/>
                </a:solidFill>
              </a:rPr>
              <a:t>radicionales</a:t>
            </a:r>
            <a:endParaRPr lang="es-CO" sz="1400" b="1" dirty="0">
              <a:solidFill>
                <a:srgbClr val="C00000"/>
              </a:solidFill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273" y="5480273"/>
            <a:ext cx="1728191" cy="2884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O" sz="1400" b="1" dirty="0" err="1" smtClean="0">
                <a:solidFill>
                  <a:srgbClr val="0070C0"/>
                </a:solidFill>
              </a:rPr>
              <a:t>Start</a:t>
            </a:r>
            <a:r>
              <a:rPr lang="es-CO" sz="1400" b="1" dirty="0" smtClean="0">
                <a:solidFill>
                  <a:srgbClr val="0070C0"/>
                </a:solidFill>
              </a:rPr>
              <a:t>-ups</a:t>
            </a:r>
            <a:endParaRPr lang="es-CO" sz="1400" b="1" dirty="0">
              <a:solidFill>
                <a:srgbClr val="0070C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3709" y="1919454"/>
            <a:ext cx="1036320" cy="1043940"/>
          </a:xfrm>
          <a:prstGeom prst="rect">
            <a:avLst/>
          </a:prstGeom>
        </p:spPr>
      </p:pic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439" y="2576024"/>
            <a:ext cx="1294553" cy="371513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dirty="0" smtClean="0"/>
              <a:t>Scoring, </a:t>
            </a:r>
          </a:p>
          <a:p>
            <a:pPr algn="r">
              <a:lnSpc>
                <a:spcPct val="90000"/>
              </a:lnSpc>
            </a:pPr>
            <a:r>
              <a:rPr lang="en-US" sz="1000" dirty="0" err="1"/>
              <a:t>i</a:t>
            </a:r>
            <a:r>
              <a:rPr lang="en-US" sz="1000" dirty="0" err="1" smtClean="0"/>
              <a:t>dentidad</a:t>
            </a:r>
            <a:r>
              <a:rPr lang="en-US" sz="1000" dirty="0" smtClean="0"/>
              <a:t> y </a:t>
            </a:r>
            <a:r>
              <a:rPr lang="en-US" sz="1000" dirty="0" err="1" smtClean="0"/>
              <a:t>fraude</a:t>
            </a:r>
            <a:endParaRPr lang="en-US" sz="1000" dirty="0"/>
          </a:p>
        </p:txBody>
      </p:sp>
      <p:sp>
        <p:nvSpPr>
          <p:cNvPr id="22" name="Elipse 21"/>
          <p:cNvSpPr/>
          <p:nvPr/>
        </p:nvSpPr>
        <p:spPr>
          <a:xfrm>
            <a:off x="1528507" y="1865376"/>
            <a:ext cx="1137003" cy="1080121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Conector recto de flecha 23"/>
          <p:cNvCxnSpPr>
            <a:endCxn id="22" idx="4"/>
          </p:cNvCxnSpPr>
          <p:nvPr/>
        </p:nvCxnSpPr>
        <p:spPr bwMode="auto">
          <a:xfrm flipH="1">
            <a:off x="2097009" y="2945497"/>
            <a:ext cx="1571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7040" y="1300862"/>
            <a:ext cx="723900" cy="754380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387" y="1624377"/>
            <a:ext cx="1063768" cy="371513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s-CO" sz="1000" dirty="0" smtClean="0"/>
              <a:t>Plataformas de comparación</a:t>
            </a:r>
            <a:endParaRPr lang="es-CO" sz="1000" dirty="0"/>
          </a:p>
        </p:txBody>
      </p:sp>
      <p:sp>
        <p:nvSpPr>
          <p:cNvPr id="28" name="Elipse 27"/>
          <p:cNvSpPr/>
          <p:nvPr/>
        </p:nvSpPr>
        <p:spPr>
          <a:xfrm>
            <a:off x="7113238" y="1208302"/>
            <a:ext cx="927033" cy="891856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Conector recto de flecha 28"/>
          <p:cNvCxnSpPr/>
          <p:nvPr/>
        </p:nvCxnSpPr>
        <p:spPr bwMode="auto">
          <a:xfrm>
            <a:off x="6314741" y="2044743"/>
            <a:ext cx="1035204" cy="6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2554" y="5865533"/>
            <a:ext cx="845820" cy="662940"/>
          </a:xfrm>
          <a:prstGeom prst="rect">
            <a:avLst/>
          </a:prstGeom>
        </p:spPr>
      </p:pic>
      <p:sp>
        <p:nvSpPr>
          <p:cNvPr id="32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648" y="6166088"/>
            <a:ext cx="1063768" cy="371513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dirty="0" err="1" smtClean="0"/>
              <a:t>Gestión</a:t>
            </a:r>
            <a:r>
              <a:rPr lang="en-US" sz="1000" dirty="0" smtClean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1000" dirty="0"/>
              <a:t>p</a:t>
            </a:r>
            <a:r>
              <a:rPr lang="en-US" sz="1000" dirty="0" smtClean="0"/>
              <a:t>atrimonial</a:t>
            </a:r>
            <a:endParaRPr lang="en-US" sz="1000" dirty="0"/>
          </a:p>
        </p:txBody>
      </p:sp>
      <p:sp>
        <p:nvSpPr>
          <p:cNvPr id="33" name="Elipse 32"/>
          <p:cNvSpPr/>
          <p:nvPr/>
        </p:nvSpPr>
        <p:spPr>
          <a:xfrm>
            <a:off x="8600277" y="5709408"/>
            <a:ext cx="1015393" cy="936104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4" name="Conector recto de flecha 33"/>
          <p:cNvCxnSpPr/>
          <p:nvPr/>
        </p:nvCxnSpPr>
        <p:spPr bwMode="auto">
          <a:xfrm>
            <a:off x="8002460" y="6632681"/>
            <a:ext cx="1035204" cy="6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grpSp>
        <p:nvGrpSpPr>
          <p:cNvPr id="35" name="Grupo 34"/>
          <p:cNvGrpSpPr/>
          <p:nvPr/>
        </p:nvGrpSpPr>
        <p:grpSpPr>
          <a:xfrm>
            <a:off x="2216591" y="5100715"/>
            <a:ext cx="2416949" cy="1383293"/>
            <a:chOff x="344794" y="4926327"/>
            <a:chExt cx="2416949" cy="1383293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4794" y="4991360"/>
              <a:ext cx="1371600" cy="1318260"/>
            </a:xfrm>
            <a:prstGeom prst="rect">
              <a:avLst/>
            </a:prstGeom>
          </p:spPr>
        </p:pic>
        <p:sp>
          <p:nvSpPr>
            <p:cNvPr id="37" name="Text Box 3">
              <a:extLst>
                <a:ext uri="{FF2B5EF4-FFF2-40B4-BE49-F238E27FC236}">
                  <a16:creationId xmlns:a16="http://schemas.microsoft.com/office/drawing/2014/main" xmlns="" id="{E3DEBFE6-3E01-45B5-BE73-7AF0EF2BA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975" y="5474373"/>
              <a:ext cx="1063768" cy="510012"/>
            </a:xfrm>
            <a:prstGeom prst="rect">
              <a:avLst/>
            </a:prstGeom>
            <a:noFill/>
            <a:ln w="12700">
              <a:noFill/>
            </a:ln>
            <a:extLst/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s-CO" sz="1000" dirty="0" smtClean="0"/>
                <a:t>Plataformas</a:t>
              </a:r>
              <a:r>
                <a:rPr lang="en-US" sz="1000" dirty="0" smtClean="0"/>
                <a:t> de </a:t>
              </a:r>
              <a:r>
                <a:rPr lang="en-US" sz="1000" dirty="0" err="1" smtClean="0"/>
                <a:t>financiación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colectiva</a:t>
              </a:r>
              <a:endParaRPr lang="en-US" sz="1000" dirty="0"/>
            </a:p>
          </p:txBody>
        </p:sp>
        <p:sp>
          <p:nvSpPr>
            <p:cNvPr id="38" name="Elipse 37"/>
            <p:cNvSpPr/>
            <p:nvPr/>
          </p:nvSpPr>
          <p:spPr>
            <a:xfrm>
              <a:off x="353586" y="4926327"/>
              <a:ext cx="1352993" cy="1378761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Conector recto de flecha 38"/>
            <p:cNvCxnSpPr/>
            <p:nvPr/>
          </p:nvCxnSpPr>
          <p:spPr bwMode="auto">
            <a:xfrm flipH="1">
              <a:off x="1608270" y="5984385"/>
              <a:ext cx="1126049" cy="77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none"/>
            </a:ln>
            <a:effectLst/>
          </p:spPr>
        </p:cxnSp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976" y="4178451"/>
            <a:ext cx="1184282" cy="51001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s-CO" sz="1000" dirty="0" smtClean="0"/>
              <a:t>Préstamos corporativos /empresariales </a:t>
            </a:r>
            <a:endParaRPr lang="es-CO" sz="1000" dirty="0"/>
          </a:p>
        </p:txBody>
      </p:sp>
      <p:sp>
        <p:nvSpPr>
          <p:cNvPr id="41" name="Elipse 40"/>
          <p:cNvSpPr/>
          <p:nvPr/>
        </p:nvSpPr>
        <p:spPr>
          <a:xfrm>
            <a:off x="8173514" y="3791613"/>
            <a:ext cx="1015393" cy="936104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Conector recto de flecha 41"/>
          <p:cNvCxnSpPr/>
          <p:nvPr/>
        </p:nvCxnSpPr>
        <p:spPr bwMode="auto">
          <a:xfrm>
            <a:off x="7635691" y="4726185"/>
            <a:ext cx="10455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sp>
        <p:nvSpPr>
          <p:cNvPr id="43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087" y="4978292"/>
            <a:ext cx="1063768" cy="371513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dirty="0" err="1" smtClean="0"/>
              <a:t>Préstamos</a:t>
            </a:r>
            <a:r>
              <a:rPr lang="en-US" sz="1000" dirty="0" smtClean="0"/>
              <a:t> de </a:t>
            </a:r>
            <a:r>
              <a:rPr lang="en-US" sz="1000" dirty="0" err="1" smtClean="0"/>
              <a:t>consumo</a:t>
            </a:r>
            <a:endParaRPr lang="en-US" sz="1000" dirty="0"/>
          </a:p>
        </p:txBody>
      </p:sp>
      <p:sp>
        <p:nvSpPr>
          <p:cNvPr id="44" name="Elipse 43"/>
          <p:cNvSpPr/>
          <p:nvPr/>
        </p:nvSpPr>
        <p:spPr>
          <a:xfrm>
            <a:off x="9118817" y="4115189"/>
            <a:ext cx="1373558" cy="129417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Conector recto de flecha 44"/>
          <p:cNvCxnSpPr/>
          <p:nvPr/>
        </p:nvCxnSpPr>
        <p:spPr bwMode="auto">
          <a:xfrm flipV="1">
            <a:off x="8329112" y="5352634"/>
            <a:ext cx="1189442" cy="58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sp>
        <p:nvSpPr>
          <p:cNvPr id="46" name="Elipse 45"/>
          <p:cNvSpPr/>
          <p:nvPr/>
        </p:nvSpPr>
        <p:spPr>
          <a:xfrm>
            <a:off x="6949378" y="2131844"/>
            <a:ext cx="1728192" cy="1656184"/>
          </a:xfrm>
          <a:prstGeom prst="ellipse">
            <a:avLst/>
          </a:prstGeom>
          <a:solidFill>
            <a:srgbClr val="00008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Elipse 46"/>
          <p:cNvSpPr/>
          <p:nvPr/>
        </p:nvSpPr>
        <p:spPr>
          <a:xfrm>
            <a:off x="6877370" y="4940155"/>
            <a:ext cx="1440160" cy="1404992"/>
          </a:xfrm>
          <a:prstGeom prst="ellipse">
            <a:avLst/>
          </a:prstGeom>
          <a:solidFill>
            <a:srgbClr val="FF99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Elipse 47"/>
          <p:cNvSpPr/>
          <p:nvPr/>
        </p:nvSpPr>
        <p:spPr>
          <a:xfrm>
            <a:off x="3348978" y="3067947"/>
            <a:ext cx="1800200" cy="1782616"/>
          </a:xfrm>
          <a:prstGeom prst="ellipse">
            <a:avLst/>
          </a:prstGeom>
          <a:solidFill>
            <a:srgbClr val="00B05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378" y="2665448"/>
            <a:ext cx="1728191" cy="4823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 Compañías</a:t>
            </a:r>
          </a:p>
          <a:p>
            <a:pPr algn="ctr">
              <a:lnSpc>
                <a:spcPct val="90000"/>
              </a:lnSpc>
            </a:pPr>
            <a:r>
              <a:rPr lang="es-CO" sz="14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es-CO" sz="1400" b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s-CO" sz="1400" b="1" dirty="0" smtClean="0">
                <a:solidFill>
                  <a:schemeClr val="accent5">
                    <a:lumMod val="50000"/>
                  </a:schemeClr>
                </a:solidFill>
              </a:rPr>
              <a:t>ecnología</a:t>
            </a:r>
            <a:endParaRPr lang="es-CO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202" y="5393946"/>
            <a:ext cx="1432482" cy="4823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O" sz="1400" b="1" dirty="0" smtClean="0">
                <a:solidFill>
                  <a:srgbClr val="996633"/>
                </a:solidFill>
              </a:rPr>
              <a:t>Plataformas &amp; redes sociales</a:t>
            </a:r>
            <a:endParaRPr lang="es-CO" sz="1400" b="1" dirty="0">
              <a:solidFill>
                <a:srgbClr val="996633"/>
              </a:solidFill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084" y="3714613"/>
            <a:ext cx="1440159" cy="482313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O" sz="1400" b="1" dirty="0" smtClean="0">
                <a:solidFill>
                  <a:srgbClr val="646E2B"/>
                </a:solidFill>
              </a:rPr>
              <a:t>Compañías de E-</a:t>
            </a:r>
            <a:r>
              <a:rPr lang="es-CO" sz="1400" b="1" dirty="0" err="1" smtClean="0">
                <a:solidFill>
                  <a:srgbClr val="646E2B"/>
                </a:solidFill>
              </a:rPr>
              <a:t>commerce</a:t>
            </a:r>
            <a:endParaRPr lang="es-CO" sz="1400" b="1" dirty="0">
              <a:solidFill>
                <a:srgbClr val="646E2B"/>
              </a:solidFill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2630697" y="1401407"/>
            <a:ext cx="802984" cy="74158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/>
          <p:cNvSpPr/>
          <p:nvPr/>
        </p:nvSpPr>
        <p:spPr>
          <a:xfrm>
            <a:off x="9414084" y="2613897"/>
            <a:ext cx="1137003" cy="1080121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235" y="2192207"/>
            <a:ext cx="1346137" cy="371513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s-CO" sz="1000" dirty="0" smtClean="0"/>
              <a:t>Gestión financiera empresarial</a:t>
            </a:r>
            <a:endParaRPr lang="es-CO" sz="1000" dirty="0"/>
          </a:p>
        </p:txBody>
      </p:sp>
      <p:cxnSp>
        <p:nvCxnSpPr>
          <p:cNvPr id="55" name="Conector recto de flecha 54"/>
          <p:cNvCxnSpPr/>
          <p:nvPr/>
        </p:nvCxnSpPr>
        <p:spPr bwMode="auto">
          <a:xfrm flipV="1">
            <a:off x="8607738" y="2611522"/>
            <a:ext cx="974212" cy="3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sp>
        <p:nvSpPr>
          <p:cNvPr id="56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182" y="3484018"/>
            <a:ext cx="1063768" cy="233014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dirty="0" err="1" smtClean="0"/>
              <a:t>Seguros</a:t>
            </a:r>
            <a:endParaRPr lang="en-US" sz="1000" dirty="0"/>
          </a:p>
        </p:txBody>
      </p:sp>
      <p:cxnSp>
        <p:nvCxnSpPr>
          <p:cNvPr id="57" name="Conector recto de flecha 56"/>
          <p:cNvCxnSpPr/>
          <p:nvPr/>
        </p:nvCxnSpPr>
        <p:spPr bwMode="auto">
          <a:xfrm flipV="1">
            <a:off x="8852391" y="3695433"/>
            <a:ext cx="1189442" cy="58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sp>
        <p:nvSpPr>
          <p:cNvPr id="58" name="Text Box 3">
            <a:extLst>
              <a:ext uri="{FF2B5EF4-FFF2-40B4-BE49-F238E27FC236}">
                <a16:creationId xmlns:a16="http://schemas.microsoft.com/office/drawing/2014/main" xmlns="" id="{E3DEBFE6-3E01-45B5-BE73-7AF0EF2B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681" y="1556792"/>
            <a:ext cx="853861" cy="51001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dirty="0" smtClean="0"/>
              <a:t>Trading &amp; Mercado de </a:t>
            </a:r>
            <a:r>
              <a:rPr lang="en-US" sz="1000" dirty="0" err="1" smtClean="0"/>
              <a:t>valores</a:t>
            </a:r>
            <a:endParaRPr lang="en-US" sz="1000" dirty="0" smtClean="0"/>
          </a:p>
        </p:txBody>
      </p:sp>
      <p:cxnSp>
        <p:nvCxnSpPr>
          <p:cNvPr id="59" name="Conector recto de flecha 58"/>
          <p:cNvCxnSpPr/>
          <p:nvPr/>
        </p:nvCxnSpPr>
        <p:spPr bwMode="auto">
          <a:xfrm flipH="1" flipV="1">
            <a:off x="3238962" y="2080648"/>
            <a:ext cx="914169" cy="16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lg" len="lg"/>
            <a:tailEnd type="none"/>
          </a:ln>
          <a:effectLst/>
        </p:spPr>
      </p:cxnSp>
      <p:sp>
        <p:nvSpPr>
          <p:cNvPr id="60" name="Elipse 59"/>
          <p:cNvSpPr/>
          <p:nvPr/>
        </p:nvSpPr>
        <p:spPr>
          <a:xfrm>
            <a:off x="8967631" y="1099717"/>
            <a:ext cx="1617643" cy="1524779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ángulo 60"/>
          <p:cNvSpPr/>
          <p:nvPr/>
        </p:nvSpPr>
        <p:spPr>
          <a:xfrm>
            <a:off x="0" y="111831"/>
            <a:ext cx="12191207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Fintech de Colombia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16927"/>
              </p:ext>
            </p:extLst>
          </p:nvPr>
        </p:nvGraphicFramePr>
        <p:xfrm>
          <a:off x="681263" y="2225614"/>
          <a:ext cx="10152008" cy="393991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10658502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772259886"/>
                    </a:ext>
                  </a:extLst>
                </a:gridCol>
                <a:gridCol w="1113557">
                  <a:extLst>
                    <a:ext uri="{9D8B030D-6E8A-4147-A177-3AD203B41FA5}">
                      <a16:colId xmlns:a16="http://schemas.microsoft.com/office/drawing/2014/main" xmlns="" val="2314260349"/>
                    </a:ext>
                  </a:extLst>
                </a:gridCol>
                <a:gridCol w="1154135">
                  <a:extLst>
                    <a:ext uri="{9D8B030D-6E8A-4147-A177-3AD203B41FA5}">
                      <a16:colId xmlns:a16="http://schemas.microsoft.com/office/drawing/2014/main" xmlns="" val="3536293934"/>
                    </a:ext>
                  </a:extLst>
                </a:gridCol>
                <a:gridCol w="1269001">
                  <a:extLst>
                    <a:ext uri="{9D8B030D-6E8A-4147-A177-3AD203B41FA5}">
                      <a16:colId xmlns:a16="http://schemas.microsoft.com/office/drawing/2014/main" xmlns="" val="1506966919"/>
                    </a:ext>
                  </a:extLst>
                </a:gridCol>
                <a:gridCol w="1373988">
                  <a:extLst>
                    <a:ext uri="{9D8B030D-6E8A-4147-A177-3AD203B41FA5}">
                      <a16:colId xmlns:a16="http://schemas.microsoft.com/office/drawing/2014/main" xmlns="" val="263905799"/>
                    </a:ext>
                  </a:extLst>
                </a:gridCol>
                <a:gridCol w="1164014">
                  <a:extLst>
                    <a:ext uri="{9D8B030D-6E8A-4147-A177-3AD203B41FA5}">
                      <a16:colId xmlns:a16="http://schemas.microsoft.com/office/drawing/2014/main" xmlns="" val="297572601"/>
                    </a:ext>
                  </a:extLst>
                </a:gridCol>
                <a:gridCol w="1269001">
                  <a:extLst>
                    <a:ext uri="{9D8B030D-6E8A-4147-A177-3AD203B41FA5}">
                      <a16:colId xmlns:a16="http://schemas.microsoft.com/office/drawing/2014/main" xmlns="" val="257052784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Número de </a:t>
                      </a:r>
                    </a:p>
                    <a:p>
                      <a:pPr algn="ctr"/>
                      <a:r>
                        <a:rPr lang="es-CO" sz="1600" b="1" dirty="0" err="1" smtClean="0">
                          <a:solidFill>
                            <a:schemeClr val="tx1"/>
                          </a:solidFill>
                        </a:rPr>
                        <a:t>Fintechs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350-500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310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551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Asociación </a:t>
                      </a:r>
                    </a:p>
                    <a:p>
                      <a:pPr algn="ctr"/>
                      <a:r>
                        <a:rPr lang="es-CO" sz="1600" b="1" dirty="0" err="1" smtClean="0"/>
                        <a:t>Fintech</a:t>
                      </a:r>
                      <a:endParaRPr lang="es-CO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err="1" smtClean="0"/>
                        <a:t>ABFintechs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Asociación </a:t>
                      </a:r>
                      <a:r>
                        <a:rPr lang="es-CO" sz="1600" b="0" dirty="0" err="1" smtClean="0"/>
                        <a:t>Fintech</a:t>
                      </a:r>
                      <a:r>
                        <a:rPr lang="es-CO" sz="1600" b="0" dirty="0" smtClean="0"/>
                        <a:t> México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Colombia </a:t>
                      </a:r>
                      <a:r>
                        <a:rPr lang="es-CO" sz="1600" b="0" dirty="0" err="1" smtClean="0"/>
                        <a:t>Fintech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Cámara Argentina de </a:t>
                      </a:r>
                      <a:r>
                        <a:rPr lang="es-CO" sz="1600" b="0" dirty="0" err="1" smtClean="0"/>
                        <a:t>Fintech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Asociación de Empresas de Innovación Financiera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err="1" smtClean="0"/>
                        <a:t>Innovate</a:t>
                      </a:r>
                      <a:r>
                        <a:rPr lang="es-CO" sz="1600" b="0" dirty="0" smtClean="0"/>
                        <a:t> </a:t>
                      </a:r>
                    </a:p>
                    <a:p>
                      <a:pPr algn="ctr"/>
                      <a:r>
                        <a:rPr lang="es-CO" sz="1600" b="0" dirty="0" err="1" smtClean="0"/>
                        <a:t>Finance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err="1" smtClean="0"/>
                        <a:t>Singapore</a:t>
                      </a:r>
                      <a:r>
                        <a:rPr lang="es-CO" sz="1600" b="0" dirty="0" smtClean="0"/>
                        <a:t> </a:t>
                      </a:r>
                      <a:r>
                        <a:rPr lang="es-CO" sz="1600" b="0" dirty="0" err="1" smtClean="0"/>
                        <a:t>Fintech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8550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Regulación</a:t>
                      </a:r>
                      <a:r>
                        <a:rPr lang="es-CO" sz="1600" b="1" baseline="0" dirty="0" smtClean="0"/>
                        <a:t> específica </a:t>
                      </a:r>
                    </a:p>
                    <a:p>
                      <a:pPr algn="ctr"/>
                      <a:r>
                        <a:rPr lang="es-CO" sz="1600" b="1" baseline="0" dirty="0" err="1" smtClean="0"/>
                        <a:t>Fintech</a:t>
                      </a:r>
                      <a:endParaRPr lang="es-CO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Propuesta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Consulta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640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Grupo de </a:t>
                      </a:r>
                    </a:p>
                    <a:p>
                      <a:pPr algn="ctr"/>
                      <a:r>
                        <a:rPr lang="es-CO" sz="1600" b="1" dirty="0" smtClean="0"/>
                        <a:t>trabajo </a:t>
                      </a:r>
                      <a:r>
                        <a:rPr lang="es-CO" sz="1600" b="1" dirty="0" err="1" smtClean="0"/>
                        <a:t>Fintech</a:t>
                      </a:r>
                      <a:r>
                        <a:rPr lang="es-CO" sz="1600" b="1" dirty="0" smtClean="0"/>
                        <a:t> </a:t>
                      </a:r>
                    </a:p>
                    <a:p>
                      <a:pPr algn="ctr"/>
                      <a:r>
                        <a:rPr lang="es-CO" sz="1600" b="1" dirty="0" smtClean="0"/>
                        <a:t>con regulador</a:t>
                      </a:r>
                      <a:endParaRPr lang="es-CO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33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1" dirty="0" err="1" smtClean="0"/>
                        <a:t>Sandbox</a:t>
                      </a:r>
                      <a:r>
                        <a:rPr lang="es-CO" sz="1600" b="1" dirty="0" smtClean="0"/>
                        <a:t> </a:t>
                      </a:r>
                    </a:p>
                    <a:p>
                      <a:pPr algn="ctr"/>
                      <a:r>
                        <a:rPr lang="es-CO" sz="1600" b="1" dirty="0" smtClean="0"/>
                        <a:t>Regulatorio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No</a:t>
                      </a:r>
                      <a:endParaRPr lang="es-CO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Si</a:t>
                      </a:r>
                      <a:endParaRPr lang="es-CO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710803"/>
                  </a:ext>
                </a:extLst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3855126" y="4967212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337447" y="1776943"/>
            <a:ext cx="1080120" cy="360040"/>
          </a:xfrm>
          <a:prstGeom prst="roundRect">
            <a:avLst/>
          </a:prstGeom>
          <a:solidFill>
            <a:srgbClr val="646E2B"/>
          </a:solidFill>
          <a:ln w="19050">
            <a:solidFill>
              <a:srgbClr val="646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94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Ecosistema regulatorio del </a:t>
            </a:r>
            <a:r>
              <a:rPr lang="es-CO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2003F841-55AE-4092-B5D2-2D597A05C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858" y="6437549"/>
            <a:ext cx="8505566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CO" sz="1200" dirty="0">
                <a:solidFill>
                  <a:sysClr val="windowText" lastClr="000000"/>
                </a:solidFill>
              </a:rPr>
              <a:t>F</a:t>
            </a:r>
            <a:r>
              <a:rPr lang="es-CO" sz="1200" dirty="0" smtClean="0">
                <a:solidFill>
                  <a:sysClr val="windowText" lastClr="000000"/>
                </a:solidFill>
              </a:rPr>
              <a:t>uente</a:t>
            </a:r>
            <a:r>
              <a:rPr lang="es-CO" sz="1200" dirty="0">
                <a:solidFill>
                  <a:sysClr val="windowText" lastClr="000000"/>
                </a:solidFill>
              </a:rPr>
              <a:t>: </a:t>
            </a:r>
            <a:r>
              <a:rPr lang="es-CO" sz="1200" dirty="0" err="1" smtClean="0">
                <a:solidFill>
                  <a:sysClr val="windowText" lastClr="000000"/>
                </a:solidFill>
              </a:rPr>
              <a:t>Finnovista</a:t>
            </a:r>
            <a:r>
              <a:rPr lang="es-CO" sz="1200" dirty="0" smtClean="0">
                <a:solidFill>
                  <a:sysClr val="windowText" lastClr="000000"/>
                </a:solidFill>
              </a:rPr>
              <a:t>, cifras a </a:t>
            </a:r>
            <a:r>
              <a:rPr lang="es-CO" sz="1200" dirty="0" err="1" smtClean="0">
                <a:solidFill>
                  <a:sysClr val="windowText" lastClr="000000"/>
                </a:solidFill>
              </a:rPr>
              <a:t>Agsoto</a:t>
            </a:r>
            <a:r>
              <a:rPr lang="es-CO" sz="1200" dirty="0" smtClean="0">
                <a:solidFill>
                  <a:sysClr val="windowText" lastClr="000000"/>
                </a:solidFill>
              </a:rPr>
              <a:t> 2017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535705" y="1784940"/>
            <a:ext cx="1080120" cy="360040"/>
          </a:xfrm>
          <a:prstGeom prst="roundRect">
            <a:avLst/>
          </a:prstGeom>
          <a:solidFill>
            <a:srgbClr val="646E2B"/>
          </a:solidFill>
          <a:ln w="19050">
            <a:solidFill>
              <a:srgbClr val="646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México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736474" y="1793566"/>
            <a:ext cx="1080120" cy="360040"/>
          </a:xfrm>
          <a:prstGeom prst="roundRect">
            <a:avLst/>
          </a:prstGeom>
          <a:solidFill>
            <a:srgbClr val="646E2B"/>
          </a:solidFill>
          <a:ln w="19050">
            <a:solidFill>
              <a:srgbClr val="646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37847" y="1793566"/>
            <a:ext cx="1080120" cy="360040"/>
          </a:xfrm>
          <a:prstGeom prst="roundRect">
            <a:avLst/>
          </a:prstGeom>
          <a:solidFill>
            <a:srgbClr val="646E2B"/>
          </a:solidFill>
          <a:ln w="19050">
            <a:solidFill>
              <a:srgbClr val="646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122767" y="1793566"/>
            <a:ext cx="1080120" cy="360040"/>
          </a:xfrm>
          <a:prstGeom prst="roundRect">
            <a:avLst/>
          </a:prstGeom>
          <a:solidFill>
            <a:srgbClr val="646E2B"/>
          </a:solidFill>
          <a:ln w="19050">
            <a:solidFill>
              <a:srgbClr val="646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8472230" y="1793566"/>
            <a:ext cx="1080120" cy="360040"/>
          </a:xfrm>
          <a:prstGeom prst="roundRect">
            <a:avLst/>
          </a:prstGeom>
          <a:solidFill>
            <a:srgbClr val="006C92"/>
          </a:solidFill>
          <a:ln w="19050">
            <a:solidFill>
              <a:srgbClr val="006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690803" y="1793566"/>
            <a:ext cx="1080120" cy="360040"/>
          </a:xfrm>
          <a:prstGeom prst="roundRect">
            <a:avLst/>
          </a:prstGeom>
          <a:solidFill>
            <a:srgbClr val="006C92"/>
          </a:solidFill>
          <a:ln w="19050">
            <a:solidFill>
              <a:srgbClr val="006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Singapur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8368867" y="1250229"/>
            <a:ext cx="0" cy="49152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4984483" y="4967211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8777382" y="4169331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10001817" y="4169332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8792991" y="4975837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0008800" y="4975837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8778378" y="5676873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0008800" y="5676873"/>
            <a:ext cx="388088" cy="379411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2"/>
          <a:stretch/>
        </p:blipFill>
        <p:spPr>
          <a:xfrm>
            <a:off x="2603445" y="1224632"/>
            <a:ext cx="535781" cy="49655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76" y="1250229"/>
            <a:ext cx="535781" cy="53578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58" y="1241162"/>
            <a:ext cx="535781" cy="53578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70" y="1196752"/>
            <a:ext cx="535781" cy="53578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16" y="1241160"/>
            <a:ext cx="535781" cy="535781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56" y="1241159"/>
            <a:ext cx="535781" cy="53578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424" y="1241158"/>
            <a:ext cx="535781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15881" y="609600"/>
            <a:ext cx="6912768" cy="565785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MX" altLang="es-CO" sz="7200" dirty="0" smtClean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El sistema financiero colombiano</a:t>
            </a:r>
            <a:endParaRPr lang="es-MX" altLang="es-CO" sz="7200" dirty="0">
              <a:solidFill>
                <a:schemeClr val="bg1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Shape 103"/>
          <p:cNvSpPr/>
          <p:nvPr/>
        </p:nvSpPr>
        <p:spPr>
          <a:xfrm>
            <a:off x="1" y="640599"/>
            <a:ext cx="4655840" cy="554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/>
          </a:lstStyle>
          <a:p>
            <a:r>
              <a:rPr lang="es-CO" sz="357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12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" y="2558585"/>
            <a:ext cx="704089" cy="70408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05031" y="2492896"/>
            <a:ext cx="10251194" cy="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s-CO" altLang="es-CO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Redefinir el perímetro regulatorio/de supervisión de las Fintech y establecer reglas claras y adecuadas de </a:t>
            </a:r>
            <a:r>
              <a:rPr lang="es-CO" altLang="es-CO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operación.</a:t>
            </a:r>
            <a:endParaRPr lang="es-CO" altLang="es-CO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416" y="1235782"/>
            <a:ext cx="11808618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09" eaLnBrk="0" hangingPunct="0"/>
            <a:r>
              <a:rPr lang="es-CO" altLang="es-CO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Algunos de los retos regulatorios existentes como consecuencia de </a:t>
            </a:r>
            <a:r>
              <a:rPr lang="es-CO" altLang="es-CO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innovación y del desarrollo de la industria </a:t>
            </a:r>
            <a:r>
              <a:rPr lang="es-CO" altLang="es-CO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Fintech</a:t>
            </a:r>
            <a:r>
              <a:rPr lang="es-CO" altLang="es-CO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altLang="es-CO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son:</a:t>
            </a:r>
          </a:p>
        </p:txBody>
      </p:sp>
      <p:sp>
        <p:nvSpPr>
          <p:cNvPr id="8" name="/"/>
          <p:cNvSpPr txBox="1"/>
          <p:nvPr/>
        </p:nvSpPr>
        <p:spPr>
          <a:xfrm>
            <a:off x="5549578" y="950350"/>
            <a:ext cx="344403" cy="237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4" tIns="35714" rIns="35714" bIns="35714" anchor="ctr">
            <a:spAutoFit/>
          </a:bodyPr>
          <a:lstStyle>
            <a:lvl1pPr algn="l">
              <a:lnSpc>
                <a:spcPct val="90000"/>
              </a:lnSpc>
              <a:defRPr sz="8800" b="0">
                <a:solidFill>
                  <a:srgbClr val="9D601D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 sz="16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81452" y="3928187"/>
            <a:ext cx="11399287" cy="4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2200" b="1" dirty="0">
                <a:solidFill>
                  <a:srgbClr val="F15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s-CO" altLang="es-CO" sz="2200" b="1" dirty="0" smtClean="0">
                <a:solidFill>
                  <a:srgbClr val="F15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Entidades </a:t>
            </a:r>
            <a:r>
              <a:rPr lang="es-CO" altLang="es-CO" sz="2200" b="1" dirty="0">
                <a:solidFill>
                  <a:srgbClr val="F15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vigiladas </a:t>
            </a:r>
            <a:r>
              <a:rPr lang="es-CO" altLang="es-CO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desarrollando nuevas </a:t>
            </a:r>
            <a:r>
              <a:rPr lang="es-CO" altLang="es-CO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tecnologías o </a:t>
            </a:r>
            <a:r>
              <a:rPr lang="es-CO" altLang="es-CO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productos</a:t>
            </a:r>
            <a:endParaRPr lang="es-CO" altLang="es-CO" sz="2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81453" y="4609661"/>
            <a:ext cx="11601581" cy="4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2200" b="1" dirty="0">
                <a:solidFill>
                  <a:srgbClr val="1C457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s-CO" altLang="es-CO" sz="2200" b="1" dirty="0">
                <a:solidFill>
                  <a:srgbClr val="1C457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FinTech startups </a:t>
            </a:r>
            <a:r>
              <a:rPr lang="es-CO" altLang="es-CO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ofreciendo servicios financieros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1857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prepararnos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81453" y="5291135"/>
            <a:ext cx="11601580" cy="4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2200" b="1" dirty="0">
                <a:solidFill>
                  <a:srgbClr val="5C64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 Esfuerzos </a:t>
            </a:r>
            <a:r>
              <a:rPr lang="es-CO" altLang="es-CO" sz="2200" b="1" dirty="0" smtClean="0">
                <a:solidFill>
                  <a:srgbClr val="5C64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colaborativos </a:t>
            </a:r>
            <a:r>
              <a:rPr lang="es-CO" altLang="es-CO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entre las entidades financieras tradicionales y las </a:t>
            </a:r>
            <a:r>
              <a:rPr lang="es-CO" altLang="es-CO" sz="2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startups</a:t>
            </a:r>
            <a:r>
              <a:rPr lang="es-CO" altLang="es-CO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CO" altLang="es-CO" sz="2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Fintech</a:t>
            </a:r>
            <a:endParaRPr lang="es-CO" altLang="es-CO" sz="2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1" y="2477088"/>
            <a:ext cx="704089" cy="704089"/>
          </a:xfrm>
          <a:prstGeom prst="rect">
            <a:avLst/>
          </a:prstGeom>
        </p:spPr>
      </p:pic>
      <p:sp>
        <p:nvSpPr>
          <p:cNvPr id="44" name="Elipse 43"/>
          <p:cNvSpPr/>
          <p:nvPr/>
        </p:nvSpPr>
        <p:spPr>
          <a:xfrm>
            <a:off x="623238" y="3754294"/>
            <a:ext cx="1922163" cy="18519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Elipse 42"/>
          <p:cNvSpPr/>
          <p:nvPr/>
        </p:nvSpPr>
        <p:spPr>
          <a:xfrm>
            <a:off x="3597773" y="3754295"/>
            <a:ext cx="1922163" cy="18519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/>
          <p:cNvSpPr/>
          <p:nvPr/>
        </p:nvSpPr>
        <p:spPr>
          <a:xfrm>
            <a:off x="6550101" y="3754295"/>
            <a:ext cx="1922163" cy="18519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416" y="1235782"/>
            <a:ext cx="11808618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09" eaLnBrk="0" hangingPunct="0"/>
            <a:r>
              <a:rPr lang="es-CO" altLang="es-CO" sz="2400" b="1" dirty="0">
                <a:ea typeface="Times New Roman" panose="02020603050405020304" pitchFamily="18" charset="0"/>
              </a:rPr>
              <a:t>Algunos de los retos regulatorios existentes como consecuencia de la innovación y del desarrollo de la industria </a:t>
            </a:r>
            <a:r>
              <a:rPr lang="es-CO" altLang="es-CO" sz="2400" b="1" dirty="0" err="1">
                <a:ea typeface="Times New Roman" panose="02020603050405020304" pitchFamily="18" charset="0"/>
              </a:rPr>
              <a:t>Fintech</a:t>
            </a:r>
            <a:r>
              <a:rPr lang="es-CO" altLang="es-CO" sz="2400" b="1" dirty="0">
                <a:ea typeface="Times New Roman" panose="02020603050405020304" pitchFamily="18" charset="0"/>
              </a:rPr>
              <a:t> son:</a:t>
            </a:r>
          </a:p>
        </p:txBody>
      </p:sp>
      <p:sp>
        <p:nvSpPr>
          <p:cNvPr id="8" name="/"/>
          <p:cNvSpPr txBox="1"/>
          <p:nvPr/>
        </p:nvSpPr>
        <p:spPr>
          <a:xfrm>
            <a:off x="5549578" y="950350"/>
            <a:ext cx="344403" cy="237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4" tIns="35714" rIns="35714" bIns="35714" anchor="ctr">
            <a:spAutoFit/>
          </a:bodyPr>
          <a:lstStyle>
            <a:lvl1pPr algn="l">
              <a:lnSpc>
                <a:spcPct val="90000"/>
              </a:lnSpc>
              <a:defRPr sz="8800" b="0">
                <a:solidFill>
                  <a:srgbClr val="9D601D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 sz="16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857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prepararnos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105031" y="2420888"/>
            <a:ext cx="10251194" cy="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s-CO" altLang="es-CO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innovación sostenible y buscar la protección al consumidor, </a:t>
            </a:r>
            <a:r>
              <a:rPr lang="es-CO" altLang="es-CO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CO" altLang="es-CO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inclusión financiera y la estabilidad </a:t>
            </a:r>
            <a:r>
              <a:rPr lang="es-CO" altLang="es-CO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sistema.</a:t>
            </a:r>
            <a:endParaRPr lang="es-CO" altLang="es-CO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50601" y="5694347"/>
            <a:ext cx="2002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Inclusión </a:t>
            </a:r>
            <a:r>
              <a:rPr lang="es-ES_tradn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y educación </a:t>
            </a:r>
            <a:r>
              <a:rPr lang="es-ES_tradnl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financiera </a:t>
            </a:r>
            <a:endParaRPr lang="es-CO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51384" y="5657569"/>
            <a:ext cx="2042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Protección </a:t>
            </a:r>
            <a:r>
              <a:rPr lang="es-ES_tradn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al consumidor </a:t>
            </a:r>
            <a:r>
              <a:rPr lang="es-ES_tradnl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financiero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397462" y="5679249"/>
            <a:ext cx="2074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Innovación financiera y tecnológica </a:t>
            </a:r>
            <a:endParaRPr lang="es-CO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567540" y="5848235"/>
            <a:ext cx="2053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Estabilidad financiera</a:t>
            </a:r>
            <a:endParaRPr lang="es-CO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9567540" y="3718416"/>
            <a:ext cx="1922163" cy="18519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3" name="Grupo 32"/>
          <p:cNvGrpSpPr/>
          <p:nvPr/>
        </p:nvGrpSpPr>
        <p:grpSpPr>
          <a:xfrm>
            <a:off x="3790636" y="4322270"/>
            <a:ext cx="1510544" cy="713660"/>
            <a:chOff x="388862" y="3233938"/>
            <a:chExt cx="1872784" cy="948258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62" y="3239871"/>
              <a:ext cx="471163" cy="942325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11" y="3233938"/>
              <a:ext cx="471163" cy="942325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373" y="3239282"/>
              <a:ext cx="471163" cy="942325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483" y="3239871"/>
              <a:ext cx="471163" cy="942325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59" y="3239282"/>
              <a:ext cx="471163" cy="942325"/>
            </a:xfrm>
            <a:prstGeom prst="rect">
              <a:avLst/>
            </a:prstGeom>
          </p:spPr>
        </p:pic>
      </p:grp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4777" r="8756" b="4461"/>
          <a:stretch/>
        </p:blipFill>
        <p:spPr>
          <a:xfrm>
            <a:off x="1064377" y="4103269"/>
            <a:ext cx="1019189" cy="121031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13" y="4080197"/>
            <a:ext cx="1200150" cy="120015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103615"/>
            <a:ext cx="672418" cy="11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9" y="2492896"/>
            <a:ext cx="704089" cy="70408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416" y="1235782"/>
            <a:ext cx="11808618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09" eaLnBrk="0" hangingPunct="0"/>
            <a:r>
              <a:rPr lang="es-CO" altLang="es-CO" sz="2400" b="1" dirty="0">
                <a:ea typeface="Times New Roman" panose="02020603050405020304" pitchFamily="18" charset="0"/>
              </a:rPr>
              <a:t>Algunos de los retos regulatorios existentes como consecuencia de la innovación y del desarrollo de la industria </a:t>
            </a:r>
            <a:r>
              <a:rPr lang="es-CO" altLang="es-CO" sz="2400" b="1" dirty="0" err="1">
                <a:ea typeface="Times New Roman" panose="02020603050405020304" pitchFamily="18" charset="0"/>
              </a:rPr>
              <a:t>Fintech</a:t>
            </a:r>
            <a:r>
              <a:rPr lang="es-CO" altLang="es-CO" sz="2400" b="1" dirty="0">
                <a:ea typeface="Times New Roman" panose="02020603050405020304" pitchFamily="18" charset="0"/>
              </a:rPr>
              <a:t> son:</a:t>
            </a:r>
          </a:p>
        </p:txBody>
      </p:sp>
      <p:sp>
        <p:nvSpPr>
          <p:cNvPr id="8" name="/"/>
          <p:cNvSpPr txBox="1"/>
          <p:nvPr/>
        </p:nvSpPr>
        <p:spPr>
          <a:xfrm>
            <a:off x="5549578" y="950350"/>
            <a:ext cx="344403" cy="237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4" tIns="35714" rIns="35714" bIns="35714" anchor="ctr">
            <a:spAutoFit/>
          </a:bodyPr>
          <a:lstStyle>
            <a:lvl1pPr algn="l">
              <a:lnSpc>
                <a:spcPct val="90000"/>
              </a:lnSpc>
              <a:defRPr sz="8800" b="0">
                <a:solidFill>
                  <a:srgbClr val="9D601D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 sz="16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857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prepararnos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105031" y="2638085"/>
            <a:ext cx="10251194" cy="4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s-CO" altLang="es-CO" sz="2200" dirty="0">
                <a:ea typeface="Times New Roman" panose="02020603050405020304" pitchFamily="18" charset="0"/>
              </a:rPr>
              <a:t>Identificar y gestionar los nuevos riesgos emergentes</a:t>
            </a:r>
            <a:r>
              <a:rPr lang="es-CO" altLang="es-CO" sz="2200" dirty="0" smtClean="0">
                <a:ea typeface="Times New Roman" panose="02020603050405020304" pitchFamily="18" charset="0"/>
              </a:rPr>
              <a:t>.</a:t>
            </a:r>
            <a:endParaRPr lang="es-CO" altLang="es-CO" sz="2200" dirty="0">
              <a:ea typeface="Times New Roman" panose="02020603050405020304" pitchFamily="18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7"/>
          <a:stretch/>
        </p:blipFill>
        <p:spPr>
          <a:xfrm>
            <a:off x="8040216" y="2717680"/>
            <a:ext cx="3650002" cy="4167704"/>
          </a:xfrm>
          <a:prstGeom prst="rect">
            <a:avLst/>
          </a:prstGeom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643699" y="3501108"/>
            <a:ext cx="51125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Ciberseguridad</a:t>
            </a:r>
          </a:p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Riesgo de AML/CFT</a:t>
            </a:r>
          </a:p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Riesgo Operacional</a:t>
            </a:r>
          </a:p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Riesgo de contraparte</a:t>
            </a:r>
          </a:p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Terceros proveedores de servicios </a:t>
            </a:r>
          </a:p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Riesgo sistémico</a:t>
            </a:r>
          </a:p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Riesgo legal transfronterizo </a:t>
            </a:r>
          </a:p>
          <a:p>
            <a:pPr marL="285750" indent="-285750" eaLnBrk="0" hangingPunct="0">
              <a:buClr>
                <a:srgbClr val="275775"/>
              </a:buClr>
              <a:buFont typeface="Wingdings" panose="05000000000000000000" pitchFamily="2" charset="2"/>
              <a:buChar char="ü"/>
            </a:pPr>
            <a:r>
              <a:rPr lang="es-CO" altLang="es-CO" sz="2000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Riesgo de arbitraje regulatorio</a:t>
            </a:r>
          </a:p>
        </p:txBody>
      </p:sp>
    </p:spTree>
    <p:extLst>
      <p:ext uri="{BB962C8B-B14F-4D97-AF65-F5344CB8AC3E}">
        <p14:creationId xmlns:p14="http://schemas.microsoft.com/office/powerpoint/2010/main" val="34576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" y="2276872"/>
            <a:ext cx="704089" cy="7040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18554" r="4142"/>
          <a:stretch/>
        </p:blipFill>
        <p:spPr>
          <a:xfrm>
            <a:off x="2783632" y="3068960"/>
            <a:ext cx="5688632" cy="3646639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8987346" y="3608895"/>
            <a:ext cx="1922163" cy="18519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416" y="1235782"/>
            <a:ext cx="11808618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09" eaLnBrk="0" hangingPunct="0"/>
            <a:r>
              <a:rPr lang="es-CO" altLang="es-CO" sz="2400" b="1" dirty="0">
                <a:ea typeface="Times New Roman" panose="02020603050405020304" pitchFamily="18" charset="0"/>
              </a:rPr>
              <a:t>Algunos de los retos regulatorios existentes como consecuencia de la innovación y del desarrollo de la industria </a:t>
            </a:r>
            <a:r>
              <a:rPr lang="es-CO" altLang="es-CO" sz="2400" b="1" dirty="0" err="1">
                <a:ea typeface="Times New Roman" panose="02020603050405020304" pitchFamily="18" charset="0"/>
              </a:rPr>
              <a:t>Fintech</a:t>
            </a:r>
            <a:r>
              <a:rPr lang="es-CO" altLang="es-CO" sz="2400" b="1" dirty="0">
                <a:ea typeface="Times New Roman" panose="02020603050405020304" pitchFamily="18" charset="0"/>
              </a:rPr>
              <a:t> son:</a:t>
            </a:r>
          </a:p>
        </p:txBody>
      </p:sp>
      <p:sp>
        <p:nvSpPr>
          <p:cNvPr id="8" name="/"/>
          <p:cNvSpPr txBox="1"/>
          <p:nvPr/>
        </p:nvSpPr>
        <p:spPr>
          <a:xfrm>
            <a:off x="5549578" y="950350"/>
            <a:ext cx="344403" cy="237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4" tIns="35714" rIns="35714" bIns="35714" anchor="ctr">
            <a:spAutoFit/>
          </a:bodyPr>
          <a:lstStyle>
            <a:lvl1pPr algn="l">
              <a:lnSpc>
                <a:spcPct val="90000"/>
              </a:lnSpc>
              <a:defRPr sz="8800" b="0">
                <a:solidFill>
                  <a:srgbClr val="9D601D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 sz="16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857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prepararnos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105031" y="2276872"/>
            <a:ext cx="10251194" cy="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s-CO" altLang="es-CO" sz="2200" dirty="0" smtClean="0">
                <a:ea typeface="Times New Roman" panose="02020603050405020304" pitchFamily="18" charset="0"/>
              </a:rPr>
              <a:t>Equiparar la velocidad de la innovación y tecnología con la del desarrollo del marco regulatorio y de supervisión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865531" y="3931773"/>
            <a:ext cx="2232248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CO" altLang="es-CO" sz="2200" b="1" dirty="0">
                <a:ea typeface="Times New Roman" panose="02020603050405020304" pitchFamily="18" charset="0"/>
              </a:rPr>
              <a:t>¿</a:t>
            </a:r>
            <a:r>
              <a:rPr lang="es-CO" altLang="es-CO" sz="2200" b="1" dirty="0" smtClean="0">
                <a:ea typeface="Times New Roman" panose="02020603050405020304" pitchFamily="18" charset="0"/>
              </a:rPr>
              <a:t>Cómo </a:t>
            </a:r>
          </a:p>
          <a:p>
            <a:pPr algn="ctr" eaLnBrk="0" hangingPunct="0"/>
            <a:r>
              <a:rPr lang="es-CO" altLang="es-CO" sz="2200" b="1" dirty="0" smtClean="0">
                <a:ea typeface="Times New Roman" panose="02020603050405020304" pitchFamily="18" charset="0"/>
              </a:rPr>
              <a:t>y cuándo regular?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62448" y="3963707"/>
            <a:ext cx="2249175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CO" altLang="es-CO" sz="2200" b="1" dirty="0" smtClean="0">
                <a:solidFill>
                  <a:srgbClr val="275775"/>
                </a:solidFill>
                <a:ea typeface="Times New Roman" panose="02020603050405020304" pitchFamily="18" charset="0"/>
              </a:rPr>
              <a:t>Ciclo de Sobre-expectación de </a:t>
            </a:r>
            <a:r>
              <a:rPr lang="es-CO" altLang="es-CO" sz="2200" b="1" dirty="0" err="1" smtClean="0">
                <a:solidFill>
                  <a:srgbClr val="275775"/>
                </a:solidFill>
                <a:ea typeface="Times New Roman" panose="02020603050405020304" pitchFamily="18" charset="0"/>
              </a:rPr>
              <a:t>Gartner</a:t>
            </a:r>
            <a:r>
              <a:rPr lang="es-CO" altLang="es-CO" sz="2200" b="1" dirty="0" smtClean="0">
                <a:solidFill>
                  <a:srgbClr val="275775"/>
                </a:solidFill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969484" y="6146920"/>
            <a:ext cx="1502780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CO" altLang="es-CO" b="1" dirty="0" smtClean="0">
                <a:solidFill>
                  <a:srgbClr val="275775"/>
                </a:solidFill>
                <a:ea typeface="Times New Roman" panose="02020603050405020304" pitchFamily="18" charset="0"/>
              </a:rPr>
              <a:t>Tiempo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41511" y="3061196"/>
            <a:ext cx="1735106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CO" altLang="es-CO" b="1" dirty="0" smtClean="0">
                <a:solidFill>
                  <a:srgbClr val="275775"/>
                </a:solidFill>
                <a:ea typeface="Times New Roman" panose="02020603050405020304" pitchFamily="18" charset="0"/>
              </a:rPr>
              <a:t>Expectativas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193911" y="6168418"/>
            <a:ext cx="1735106" cy="2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1200" dirty="0" smtClean="0">
                <a:ea typeface="Times New Roman" panose="02020603050405020304" pitchFamily="18" charset="0"/>
              </a:rPr>
              <a:t>Lanzamiento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776617" y="5860871"/>
            <a:ext cx="1735106" cy="2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1200" dirty="0" smtClean="0">
                <a:ea typeface="Times New Roman" panose="02020603050405020304" pitchFamily="18" charset="0"/>
              </a:rPr>
              <a:t>Abismo de desilusión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499204" y="4938362"/>
            <a:ext cx="1735106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1200" dirty="0" smtClean="0">
                <a:ea typeface="Times New Roman" panose="02020603050405020304" pitchFamily="18" charset="0"/>
              </a:rPr>
              <a:t>Rampa de consolidación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7392144" y="4056046"/>
            <a:ext cx="12892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1200" dirty="0" smtClean="0">
                <a:ea typeface="Times New Roman" panose="02020603050405020304" pitchFamily="18" charset="0"/>
              </a:rPr>
              <a:t>Meseta de productividad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26175" y="3470548"/>
            <a:ext cx="139579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CO" altLang="es-CO" sz="1200" dirty="0" smtClean="0">
                <a:ea typeface="Times New Roman" panose="02020603050405020304" pitchFamily="18" charset="0"/>
              </a:rPr>
              <a:t>Pico de expectativas</a:t>
            </a:r>
          </a:p>
        </p:txBody>
      </p:sp>
    </p:spTree>
    <p:extLst>
      <p:ext uri="{BB962C8B-B14F-4D97-AF65-F5344CB8AC3E}">
        <p14:creationId xmlns:p14="http://schemas.microsoft.com/office/powerpoint/2010/main" val="5684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15881" y="609600"/>
            <a:ext cx="6912768" cy="565785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MX" altLang="es-CO" sz="7200" dirty="0" smtClean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Iniciativas estratégicas</a:t>
            </a:r>
            <a:endParaRPr lang="es-MX" altLang="es-CO" sz="7200" dirty="0">
              <a:solidFill>
                <a:schemeClr val="bg1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Shape 103"/>
          <p:cNvSpPr/>
          <p:nvPr/>
        </p:nvSpPr>
        <p:spPr>
          <a:xfrm>
            <a:off x="1" y="640599"/>
            <a:ext cx="4655840" cy="554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/>
          </a:lstStyle>
          <a:p>
            <a:r>
              <a:rPr lang="es-CO" sz="357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endParaRPr lang="es-CO" sz="357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794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financiero: 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isión 2025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redondeado 47"/>
          <p:cNvSpPr/>
          <p:nvPr/>
        </p:nvSpPr>
        <p:spPr>
          <a:xfrm>
            <a:off x="243397" y="4000660"/>
            <a:ext cx="2750421" cy="1766602"/>
          </a:xfrm>
          <a:prstGeom prst="roundRect">
            <a:avLst>
              <a:gd name="adj" fmla="val 7848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/>
            <a:endParaRPr lang="es-CO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6541"/>
          <p:cNvGrpSpPr/>
          <p:nvPr/>
        </p:nvGrpSpPr>
        <p:grpSpPr>
          <a:xfrm rot="10800000">
            <a:off x="1456183" y="1315343"/>
            <a:ext cx="321526" cy="321161"/>
            <a:chOff x="0" y="0"/>
            <a:chExt cx="547833" cy="547211"/>
          </a:xfrm>
          <a:solidFill>
            <a:srgbClr val="45B7F7"/>
          </a:solidFill>
          <a:effectLst/>
        </p:grpSpPr>
        <p:sp>
          <p:nvSpPr>
            <p:cNvPr id="50" name="Shape 6538"/>
            <p:cNvSpPr/>
            <p:nvPr/>
          </p:nvSpPr>
          <p:spPr>
            <a:xfrm>
              <a:off x="0" y="0"/>
              <a:ext cx="182616" cy="18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21600"/>
                  </a:moveTo>
                  <a:lnTo>
                    <a:pt x="18900" y="21600"/>
                  </a:lnTo>
                  <a:cubicBezTo>
                    <a:pt x="19631" y="21600"/>
                    <a:pt x="20264" y="21333"/>
                    <a:pt x="20798" y="20798"/>
                  </a:cubicBezTo>
                  <a:cubicBezTo>
                    <a:pt x="21333" y="20264"/>
                    <a:pt x="21600" y="19631"/>
                    <a:pt x="21600" y="18900"/>
                  </a:cubicBezTo>
                  <a:lnTo>
                    <a:pt x="21600" y="2700"/>
                  </a:lnTo>
                  <a:cubicBezTo>
                    <a:pt x="21600" y="1968"/>
                    <a:pt x="21333" y="1336"/>
                    <a:pt x="20799" y="802"/>
                  </a:cubicBezTo>
                  <a:cubicBezTo>
                    <a:pt x="20264" y="267"/>
                    <a:pt x="19631" y="0"/>
                    <a:pt x="18900" y="0"/>
                  </a:cubicBezTo>
                  <a:lnTo>
                    <a:pt x="2700" y="0"/>
                  </a:lnTo>
                  <a:cubicBezTo>
                    <a:pt x="1969" y="0"/>
                    <a:pt x="1336" y="267"/>
                    <a:pt x="802" y="802"/>
                  </a:cubicBezTo>
                  <a:cubicBezTo>
                    <a:pt x="267" y="1336"/>
                    <a:pt x="0" y="1969"/>
                    <a:pt x="0" y="2700"/>
                  </a:cubicBezTo>
                  <a:lnTo>
                    <a:pt x="0" y="18900"/>
                  </a:lnTo>
                  <a:cubicBezTo>
                    <a:pt x="0" y="19631"/>
                    <a:pt x="267" y="20264"/>
                    <a:pt x="802" y="20798"/>
                  </a:cubicBezTo>
                  <a:cubicBezTo>
                    <a:pt x="1336" y="21333"/>
                    <a:pt x="1969" y="21600"/>
                    <a:pt x="270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/>
              <a:endParaRPr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Shape 6539"/>
            <p:cNvSpPr/>
            <p:nvPr/>
          </p:nvSpPr>
          <p:spPr>
            <a:xfrm>
              <a:off x="363348" y="0"/>
              <a:ext cx="182608" cy="18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9" y="802"/>
                  </a:moveTo>
                  <a:cubicBezTo>
                    <a:pt x="20265" y="267"/>
                    <a:pt x="19632" y="0"/>
                    <a:pt x="18901" y="0"/>
                  </a:cubicBezTo>
                  <a:lnTo>
                    <a:pt x="2699" y="0"/>
                  </a:lnTo>
                  <a:cubicBezTo>
                    <a:pt x="1969" y="0"/>
                    <a:pt x="1336" y="267"/>
                    <a:pt x="801" y="802"/>
                  </a:cubicBezTo>
                  <a:cubicBezTo>
                    <a:pt x="267" y="1336"/>
                    <a:pt x="0" y="1969"/>
                    <a:pt x="0" y="2700"/>
                  </a:cubicBezTo>
                  <a:lnTo>
                    <a:pt x="0" y="18900"/>
                  </a:lnTo>
                  <a:cubicBezTo>
                    <a:pt x="0" y="19631"/>
                    <a:pt x="267" y="20264"/>
                    <a:pt x="801" y="20798"/>
                  </a:cubicBezTo>
                  <a:cubicBezTo>
                    <a:pt x="1336" y="21333"/>
                    <a:pt x="1969" y="21600"/>
                    <a:pt x="2699" y="21600"/>
                  </a:cubicBezTo>
                  <a:lnTo>
                    <a:pt x="18901" y="21600"/>
                  </a:lnTo>
                  <a:cubicBezTo>
                    <a:pt x="19632" y="21600"/>
                    <a:pt x="20265" y="21333"/>
                    <a:pt x="20799" y="20798"/>
                  </a:cubicBezTo>
                  <a:cubicBezTo>
                    <a:pt x="21333" y="20264"/>
                    <a:pt x="21600" y="19631"/>
                    <a:pt x="21600" y="18900"/>
                  </a:cubicBezTo>
                  <a:lnTo>
                    <a:pt x="21600" y="2700"/>
                  </a:lnTo>
                  <a:cubicBezTo>
                    <a:pt x="21600" y="1968"/>
                    <a:pt x="21333" y="1336"/>
                    <a:pt x="20799" y="8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/>
              <a:endParaRPr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Shape 6540"/>
            <p:cNvSpPr/>
            <p:nvPr/>
          </p:nvSpPr>
          <p:spPr>
            <a:xfrm>
              <a:off x="0" y="227640"/>
              <a:ext cx="547834" cy="31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0"/>
                  </a:moveTo>
                  <a:lnTo>
                    <a:pt x="15300" y="0"/>
                  </a:lnTo>
                  <a:cubicBezTo>
                    <a:pt x="15057" y="0"/>
                    <a:pt x="14845" y="153"/>
                    <a:pt x="14668" y="458"/>
                  </a:cubicBezTo>
                  <a:cubicBezTo>
                    <a:pt x="14489" y="763"/>
                    <a:pt x="14400" y="1125"/>
                    <a:pt x="14400" y="1543"/>
                  </a:cubicBezTo>
                  <a:lnTo>
                    <a:pt x="14400" y="4629"/>
                  </a:lnTo>
                  <a:cubicBezTo>
                    <a:pt x="14400" y="5465"/>
                    <a:pt x="14290" y="6188"/>
                    <a:pt x="14070" y="6798"/>
                  </a:cubicBezTo>
                  <a:cubicBezTo>
                    <a:pt x="13850" y="7409"/>
                    <a:pt x="13599" y="7867"/>
                    <a:pt x="13318" y="8173"/>
                  </a:cubicBezTo>
                  <a:cubicBezTo>
                    <a:pt x="13036" y="8478"/>
                    <a:pt x="12703" y="8719"/>
                    <a:pt x="12319" y="8896"/>
                  </a:cubicBezTo>
                  <a:cubicBezTo>
                    <a:pt x="11935" y="9073"/>
                    <a:pt x="11635" y="9177"/>
                    <a:pt x="11419" y="9210"/>
                  </a:cubicBezTo>
                  <a:cubicBezTo>
                    <a:pt x="11204" y="9241"/>
                    <a:pt x="10997" y="9258"/>
                    <a:pt x="10800" y="9258"/>
                  </a:cubicBezTo>
                  <a:cubicBezTo>
                    <a:pt x="10604" y="9258"/>
                    <a:pt x="10397" y="9241"/>
                    <a:pt x="10182" y="9210"/>
                  </a:cubicBezTo>
                  <a:cubicBezTo>
                    <a:pt x="9966" y="9177"/>
                    <a:pt x="9666" y="9073"/>
                    <a:pt x="9282" y="8896"/>
                  </a:cubicBezTo>
                  <a:cubicBezTo>
                    <a:pt x="8897" y="8719"/>
                    <a:pt x="8564" y="8478"/>
                    <a:pt x="8283" y="8173"/>
                  </a:cubicBezTo>
                  <a:cubicBezTo>
                    <a:pt x="8002" y="7867"/>
                    <a:pt x="7751" y="7409"/>
                    <a:pt x="7531" y="6798"/>
                  </a:cubicBezTo>
                  <a:cubicBezTo>
                    <a:pt x="7310" y="6188"/>
                    <a:pt x="7200" y="5465"/>
                    <a:pt x="7200" y="4629"/>
                  </a:cubicBezTo>
                  <a:lnTo>
                    <a:pt x="7200" y="1543"/>
                  </a:lnTo>
                  <a:cubicBezTo>
                    <a:pt x="7200" y="1125"/>
                    <a:pt x="7111" y="763"/>
                    <a:pt x="6933" y="458"/>
                  </a:cubicBezTo>
                  <a:cubicBezTo>
                    <a:pt x="6755" y="153"/>
                    <a:pt x="6544" y="0"/>
                    <a:pt x="6300" y="0"/>
                  </a:cubicBezTo>
                  <a:lnTo>
                    <a:pt x="900" y="0"/>
                  </a:lnTo>
                  <a:cubicBezTo>
                    <a:pt x="656" y="0"/>
                    <a:pt x="445" y="153"/>
                    <a:pt x="267" y="458"/>
                  </a:cubicBezTo>
                  <a:cubicBezTo>
                    <a:pt x="89" y="763"/>
                    <a:pt x="0" y="1125"/>
                    <a:pt x="0" y="1543"/>
                  </a:cubicBezTo>
                  <a:lnTo>
                    <a:pt x="0" y="4629"/>
                  </a:lnTo>
                  <a:cubicBezTo>
                    <a:pt x="0" y="7859"/>
                    <a:pt x="462" y="10768"/>
                    <a:pt x="1385" y="13355"/>
                  </a:cubicBezTo>
                  <a:cubicBezTo>
                    <a:pt x="2309" y="15943"/>
                    <a:pt x="3593" y="17964"/>
                    <a:pt x="5238" y="19418"/>
                  </a:cubicBezTo>
                  <a:cubicBezTo>
                    <a:pt x="6884" y="20873"/>
                    <a:pt x="8738" y="21600"/>
                    <a:pt x="10800" y="21600"/>
                  </a:cubicBezTo>
                  <a:cubicBezTo>
                    <a:pt x="12863" y="21600"/>
                    <a:pt x="14717" y="20873"/>
                    <a:pt x="16362" y="19418"/>
                  </a:cubicBezTo>
                  <a:cubicBezTo>
                    <a:pt x="18007" y="17964"/>
                    <a:pt x="19292" y="15943"/>
                    <a:pt x="20215" y="13355"/>
                  </a:cubicBezTo>
                  <a:cubicBezTo>
                    <a:pt x="21139" y="10768"/>
                    <a:pt x="21600" y="7859"/>
                    <a:pt x="21600" y="4629"/>
                  </a:cubicBezTo>
                  <a:lnTo>
                    <a:pt x="21600" y="1543"/>
                  </a:lnTo>
                  <a:cubicBezTo>
                    <a:pt x="21600" y="1125"/>
                    <a:pt x="21511" y="763"/>
                    <a:pt x="21333" y="458"/>
                  </a:cubicBezTo>
                  <a:cubicBezTo>
                    <a:pt x="21155" y="153"/>
                    <a:pt x="20944" y="0"/>
                    <a:pt x="207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/>
              <a:endParaRPr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Shape 5944"/>
          <p:cNvSpPr/>
          <p:nvPr/>
        </p:nvSpPr>
        <p:spPr>
          <a:xfrm>
            <a:off x="4496252" y="1302105"/>
            <a:ext cx="274272" cy="34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124"/>
                </a:moveTo>
                <a:lnTo>
                  <a:pt x="20234" y="21600"/>
                </a:lnTo>
                <a:cubicBezTo>
                  <a:pt x="15940" y="20125"/>
                  <a:pt x="12712" y="18195"/>
                  <a:pt x="10800" y="15903"/>
                </a:cubicBezTo>
                <a:cubicBezTo>
                  <a:pt x="8888" y="18195"/>
                  <a:pt x="5660" y="20125"/>
                  <a:pt x="1366" y="21600"/>
                </a:cubicBezTo>
                <a:lnTo>
                  <a:pt x="0" y="19124"/>
                </a:lnTo>
                <a:cubicBezTo>
                  <a:pt x="4147" y="17700"/>
                  <a:pt x="8815" y="15230"/>
                  <a:pt x="8815" y="10800"/>
                </a:cubicBezTo>
                <a:lnTo>
                  <a:pt x="8815" y="7560"/>
                </a:lnTo>
                <a:lnTo>
                  <a:pt x="4640" y="7560"/>
                </a:lnTo>
                <a:lnTo>
                  <a:pt x="10800" y="0"/>
                </a:lnTo>
                <a:lnTo>
                  <a:pt x="16960" y="7560"/>
                </a:lnTo>
                <a:lnTo>
                  <a:pt x="12785" y="7560"/>
                </a:lnTo>
                <a:lnTo>
                  <a:pt x="12785" y="10800"/>
                </a:lnTo>
                <a:cubicBezTo>
                  <a:pt x="12785" y="15230"/>
                  <a:pt x="17453" y="17700"/>
                  <a:pt x="21600" y="19124"/>
                </a:cubicBezTo>
                <a:close/>
              </a:path>
            </a:pathLst>
          </a:custGeom>
          <a:solidFill>
            <a:srgbClr val="9BAC30"/>
          </a:solidFill>
          <a:ln w="12700">
            <a:miter lim="400000"/>
          </a:ln>
          <a:effectLst/>
        </p:spPr>
        <p:txBody>
          <a:bodyPr lIns="19050" tIns="19050" rIns="19050" bIns="19050" anchor="ctr"/>
          <a:lstStyle/>
          <a:p>
            <a:pPr algn="ctr"/>
            <a:endParaRPr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hape 6377"/>
          <p:cNvSpPr/>
          <p:nvPr/>
        </p:nvSpPr>
        <p:spPr>
          <a:xfrm>
            <a:off x="7494996" y="1301246"/>
            <a:ext cx="262012" cy="349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5" y="11194"/>
                </a:moveTo>
                <a:cubicBezTo>
                  <a:pt x="20725" y="10931"/>
                  <a:pt x="20300" y="10800"/>
                  <a:pt x="19800" y="10800"/>
                </a:cubicBezTo>
                <a:lnTo>
                  <a:pt x="6000" y="10800"/>
                </a:lnTo>
                <a:lnTo>
                  <a:pt x="6000" y="6300"/>
                </a:lnTo>
                <a:cubicBezTo>
                  <a:pt x="6000" y="5306"/>
                  <a:pt x="6469" y="4458"/>
                  <a:pt x="7406" y="3755"/>
                </a:cubicBezTo>
                <a:cubicBezTo>
                  <a:pt x="8344" y="3052"/>
                  <a:pt x="9475" y="2700"/>
                  <a:pt x="10800" y="2700"/>
                </a:cubicBezTo>
                <a:cubicBezTo>
                  <a:pt x="12125" y="2700"/>
                  <a:pt x="13256" y="3052"/>
                  <a:pt x="14194" y="3755"/>
                </a:cubicBezTo>
                <a:cubicBezTo>
                  <a:pt x="15131" y="4458"/>
                  <a:pt x="15600" y="5306"/>
                  <a:pt x="15600" y="6300"/>
                </a:cubicBezTo>
                <a:cubicBezTo>
                  <a:pt x="15600" y="6544"/>
                  <a:pt x="15719" y="6755"/>
                  <a:pt x="15956" y="6933"/>
                </a:cubicBezTo>
                <a:cubicBezTo>
                  <a:pt x="16194" y="7111"/>
                  <a:pt x="16475" y="7200"/>
                  <a:pt x="16800" y="7200"/>
                </a:cubicBezTo>
                <a:lnTo>
                  <a:pt x="18000" y="7200"/>
                </a:lnTo>
                <a:cubicBezTo>
                  <a:pt x="18325" y="7200"/>
                  <a:pt x="18606" y="7111"/>
                  <a:pt x="18844" y="6933"/>
                </a:cubicBezTo>
                <a:cubicBezTo>
                  <a:pt x="19081" y="6755"/>
                  <a:pt x="19200" y="6544"/>
                  <a:pt x="19200" y="6300"/>
                </a:cubicBezTo>
                <a:cubicBezTo>
                  <a:pt x="19200" y="4566"/>
                  <a:pt x="18378" y="3082"/>
                  <a:pt x="16734" y="1849"/>
                </a:cubicBezTo>
                <a:cubicBezTo>
                  <a:pt x="15091" y="616"/>
                  <a:pt x="13113" y="0"/>
                  <a:pt x="10800" y="0"/>
                </a:cubicBezTo>
                <a:cubicBezTo>
                  <a:pt x="8487" y="0"/>
                  <a:pt x="6509" y="616"/>
                  <a:pt x="4865" y="1849"/>
                </a:cubicBezTo>
                <a:cubicBezTo>
                  <a:pt x="3222" y="3082"/>
                  <a:pt x="2400" y="4566"/>
                  <a:pt x="2400" y="6300"/>
                </a:cubicBezTo>
                <a:lnTo>
                  <a:pt x="2400" y="10800"/>
                </a:lnTo>
                <a:lnTo>
                  <a:pt x="1800" y="10800"/>
                </a:lnTo>
                <a:cubicBezTo>
                  <a:pt x="1300" y="10800"/>
                  <a:pt x="875" y="10931"/>
                  <a:pt x="525" y="11194"/>
                </a:cubicBezTo>
                <a:cubicBezTo>
                  <a:pt x="175" y="11456"/>
                  <a:pt x="0" y="11775"/>
                  <a:pt x="0" y="12150"/>
                </a:cubicBezTo>
                <a:lnTo>
                  <a:pt x="0" y="20250"/>
                </a:lnTo>
                <a:cubicBezTo>
                  <a:pt x="0" y="20625"/>
                  <a:pt x="175" y="20944"/>
                  <a:pt x="525" y="21206"/>
                </a:cubicBezTo>
                <a:cubicBezTo>
                  <a:pt x="875" y="21469"/>
                  <a:pt x="1300" y="21600"/>
                  <a:pt x="1800" y="21600"/>
                </a:cubicBezTo>
                <a:lnTo>
                  <a:pt x="19800" y="21600"/>
                </a:lnTo>
                <a:cubicBezTo>
                  <a:pt x="20300" y="21600"/>
                  <a:pt x="20725" y="21469"/>
                  <a:pt x="21075" y="21206"/>
                </a:cubicBezTo>
                <a:cubicBezTo>
                  <a:pt x="21425" y="20944"/>
                  <a:pt x="21600" y="20625"/>
                  <a:pt x="21600" y="20250"/>
                </a:cubicBezTo>
                <a:lnTo>
                  <a:pt x="21600" y="12150"/>
                </a:lnTo>
                <a:cubicBezTo>
                  <a:pt x="21600" y="11775"/>
                  <a:pt x="21425" y="11456"/>
                  <a:pt x="21075" y="11194"/>
                </a:cubicBezTo>
                <a:close/>
              </a:path>
            </a:pathLst>
          </a:custGeom>
          <a:solidFill>
            <a:srgbClr val="44AFB5"/>
          </a:solidFill>
          <a:ln w="12700">
            <a:miter lim="400000"/>
          </a:ln>
          <a:effectLst/>
        </p:spPr>
        <p:txBody>
          <a:bodyPr lIns="19050" tIns="19050" rIns="19050" bIns="19050" anchor="ctr"/>
          <a:lstStyle/>
          <a:p>
            <a:pPr algn="ctr"/>
            <a:endParaRPr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hape 4832"/>
          <p:cNvSpPr>
            <a:spLocks noChangeArrowheads="1"/>
          </p:cNvSpPr>
          <p:nvPr/>
        </p:nvSpPr>
        <p:spPr bwMode="auto">
          <a:xfrm>
            <a:off x="219459" y="1513092"/>
            <a:ext cx="2794972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457206"/>
            <a:r>
              <a:rPr lang="es-CO" altLang="es-CO" sz="2800" kern="0" dirty="0">
                <a:solidFill>
                  <a:srgbClr val="27577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Competitivo</a:t>
            </a:r>
          </a:p>
        </p:txBody>
      </p:sp>
      <p:sp>
        <p:nvSpPr>
          <p:cNvPr id="61" name="Shape 4832"/>
          <p:cNvSpPr>
            <a:spLocks noChangeArrowheads="1"/>
          </p:cNvSpPr>
          <p:nvPr/>
        </p:nvSpPr>
        <p:spPr bwMode="auto">
          <a:xfrm>
            <a:off x="3232634" y="1451536"/>
            <a:ext cx="2801511" cy="84125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457206"/>
            <a:r>
              <a:rPr lang="es-CO" altLang="es-CO" sz="2800" kern="0" dirty="0">
                <a:solidFill>
                  <a:srgbClr val="646E2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Sostenible</a:t>
            </a:r>
          </a:p>
        </p:txBody>
      </p:sp>
      <p:sp>
        <p:nvSpPr>
          <p:cNvPr id="62" name="Shape 4832"/>
          <p:cNvSpPr>
            <a:spLocks noChangeArrowheads="1"/>
          </p:cNvSpPr>
          <p:nvPr/>
        </p:nvSpPr>
        <p:spPr bwMode="auto">
          <a:xfrm>
            <a:off x="6411594" y="1451536"/>
            <a:ext cx="2428819" cy="84125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457206"/>
            <a:r>
              <a:rPr lang="es-CO" altLang="es-CO" sz="2800" kern="0" dirty="0">
                <a:solidFill>
                  <a:srgbClr val="227D8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Incluyente</a:t>
            </a:r>
          </a:p>
        </p:txBody>
      </p:sp>
      <p:sp>
        <p:nvSpPr>
          <p:cNvPr id="63" name="Flecha abajo 62"/>
          <p:cNvSpPr/>
          <p:nvPr/>
        </p:nvSpPr>
        <p:spPr>
          <a:xfrm flipH="1">
            <a:off x="1544945" y="3648152"/>
            <a:ext cx="144000" cy="249294"/>
          </a:xfrm>
          <a:prstGeom prst="downArrow">
            <a:avLst/>
          </a:prstGeom>
          <a:solidFill>
            <a:schemeClr val="bg1">
              <a:lumMod val="65000"/>
              <a:alpha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s-CO" sz="1500" b="1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64" charset="-128"/>
              <a:cs typeface="Arial" panose="020B0604020202020204" pitchFamily="34" charset="0"/>
            </a:endParaRPr>
          </a:p>
        </p:txBody>
      </p:sp>
      <p:sp>
        <p:nvSpPr>
          <p:cNvPr id="64" name="Flecha abajo 63"/>
          <p:cNvSpPr/>
          <p:nvPr/>
        </p:nvSpPr>
        <p:spPr>
          <a:xfrm flipH="1">
            <a:off x="7554002" y="3950124"/>
            <a:ext cx="144000" cy="249294"/>
          </a:xfrm>
          <a:prstGeom prst="downArrow">
            <a:avLst/>
          </a:prstGeom>
          <a:solidFill>
            <a:schemeClr val="bg1">
              <a:lumMod val="65000"/>
              <a:alpha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s-CO" sz="1500" b="1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64" charset="-128"/>
              <a:cs typeface="Arial" panose="020B0604020202020204" pitchFamily="34" charset="0"/>
            </a:endParaRPr>
          </a:p>
        </p:txBody>
      </p:sp>
      <p:sp>
        <p:nvSpPr>
          <p:cNvPr id="65" name="Flecha abajo 64"/>
          <p:cNvSpPr/>
          <p:nvPr/>
        </p:nvSpPr>
        <p:spPr>
          <a:xfrm flipH="1">
            <a:off x="4561388" y="3853266"/>
            <a:ext cx="144000" cy="249294"/>
          </a:xfrm>
          <a:prstGeom prst="downArrow">
            <a:avLst/>
          </a:prstGeom>
          <a:solidFill>
            <a:schemeClr val="bg1">
              <a:lumMod val="65000"/>
              <a:alpha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s-CO" sz="1500" b="1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64" charset="-128"/>
              <a:cs typeface="Arial" panose="020B0604020202020204" pitchFamily="34" charset="0"/>
            </a:endParaRPr>
          </a:p>
        </p:txBody>
      </p:sp>
      <p:sp>
        <p:nvSpPr>
          <p:cNvPr id="66" name="Rectángulo redondeado 65"/>
          <p:cNvSpPr/>
          <p:nvPr/>
        </p:nvSpPr>
        <p:spPr>
          <a:xfrm>
            <a:off x="249235" y="2228268"/>
            <a:ext cx="2735420" cy="1395502"/>
          </a:xfrm>
          <a:prstGeom prst="roundRect">
            <a:avLst>
              <a:gd name="adj" fmla="val 4488"/>
            </a:avLst>
          </a:prstGeom>
          <a:solidFill>
            <a:srgbClr val="275775">
              <a:alpha val="92000"/>
            </a:srgbClr>
          </a:solidFill>
          <a:ln w="12700">
            <a:miter lim="400000"/>
          </a:ln>
          <a:effectLst/>
        </p:spPr>
        <p:txBody>
          <a:bodyPr lIns="19050" tIns="19050" rIns="19050" bIns="19050" anchor="t"/>
          <a:lstStyle/>
          <a:p>
            <a:pPr algn="ctr"/>
            <a:endParaRPr lang="es-CO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redondeado 66"/>
          <p:cNvSpPr/>
          <p:nvPr/>
        </p:nvSpPr>
        <p:spPr>
          <a:xfrm>
            <a:off x="6258292" y="2228267"/>
            <a:ext cx="2735420" cy="1662087"/>
          </a:xfrm>
          <a:prstGeom prst="roundRect">
            <a:avLst>
              <a:gd name="adj" fmla="val 4698"/>
            </a:avLst>
          </a:prstGeom>
          <a:solidFill>
            <a:srgbClr val="00819D">
              <a:alpha val="99000"/>
            </a:srgbClr>
          </a:solidFill>
          <a:ln w="12700">
            <a:miter lim="400000"/>
          </a:ln>
          <a:effectLst/>
        </p:spPr>
        <p:txBody>
          <a:bodyPr lIns="19050" tIns="19050" rIns="19050" bIns="19050" anchor="t"/>
          <a:lstStyle/>
          <a:p>
            <a:pPr algn="ctr"/>
            <a:endParaRPr lang="es-CO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ángulo redondeado 67"/>
          <p:cNvSpPr/>
          <p:nvPr/>
        </p:nvSpPr>
        <p:spPr>
          <a:xfrm>
            <a:off x="3229388" y="2228267"/>
            <a:ext cx="2808000" cy="1591656"/>
          </a:xfrm>
          <a:prstGeom prst="roundRect">
            <a:avLst>
              <a:gd name="adj" fmla="val 5186"/>
            </a:avLst>
          </a:prstGeom>
          <a:solidFill>
            <a:srgbClr val="5C642A">
              <a:alpha val="93000"/>
            </a:srgbClr>
          </a:solidFill>
          <a:ln w="12700">
            <a:miter lim="400000"/>
          </a:ln>
          <a:effectLst/>
        </p:spPr>
        <p:txBody>
          <a:bodyPr lIns="19050" tIns="19050" rIns="19050" bIns="19050" anchor="t"/>
          <a:lstStyle/>
          <a:p>
            <a:pPr algn="ctr"/>
            <a:endParaRPr lang="es-CO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 redondeado 68"/>
          <p:cNvSpPr/>
          <p:nvPr/>
        </p:nvSpPr>
        <p:spPr>
          <a:xfrm>
            <a:off x="249235" y="3819923"/>
            <a:ext cx="2750421" cy="1751186"/>
          </a:xfrm>
          <a:prstGeom prst="roundRect">
            <a:avLst>
              <a:gd name="adj" fmla="val 7848"/>
            </a:avLst>
          </a:prstGeom>
          <a:noFill/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/>
            <a:endParaRPr lang="es-CO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redondeado 69"/>
          <p:cNvSpPr/>
          <p:nvPr/>
        </p:nvSpPr>
        <p:spPr>
          <a:xfrm>
            <a:off x="6255914" y="4311108"/>
            <a:ext cx="2750421" cy="1684263"/>
          </a:xfrm>
          <a:prstGeom prst="roundRect">
            <a:avLst>
              <a:gd name="adj" fmla="val 7848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/>
            <a:endParaRPr lang="es-CO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ángulo redondeado 70"/>
          <p:cNvSpPr/>
          <p:nvPr/>
        </p:nvSpPr>
        <p:spPr>
          <a:xfrm>
            <a:off x="3242010" y="4113588"/>
            <a:ext cx="2795378" cy="2571884"/>
          </a:xfrm>
          <a:prstGeom prst="roundRect">
            <a:avLst>
              <a:gd name="adj" fmla="val 7848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/>
            <a:endParaRPr lang="es-CO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263351" y="3943803"/>
            <a:ext cx="2751080" cy="102793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>
              <a:buClr>
                <a:prstClr val="white">
                  <a:lumMod val="50000"/>
                </a:prstClr>
              </a:buClr>
              <a:buSzPct val="115000"/>
            </a:pP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¿</a:t>
            </a:r>
            <a:r>
              <a:rPr lang="en-US" altLang="es-CO" sz="1200" b="1" kern="0" dirty="0" err="1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Qué</a:t>
            </a: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s-CO" sz="1200" b="1" kern="0" dirty="0" err="1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abarca</a:t>
            </a: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endParaRPr lang="en-US" altLang="es-CO" sz="700" u="sng" kern="0" dirty="0">
              <a:solidFill>
                <a:srgbClr val="33333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Adopción de nuevas tecnologías (</a:t>
            </a:r>
            <a:r>
              <a:rPr lang="es-CO" altLang="es-CO" sz="1200" kern="0" dirty="0" err="1">
                <a:solidFill>
                  <a:srgbClr val="333333"/>
                </a:solidFill>
                <a:ea typeface="Roboto Light" panose="02000000000000000000" pitchFamily="2" charset="0"/>
              </a:rPr>
              <a:t>FinTech</a:t>
            </a: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 y </a:t>
            </a:r>
            <a:r>
              <a:rPr lang="es-CO" altLang="es-CO" sz="1200" kern="0" dirty="0" err="1">
                <a:solidFill>
                  <a:srgbClr val="333333"/>
                </a:solidFill>
                <a:ea typeface="Roboto Light" panose="02000000000000000000" pitchFamily="2" charset="0"/>
              </a:rPr>
              <a:t>RegTech</a:t>
            </a: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)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Eficiencia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Promover competencia 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(reducir </a:t>
            </a: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barreras de entrada)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Reducción de costos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Evaluación e impacto financiero de los costos de regulación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6254908" y="4383117"/>
            <a:ext cx="2738805" cy="1500129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>
              <a:buClr>
                <a:prstClr val="white">
                  <a:lumMod val="50000"/>
                </a:prstClr>
              </a:buClr>
              <a:buSzPct val="115000"/>
            </a:pPr>
            <a:r>
              <a:rPr lang="en-US" altLang="es-CO" sz="1200" b="1" kern="0" dirty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¿</a:t>
            </a:r>
            <a:r>
              <a:rPr lang="en-US" altLang="es-CO" sz="1200" b="1" kern="0" dirty="0" err="1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Qué</a:t>
            </a:r>
            <a:r>
              <a:rPr lang="en-US" altLang="es-CO" sz="1200" b="1" kern="0" dirty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s-CO" sz="1200" b="1" kern="0" dirty="0" err="1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abarca</a:t>
            </a: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endParaRPr lang="en-US" altLang="es-CO" sz="700" u="sng" kern="0" dirty="0" smtClean="0">
              <a:solidFill>
                <a:srgbClr val="33333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Innovación y desarrollo de productos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Estrategia de 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inclusión </a:t>
            </a: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f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inanciera</a:t>
            </a:r>
            <a:endParaRPr lang="es-CO" altLang="es-CO" sz="1200" kern="0" dirty="0">
              <a:solidFill>
                <a:srgbClr val="333333"/>
              </a:solidFill>
              <a:ea typeface="Roboto Light" panose="02000000000000000000" pitchFamily="2" charset="0"/>
            </a:endParaRP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Canales y herramienta de vanguardia: 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inteligencia artificial</a:t>
            </a: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, </a:t>
            </a:r>
            <a:r>
              <a:rPr lang="es-CO" altLang="es-CO" sz="1200" kern="0" dirty="0" err="1">
                <a:solidFill>
                  <a:srgbClr val="333333"/>
                </a:solidFill>
                <a:ea typeface="Roboto Light" panose="02000000000000000000" pitchFamily="2" charset="0"/>
              </a:rPr>
              <a:t>BigData</a:t>
            </a: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 y 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redes sociales</a:t>
            </a:r>
            <a:endParaRPr lang="es-CO" altLang="es-CO" sz="1200" kern="0" dirty="0">
              <a:solidFill>
                <a:srgbClr val="333333"/>
              </a:solidFill>
              <a:ea typeface="Roboto Light" panose="02000000000000000000" pitchFamily="2" charset="0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3254631" y="4144713"/>
            <a:ext cx="2753147" cy="206756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>
              <a:buClr>
                <a:prstClr val="white">
                  <a:lumMod val="50000"/>
                </a:prstClr>
              </a:buClr>
              <a:buSzPct val="115000"/>
            </a:pPr>
            <a:r>
              <a:rPr lang="en-US" altLang="es-CO" sz="1200" b="1" kern="0" dirty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¿</a:t>
            </a:r>
            <a:r>
              <a:rPr lang="en-US" altLang="es-CO" sz="1200" b="1" kern="0" dirty="0" err="1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Qué</a:t>
            </a:r>
            <a:r>
              <a:rPr lang="en-US" altLang="es-CO" sz="1200" b="1" kern="0" dirty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s-CO" sz="1200" b="1" kern="0" dirty="0" err="1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abarca</a:t>
            </a: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endParaRPr lang="en-US" altLang="es-CO" sz="700" u="sng" kern="0" dirty="0">
              <a:solidFill>
                <a:srgbClr val="33333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Revelación adecuada de información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Solidez (calidad y suficiencia) del 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capital </a:t>
            </a:r>
            <a:endParaRPr lang="es-CO" altLang="es-CO" sz="1200" kern="0" dirty="0">
              <a:solidFill>
                <a:srgbClr val="333333"/>
              </a:solidFill>
              <a:ea typeface="Roboto Light" panose="02000000000000000000" pitchFamily="2" charset="0"/>
            </a:endParaRP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Idoneidad de sus accionistas, sus trabajadores y sus transacciones  (Gobierno Corporativo)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Conciencia ambiental y RSE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Tratamiento justo al consumidor financiero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Gestión y administración del 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riesgo</a:t>
            </a:r>
            <a:endParaRPr lang="es-CO" altLang="es-CO" sz="1200" kern="0" dirty="0">
              <a:solidFill>
                <a:srgbClr val="333333"/>
              </a:solidFill>
              <a:ea typeface="Roboto Light" panose="02000000000000000000" pitchFamily="2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263351" y="2228268"/>
            <a:ext cx="2688792" cy="102793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/>
            <a:r>
              <a:rPr lang="es-MX" altLang="es-CO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Objetivo</a:t>
            </a:r>
            <a:r>
              <a:rPr lang="es-MX" altLang="es-CO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Contar con un </a:t>
            </a:r>
            <a:r>
              <a:rPr lang="es-CO" altLang="es-CO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sistema financiero 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innovador, eficiente y con una oferta de valor a sus clientes a un costo justo y con un servicio adecuado. 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6279955" y="2228267"/>
            <a:ext cx="2696365" cy="102793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/>
            <a:r>
              <a:rPr lang="es-MX" altLang="es-CO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Objetivo</a:t>
            </a:r>
            <a:r>
              <a:rPr lang="es-MX" altLang="es-CO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Promover el acceso y uso de productos financieros (</a:t>
            </a:r>
            <a:r>
              <a:rPr lang="es-CO" altLang="es-CO" sz="1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e.g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. seguros, pensiones, bancarios, etc.) a través del desarrollo de productos ajustados a las necesidades de los consumidores. </a:t>
            </a:r>
          </a:p>
        </p:txBody>
      </p:sp>
      <p:sp>
        <p:nvSpPr>
          <p:cNvPr id="77" name="Rectángulo 76"/>
          <p:cNvSpPr/>
          <p:nvPr/>
        </p:nvSpPr>
        <p:spPr>
          <a:xfrm>
            <a:off x="3199779" y="2228267"/>
            <a:ext cx="2808000" cy="102793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/>
            <a:r>
              <a:rPr lang="es-MX" altLang="es-CO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Objetivo</a:t>
            </a:r>
            <a:r>
              <a:rPr lang="es-MX" altLang="es-CO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Consolidar la sostenibilidad del </a:t>
            </a:r>
            <a:r>
              <a:rPr lang="es-CO" altLang="es-CO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sistema financiero 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mediante la aplicación de mejores </a:t>
            </a:r>
            <a:r>
              <a:rPr lang="es-CO" altLang="es-CO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prácticas 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en gestión de riesgos, requerimientos prudenciales y supervisión comprensiva y consolidada. </a:t>
            </a: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1945051" y="3618227"/>
            <a:ext cx="1118381" cy="21064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825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kern="0" dirty="0">
                <a:solidFill>
                  <a:srgbClr val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Open Sans Light" charset="0"/>
              </a:rPr>
              <a:t>Mayor esfuerzo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7969109" y="3896206"/>
            <a:ext cx="1118381" cy="21064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825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kern="0" dirty="0">
                <a:solidFill>
                  <a:srgbClr val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Open Sans Light" charset="0"/>
              </a:rPr>
              <a:t>Mayor esfuerzo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5013266" y="3817922"/>
            <a:ext cx="1118381" cy="21064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825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kern="0" dirty="0" smtClean="0">
                <a:solidFill>
                  <a:srgbClr val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Open Sans Light" charset="0"/>
              </a:rPr>
              <a:t>Mantener</a:t>
            </a:r>
            <a:endParaRPr lang="es-CO" sz="800" kern="0" dirty="0">
              <a:solidFill>
                <a:srgbClr val="00000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Open Sans Light" charset="0"/>
            </a:endParaRPr>
          </a:p>
        </p:txBody>
      </p:sp>
      <p:grpSp>
        <p:nvGrpSpPr>
          <p:cNvPr id="81" name="Group 6172"/>
          <p:cNvGrpSpPr/>
          <p:nvPr/>
        </p:nvGrpSpPr>
        <p:grpSpPr>
          <a:xfrm>
            <a:off x="10384149" y="1299644"/>
            <a:ext cx="367663" cy="352558"/>
            <a:chOff x="0" y="0"/>
            <a:chExt cx="626444" cy="600707"/>
          </a:xfrm>
          <a:solidFill>
            <a:srgbClr val="F15717"/>
          </a:solidFill>
          <a:effectLst/>
        </p:grpSpPr>
        <p:sp>
          <p:nvSpPr>
            <p:cNvPr id="82" name="Shape 6169"/>
            <p:cNvSpPr/>
            <p:nvPr/>
          </p:nvSpPr>
          <p:spPr>
            <a:xfrm>
              <a:off x="143239" y="281857"/>
              <a:ext cx="192750" cy="31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80"/>
                  </a:moveTo>
                  <a:lnTo>
                    <a:pt x="16200" y="15072"/>
                  </a:lnTo>
                  <a:cubicBezTo>
                    <a:pt x="16200" y="15922"/>
                    <a:pt x="15652" y="16678"/>
                    <a:pt x="14555" y="17341"/>
                  </a:cubicBezTo>
                  <a:cubicBezTo>
                    <a:pt x="13458" y="18005"/>
                    <a:pt x="12206" y="18336"/>
                    <a:pt x="10800" y="18336"/>
                  </a:cubicBezTo>
                  <a:cubicBezTo>
                    <a:pt x="9394" y="18336"/>
                    <a:pt x="8143" y="18005"/>
                    <a:pt x="7046" y="17341"/>
                  </a:cubicBezTo>
                  <a:cubicBezTo>
                    <a:pt x="5949" y="16678"/>
                    <a:pt x="5401" y="15922"/>
                    <a:pt x="5401" y="15072"/>
                  </a:cubicBezTo>
                  <a:cubicBezTo>
                    <a:pt x="5401" y="14630"/>
                    <a:pt x="5133" y="14247"/>
                    <a:pt x="4599" y="13924"/>
                  </a:cubicBezTo>
                  <a:cubicBezTo>
                    <a:pt x="4064" y="13601"/>
                    <a:pt x="3432" y="13440"/>
                    <a:pt x="2700" y="13440"/>
                  </a:cubicBezTo>
                  <a:cubicBezTo>
                    <a:pt x="1969" y="13440"/>
                    <a:pt x="1336" y="13601"/>
                    <a:pt x="802" y="13924"/>
                  </a:cubicBezTo>
                  <a:cubicBezTo>
                    <a:pt x="267" y="14247"/>
                    <a:pt x="0" y="14630"/>
                    <a:pt x="0" y="15072"/>
                  </a:cubicBezTo>
                  <a:cubicBezTo>
                    <a:pt x="0" y="16840"/>
                    <a:pt x="1069" y="18370"/>
                    <a:pt x="3206" y="19662"/>
                  </a:cubicBezTo>
                  <a:cubicBezTo>
                    <a:pt x="5344" y="20955"/>
                    <a:pt x="7875" y="21600"/>
                    <a:pt x="10800" y="21600"/>
                  </a:cubicBezTo>
                  <a:cubicBezTo>
                    <a:pt x="13725" y="21600"/>
                    <a:pt x="16256" y="20955"/>
                    <a:pt x="18394" y="19662"/>
                  </a:cubicBezTo>
                  <a:cubicBezTo>
                    <a:pt x="20531" y="18370"/>
                    <a:pt x="21600" y="16840"/>
                    <a:pt x="21600" y="15072"/>
                  </a:cubicBezTo>
                  <a:lnTo>
                    <a:pt x="21600" y="280"/>
                  </a:lnTo>
                  <a:cubicBezTo>
                    <a:pt x="20672" y="94"/>
                    <a:pt x="19772" y="0"/>
                    <a:pt x="18900" y="0"/>
                  </a:cubicBezTo>
                  <a:cubicBezTo>
                    <a:pt x="18028" y="0"/>
                    <a:pt x="17128" y="94"/>
                    <a:pt x="16200" y="2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/>
              <a:endParaRPr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Shape 6170"/>
            <p:cNvSpPr/>
            <p:nvPr/>
          </p:nvSpPr>
          <p:spPr>
            <a:xfrm>
              <a:off x="291098" y="0"/>
              <a:ext cx="48190" cy="6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534"/>
                  </a:lnTo>
                  <a:cubicBezTo>
                    <a:pt x="21600" y="6224"/>
                    <a:pt x="20529" y="4222"/>
                    <a:pt x="18392" y="2533"/>
                  </a:cubicBezTo>
                  <a:cubicBezTo>
                    <a:pt x="16256" y="844"/>
                    <a:pt x="13723" y="0"/>
                    <a:pt x="10799" y="0"/>
                  </a:cubicBezTo>
                  <a:cubicBezTo>
                    <a:pt x="7875" y="0"/>
                    <a:pt x="5344" y="844"/>
                    <a:pt x="3206" y="2533"/>
                  </a:cubicBezTo>
                  <a:cubicBezTo>
                    <a:pt x="1069" y="4224"/>
                    <a:pt x="0" y="6224"/>
                    <a:pt x="0" y="8534"/>
                  </a:cubicBezTo>
                  <a:lnTo>
                    <a:pt x="0" y="21600"/>
                  </a:lnTo>
                  <a:cubicBezTo>
                    <a:pt x="4724" y="21423"/>
                    <a:pt x="8324" y="21333"/>
                    <a:pt x="10799" y="21333"/>
                  </a:cubicBezTo>
                  <a:cubicBezTo>
                    <a:pt x="13274" y="21333"/>
                    <a:pt x="16876" y="21423"/>
                    <a:pt x="2160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/>
              <a:endParaRPr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Shape 6171"/>
            <p:cNvSpPr/>
            <p:nvPr/>
          </p:nvSpPr>
          <p:spPr>
            <a:xfrm>
              <a:off x="0" y="73929"/>
              <a:ext cx="626445" cy="27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6" y="17469"/>
                  </a:moveTo>
                  <a:cubicBezTo>
                    <a:pt x="21301" y="14754"/>
                    <a:pt x="20801" y="12281"/>
                    <a:pt x="20087" y="10048"/>
                  </a:cubicBezTo>
                  <a:cubicBezTo>
                    <a:pt x="19373" y="7815"/>
                    <a:pt x="18531" y="5975"/>
                    <a:pt x="17562" y="4529"/>
                  </a:cubicBezTo>
                  <a:cubicBezTo>
                    <a:pt x="16593" y="3084"/>
                    <a:pt x="15527" y="1967"/>
                    <a:pt x="14363" y="1180"/>
                  </a:cubicBezTo>
                  <a:cubicBezTo>
                    <a:pt x="13199" y="393"/>
                    <a:pt x="12011" y="0"/>
                    <a:pt x="10800" y="0"/>
                  </a:cubicBezTo>
                  <a:cubicBezTo>
                    <a:pt x="9155" y="0"/>
                    <a:pt x="7596" y="669"/>
                    <a:pt x="6120" y="2007"/>
                  </a:cubicBezTo>
                  <a:cubicBezTo>
                    <a:pt x="4645" y="3344"/>
                    <a:pt x="3355" y="5356"/>
                    <a:pt x="2252" y="8041"/>
                  </a:cubicBezTo>
                  <a:cubicBezTo>
                    <a:pt x="1149" y="10726"/>
                    <a:pt x="402" y="13869"/>
                    <a:pt x="13" y="17469"/>
                  </a:cubicBezTo>
                  <a:cubicBezTo>
                    <a:pt x="4" y="17508"/>
                    <a:pt x="0" y="17577"/>
                    <a:pt x="0" y="17675"/>
                  </a:cubicBezTo>
                  <a:cubicBezTo>
                    <a:pt x="0" y="17931"/>
                    <a:pt x="41" y="18153"/>
                    <a:pt x="123" y="18339"/>
                  </a:cubicBezTo>
                  <a:cubicBezTo>
                    <a:pt x="206" y="18526"/>
                    <a:pt x="303" y="18620"/>
                    <a:pt x="415" y="18620"/>
                  </a:cubicBezTo>
                  <a:cubicBezTo>
                    <a:pt x="511" y="18620"/>
                    <a:pt x="610" y="18521"/>
                    <a:pt x="714" y="18324"/>
                  </a:cubicBezTo>
                  <a:cubicBezTo>
                    <a:pt x="1138" y="17420"/>
                    <a:pt x="1540" y="16741"/>
                    <a:pt x="1921" y="16289"/>
                  </a:cubicBezTo>
                  <a:cubicBezTo>
                    <a:pt x="2302" y="15836"/>
                    <a:pt x="2743" y="15610"/>
                    <a:pt x="3245" y="15610"/>
                  </a:cubicBezTo>
                  <a:cubicBezTo>
                    <a:pt x="3834" y="15610"/>
                    <a:pt x="4387" y="15974"/>
                    <a:pt x="4907" y="16702"/>
                  </a:cubicBezTo>
                  <a:cubicBezTo>
                    <a:pt x="5426" y="17429"/>
                    <a:pt x="5872" y="18384"/>
                    <a:pt x="6244" y="19563"/>
                  </a:cubicBezTo>
                  <a:cubicBezTo>
                    <a:pt x="6304" y="19761"/>
                    <a:pt x="6380" y="20036"/>
                    <a:pt x="6471" y="20390"/>
                  </a:cubicBezTo>
                  <a:cubicBezTo>
                    <a:pt x="6562" y="20744"/>
                    <a:pt x="6625" y="20980"/>
                    <a:pt x="6659" y="21098"/>
                  </a:cubicBezTo>
                  <a:cubicBezTo>
                    <a:pt x="6754" y="21432"/>
                    <a:pt x="6875" y="21600"/>
                    <a:pt x="7023" y="21600"/>
                  </a:cubicBezTo>
                  <a:cubicBezTo>
                    <a:pt x="7178" y="21600"/>
                    <a:pt x="7304" y="21432"/>
                    <a:pt x="7399" y="21098"/>
                  </a:cubicBezTo>
                  <a:cubicBezTo>
                    <a:pt x="7434" y="20980"/>
                    <a:pt x="7496" y="20744"/>
                    <a:pt x="7587" y="20390"/>
                  </a:cubicBezTo>
                  <a:cubicBezTo>
                    <a:pt x="7678" y="20036"/>
                    <a:pt x="7754" y="19761"/>
                    <a:pt x="7814" y="19563"/>
                  </a:cubicBezTo>
                  <a:cubicBezTo>
                    <a:pt x="8186" y="18384"/>
                    <a:pt x="8630" y="17429"/>
                    <a:pt x="9145" y="16702"/>
                  </a:cubicBezTo>
                  <a:cubicBezTo>
                    <a:pt x="9660" y="15974"/>
                    <a:pt x="10211" y="15610"/>
                    <a:pt x="10800" y="15610"/>
                  </a:cubicBezTo>
                  <a:cubicBezTo>
                    <a:pt x="11388" y="15610"/>
                    <a:pt x="11940" y="15974"/>
                    <a:pt x="12455" y="16702"/>
                  </a:cubicBezTo>
                  <a:cubicBezTo>
                    <a:pt x="12970" y="17429"/>
                    <a:pt x="13413" y="18384"/>
                    <a:pt x="13785" y="19563"/>
                  </a:cubicBezTo>
                  <a:cubicBezTo>
                    <a:pt x="13846" y="19761"/>
                    <a:pt x="13922" y="20036"/>
                    <a:pt x="14013" y="20390"/>
                  </a:cubicBezTo>
                  <a:cubicBezTo>
                    <a:pt x="14104" y="20744"/>
                    <a:pt x="14166" y="20980"/>
                    <a:pt x="14201" y="21098"/>
                  </a:cubicBezTo>
                  <a:cubicBezTo>
                    <a:pt x="14296" y="21432"/>
                    <a:pt x="14422" y="21600"/>
                    <a:pt x="14577" y="21600"/>
                  </a:cubicBezTo>
                  <a:cubicBezTo>
                    <a:pt x="14725" y="21600"/>
                    <a:pt x="14846" y="21432"/>
                    <a:pt x="14941" y="21098"/>
                  </a:cubicBezTo>
                  <a:cubicBezTo>
                    <a:pt x="14975" y="20980"/>
                    <a:pt x="15038" y="20744"/>
                    <a:pt x="15129" y="20390"/>
                  </a:cubicBezTo>
                  <a:cubicBezTo>
                    <a:pt x="15220" y="20036"/>
                    <a:pt x="15296" y="19761"/>
                    <a:pt x="15357" y="19563"/>
                  </a:cubicBezTo>
                  <a:cubicBezTo>
                    <a:pt x="15729" y="18384"/>
                    <a:pt x="16174" y="17429"/>
                    <a:pt x="16693" y="16702"/>
                  </a:cubicBezTo>
                  <a:cubicBezTo>
                    <a:pt x="17213" y="15974"/>
                    <a:pt x="17767" y="15610"/>
                    <a:pt x="18355" y="15610"/>
                  </a:cubicBezTo>
                  <a:cubicBezTo>
                    <a:pt x="18857" y="15610"/>
                    <a:pt x="19298" y="15836"/>
                    <a:pt x="19679" y="16289"/>
                  </a:cubicBezTo>
                  <a:cubicBezTo>
                    <a:pt x="20060" y="16741"/>
                    <a:pt x="20462" y="17420"/>
                    <a:pt x="20886" y="18324"/>
                  </a:cubicBezTo>
                  <a:cubicBezTo>
                    <a:pt x="20990" y="18522"/>
                    <a:pt x="21090" y="18620"/>
                    <a:pt x="21185" y="18620"/>
                  </a:cubicBezTo>
                  <a:cubicBezTo>
                    <a:pt x="21297" y="18620"/>
                    <a:pt x="21395" y="18526"/>
                    <a:pt x="21477" y="18339"/>
                  </a:cubicBezTo>
                  <a:cubicBezTo>
                    <a:pt x="21559" y="18152"/>
                    <a:pt x="21600" y="17931"/>
                    <a:pt x="21600" y="17675"/>
                  </a:cubicBezTo>
                  <a:cubicBezTo>
                    <a:pt x="21600" y="17577"/>
                    <a:pt x="21596" y="17508"/>
                    <a:pt x="21586" y="174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/>
              <a:endParaRPr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Shape 4832"/>
          <p:cNvSpPr>
            <a:spLocks noChangeArrowheads="1"/>
          </p:cNvSpPr>
          <p:nvPr/>
        </p:nvSpPr>
        <p:spPr bwMode="auto">
          <a:xfrm>
            <a:off x="9010981" y="1451536"/>
            <a:ext cx="3123179" cy="84125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457206"/>
            <a:r>
              <a:rPr lang="es-CO" altLang="es-CO" sz="2800" kern="0" dirty="0">
                <a:solidFill>
                  <a:srgbClr val="F15717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Confiable</a:t>
            </a:r>
          </a:p>
        </p:txBody>
      </p:sp>
      <p:sp>
        <p:nvSpPr>
          <p:cNvPr id="86" name="Flecha abajo 85"/>
          <p:cNvSpPr/>
          <p:nvPr/>
        </p:nvSpPr>
        <p:spPr>
          <a:xfrm flipH="1">
            <a:off x="10495979" y="4332433"/>
            <a:ext cx="144000" cy="249294"/>
          </a:xfrm>
          <a:prstGeom prst="downArrow">
            <a:avLst/>
          </a:prstGeom>
          <a:solidFill>
            <a:schemeClr val="bg1">
              <a:lumMod val="65000"/>
              <a:alpha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s-CO" sz="1500" b="1" dirty="0">
              <a:solidFill>
                <a:srgbClr val="000000"/>
              </a:solidFill>
              <a:latin typeface="Arial" panose="020B0604020202020204" pitchFamily="34" charset="0"/>
              <a:ea typeface="ヒラギノ角ゴ Pro W3" pitchFamily="64" charset="-128"/>
              <a:cs typeface="Arial" panose="020B0604020202020204" pitchFamily="34" charset="0"/>
            </a:endParaRPr>
          </a:p>
        </p:txBody>
      </p:sp>
      <p:sp>
        <p:nvSpPr>
          <p:cNvPr id="87" name="Rectángulo redondeado 86"/>
          <p:cNvSpPr/>
          <p:nvPr/>
        </p:nvSpPr>
        <p:spPr>
          <a:xfrm>
            <a:off x="9200269" y="2228266"/>
            <a:ext cx="2735420" cy="2055539"/>
          </a:xfrm>
          <a:prstGeom prst="roundRect">
            <a:avLst>
              <a:gd name="adj" fmla="val 7848"/>
            </a:avLst>
          </a:prstGeom>
          <a:solidFill>
            <a:schemeClr val="tx1">
              <a:lumMod val="65000"/>
              <a:lumOff val="35000"/>
              <a:alpha val="91000"/>
            </a:schemeClr>
          </a:solidFill>
          <a:ln w="12700">
            <a:miter lim="400000"/>
          </a:ln>
          <a:effectLst/>
        </p:spPr>
        <p:txBody>
          <a:bodyPr lIns="19050" tIns="19050" rIns="19050" bIns="19050" anchor="t"/>
          <a:lstStyle/>
          <a:p>
            <a:pPr algn="ctr"/>
            <a:endParaRPr lang="es-CO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ángulo redondeado 87"/>
          <p:cNvSpPr/>
          <p:nvPr/>
        </p:nvSpPr>
        <p:spPr>
          <a:xfrm>
            <a:off x="9181884" y="4650897"/>
            <a:ext cx="2750421" cy="1292719"/>
          </a:xfrm>
          <a:prstGeom prst="roundRect">
            <a:avLst>
              <a:gd name="adj" fmla="val 7848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/>
            <a:endParaRPr lang="es-CO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9209114" y="4703085"/>
            <a:ext cx="2723191" cy="102793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>
              <a:buClr>
                <a:prstClr val="white">
                  <a:lumMod val="50000"/>
                </a:prstClr>
              </a:buClr>
              <a:buSzPct val="115000"/>
            </a:pP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¿</a:t>
            </a:r>
            <a:r>
              <a:rPr lang="en-US" altLang="es-CO" sz="1200" b="1" kern="0" dirty="0" err="1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Qué</a:t>
            </a: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altLang="es-CO" sz="1200" b="1" kern="0" dirty="0" err="1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abarca</a:t>
            </a:r>
            <a:r>
              <a:rPr lang="en-US" altLang="es-CO" sz="1200" b="1" kern="0" dirty="0" smtClean="0">
                <a:solidFill>
                  <a:srgbClr val="3333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endParaRPr lang="en-US" altLang="es-CO" sz="700" u="sng" kern="0" dirty="0">
              <a:solidFill>
                <a:srgbClr val="333333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Seguridad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Continuidad del negocio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Transparencia en costos y cobros </a:t>
            </a:r>
          </a:p>
          <a:p>
            <a:pPr marL="171450" indent="-171450">
              <a:buClr>
                <a:prstClr val="white">
                  <a:lumMod val="50000"/>
                </a:prstClr>
              </a:buClr>
              <a:buSzPct val="115000"/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Educación </a:t>
            </a:r>
            <a:r>
              <a:rPr lang="es-CO" altLang="es-CO" sz="1200" kern="0" dirty="0" smtClean="0">
                <a:solidFill>
                  <a:srgbClr val="333333"/>
                </a:solidFill>
                <a:ea typeface="Roboto Light" panose="02000000000000000000" pitchFamily="2" charset="0"/>
              </a:rPr>
              <a:t>financiera </a:t>
            </a:r>
            <a:r>
              <a:rPr lang="es-CO" altLang="es-CO" sz="1200" kern="0" dirty="0">
                <a:solidFill>
                  <a:srgbClr val="333333"/>
                </a:solidFill>
                <a:ea typeface="Roboto Light" panose="02000000000000000000" pitchFamily="2" charset="0"/>
              </a:rPr>
              <a:t>(uso de nuevas tecnologías)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9209114" y="2228266"/>
            <a:ext cx="2723191" cy="102793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/>
            <a:r>
              <a:rPr lang="es-MX" altLang="es-CO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Objetivo</a:t>
            </a:r>
            <a:r>
              <a:rPr lang="es-MX" altLang="es-CO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CO" altLang="es-CO"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: Promover la confianza de los consumidores financieros en el uso de los diferentes servicios y en la obtención de un trato justo.</a:t>
            </a:r>
          </a:p>
          <a:p>
            <a:pPr algn="ctr"/>
            <a:endParaRPr lang="es-MX" altLang="es-CO" sz="6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Desarrollos operativos, tecnológicos y de seguridad.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altLang="es-CO" sz="1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Funcionamiento eficiente y transparente de mercados.</a:t>
            </a: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10917607" y="4284389"/>
            <a:ext cx="1118381" cy="21064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825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kern="0" dirty="0" smtClean="0">
                <a:solidFill>
                  <a:srgbClr val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Open Sans Light" charset="0"/>
              </a:rPr>
              <a:t>Nuevo impulso</a:t>
            </a:r>
            <a:endParaRPr lang="es-CO" sz="800" kern="0" dirty="0">
              <a:solidFill>
                <a:srgbClr val="00000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794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Consolidación institucional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hape 2590"/>
          <p:cNvSpPr/>
          <p:nvPr/>
        </p:nvSpPr>
        <p:spPr>
          <a:xfrm>
            <a:off x="540733" y="1941024"/>
            <a:ext cx="10247649" cy="4039252"/>
          </a:xfrm>
          <a:prstGeom prst="roundRect">
            <a:avLst>
              <a:gd name="adj" fmla="val 3006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/>
            <a:endParaRPr lang="es-CO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1915109" y="4235530"/>
            <a:ext cx="2717237" cy="1544218"/>
          </a:xfrm>
          <a:prstGeom prst="rect">
            <a:avLst/>
          </a:prstGeom>
          <a:solidFill>
            <a:srgbClr val="B8CC3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endParaRPr lang="es-CO" sz="3200">
              <a:solidFill>
                <a:schemeClr val="bg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4632347" y="5027778"/>
            <a:ext cx="3024908" cy="751970"/>
          </a:xfrm>
          <a:prstGeom prst="rect">
            <a:avLst/>
          </a:prstGeom>
          <a:solidFill>
            <a:srgbClr val="B8CC35">
              <a:alpha val="94902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endParaRPr lang="es-CO" sz="3200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 rot="16200000">
            <a:off x="-140890" y="4281171"/>
            <a:ext cx="2662861" cy="44063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 defTabSz="457206"/>
            <a:r>
              <a:rPr lang="es-CO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Institucional</a:t>
            </a:r>
            <a:endParaRPr lang="es-CO" sz="24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" name="Shape 2556"/>
          <p:cNvSpPr/>
          <p:nvPr/>
        </p:nvSpPr>
        <p:spPr>
          <a:xfrm>
            <a:off x="4721451" y="2107341"/>
            <a:ext cx="2935804" cy="2823162"/>
          </a:xfrm>
          <a:prstGeom prst="roundRect">
            <a:avLst>
              <a:gd name="adj" fmla="val 2299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/>
            <a:endParaRPr lang="es-C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59" name="Shape 2575"/>
          <p:cNvSpPr/>
          <p:nvPr/>
        </p:nvSpPr>
        <p:spPr>
          <a:xfrm>
            <a:off x="1915112" y="2111476"/>
            <a:ext cx="2717235" cy="2041906"/>
          </a:xfrm>
          <a:prstGeom prst="roundRect">
            <a:avLst>
              <a:gd name="adj" fmla="val 2103"/>
            </a:avLst>
          </a:prstGeom>
          <a:solidFill>
            <a:srgbClr val="0D4767">
              <a:alpha val="2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/>
          <a:lstStyle/>
          <a:p>
            <a:pPr algn="ctr"/>
            <a:endParaRPr lang="es-CO" dirty="0">
              <a:sym typeface="Gill Sans"/>
            </a:endParaRPr>
          </a:p>
        </p:txBody>
      </p:sp>
      <p:sp>
        <p:nvSpPr>
          <p:cNvPr id="60" name="Shape 2576"/>
          <p:cNvSpPr/>
          <p:nvPr/>
        </p:nvSpPr>
        <p:spPr>
          <a:xfrm>
            <a:off x="2215467" y="3200794"/>
            <a:ext cx="2317934" cy="91179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Conglomerados</a:t>
            </a: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  <a:endParaRPr lang="es-CO" b="1" kern="0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endParaRPr lang="es-CO" sz="3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457206"/>
            <a:r>
              <a:rPr lang="es-CO" sz="12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(Reglamentación, </a:t>
            </a:r>
            <a:r>
              <a:rPr lang="es-CO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riesgos</a:t>
            </a:r>
            <a:r>
              <a:rPr lang="es-CO" sz="12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y </a:t>
            </a:r>
            <a:endParaRPr lang="es-CO" sz="1200" b="1" kern="0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457206"/>
            <a:r>
              <a:rPr lang="es-CO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procedimientos)</a:t>
            </a:r>
          </a:p>
          <a:p>
            <a:pPr marL="95251" indent="-95251" defTabSz="457206"/>
            <a:r>
              <a:rPr lang="es-CO" sz="1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</a:t>
            </a:r>
            <a:endParaRPr lang="es-CO" sz="1400" b="1" i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Shape 2577"/>
          <p:cNvSpPr/>
          <p:nvPr/>
        </p:nvSpPr>
        <p:spPr>
          <a:xfrm>
            <a:off x="1999443" y="2141144"/>
            <a:ext cx="2736348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Supervisión </a:t>
            </a:r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comprensiva </a:t>
            </a: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 </a:t>
            </a:r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consolidada</a:t>
            </a:r>
            <a:endParaRPr lang="es-CO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2" name="Shape 2578"/>
          <p:cNvSpPr/>
          <p:nvPr/>
        </p:nvSpPr>
        <p:spPr>
          <a:xfrm flipV="1">
            <a:off x="2215467" y="3059965"/>
            <a:ext cx="1152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Shape 2585"/>
          <p:cNvSpPr/>
          <p:nvPr/>
        </p:nvSpPr>
        <p:spPr>
          <a:xfrm>
            <a:off x="7766370" y="2107341"/>
            <a:ext cx="2809712" cy="1579620"/>
          </a:xfrm>
          <a:prstGeom prst="roundRect">
            <a:avLst>
              <a:gd name="adj" fmla="val 1886"/>
            </a:avLst>
          </a:prstGeom>
          <a:solidFill>
            <a:srgbClr val="227D82"/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/>
          <a:lstStyle/>
          <a:p>
            <a:pPr algn="ctr"/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64" name="Shape 2577"/>
          <p:cNvSpPr/>
          <p:nvPr/>
        </p:nvSpPr>
        <p:spPr>
          <a:xfrm>
            <a:off x="2004215" y="4307688"/>
            <a:ext cx="3019608" cy="60765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Marco Integral </a:t>
            </a:r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Supervisión</a:t>
            </a:r>
          </a:p>
        </p:txBody>
      </p:sp>
      <p:sp>
        <p:nvSpPr>
          <p:cNvPr id="65" name="Shape 2578"/>
          <p:cNvSpPr/>
          <p:nvPr/>
        </p:nvSpPr>
        <p:spPr>
          <a:xfrm flipV="1">
            <a:off x="2195483" y="4955759"/>
            <a:ext cx="1152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Shape 4787"/>
          <p:cNvSpPr/>
          <p:nvPr/>
        </p:nvSpPr>
        <p:spPr>
          <a:xfrm>
            <a:off x="4243270" y="2176116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Shape 4793"/>
          <p:cNvSpPr/>
          <p:nvPr/>
        </p:nvSpPr>
        <p:spPr>
          <a:xfrm>
            <a:off x="4278425" y="2213859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Pentágono 67"/>
          <p:cNvSpPr/>
          <p:nvPr/>
        </p:nvSpPr>
        <p:spPr>
          <a:xfrm>
            <a:off x="4278425" y="2204423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Shape 4787"/>
          <p:cNvSpPr/>
          <p:nvPr/>
        </p:nvSpPr>
        <p:spPr>
          <a:xfrm>
            <a:off x="4243270" y="4311428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Shape 4793"/>
          <p:cNvSpPr/>
          <p:nvPr/>
        </p:nvSpPr>
        <p:spPr>
          <a:xfrm>
            <a:off x="4278425" y="4349170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" name="Pentágono 70"/>
          <p:cNvSpPr/>
          <p:nvPr/>
        </p:nvSpPr>
        <p:spPr>
          <a:xfrm>
            <a:off x="4278425" y="4330942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Shape 2577"/>
          <p:cNvSpPr/>
          <p:nvPr/>
        </p:nvSpPr>
        <p:spPr>
          <a:xfrm>
            <a:off x="7820494" y="2141144"/>
            <a:ext cx="3052220" cy="61139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b="1" kern="0" dirty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Mecanismos </a:t>
            </a:r>
            <a:endParaRPr lang="es-CO" b="1" kern="0" dirty="0" smtClean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457206"/>
            <a:r>
              <a:rPr lang="es-CO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CO" b="1" kern="0" dirty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</a:t>
            </a:r>
            <a:r>
              <a:rPr lang="es-CO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esolución</a:t>
            </a:r>
            <a:endParaRPr lang="es-CO" b="1" kern="0" dirty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Shape 2578"/>
          <p:cNvSpPr/>
          <p:nvPr/>
        </p:nvSpPr>
        <p:spPr>
          <a:xfrm flipV="1">
            <a:off x="8018679" y="2773386"/>
            <a:ext cx="1656000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Shape 4787"/>
          <p:cNvSpPr/>
          <p:nvPr/>
        </p:nvSpPr>
        <p:spPr>
          <a:xfrm>
            <a:off x="10170374" y="2176116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Shape 4793"/>
          <p:cNvSpPr/>
          <p:nvPr/>
        </p:nvSpPr>
        <p:spPr>
          <a:xfrm>
            <a:off x="10205529" y="2213859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Pentágono 75"/>
          <p:cNvSpPr/>
          <p:nvPr/>
        </p:nvSpPr>
        <p:spPr>
          <a:xfrm>
            <a:off x="10205529" y="2204423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hape 2576"/>
          <p:cNvSpPr/>
          <p:nvPr/>
        </p:nvSpPr>
        <p:spPr>
          <a:xfrm>
            <a:off x="7918191" y="2820155"/>
            <a:ext cx="2742432" cy="7560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sz="1400" b="1" u="sng" kern="0" dirty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Handbook</a:t>
            </a:r>
            <a:r>
              <a:rPr lang="es-CO" sz="1400" b="1" kern="0" dirty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resolución consolidado</a:t>
            </a:r>
          </a:p>
          <a:p>
            <a:pPr marL="95251" indent="-95251" defTabSz="457206">
              <a:buFont typeface="Arial" panose="020B0604020202020204" pitchFamily="34" charset="0"/>
              <a:buChar char="•"/>
            </a:pPr>
            <a:endParaRPr lang="es-CO" sz="400" b="1" kern="0" dirty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sz="1400" b="1" u="sng" kern="0" dirty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Planes </a:t>
            </a:r>
            <a:r>
              <a:rPr lang="es-CO" sz="1400" b="1" u="sng" kern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CO" sz="1400" b="1" u="sng" kern="0" smtClean="0">
                <a:solidFill>
                  <a:prstClr val="white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resolución</a:t>
            </a:r>
            <a:endParaRPr lang="es-CO" sz="1400" b="1" u="sng" kern="0" dirty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7802" indent="-177802" defTabSz="457206">
              <a:buFont typeface="Arial" panose="020B0604020202020204" pitchFamily="34" charset="0"/>
              <a:buChar char="•"/>
            </a:pPr>
            <a:endParaRPr lang="es-CO" sz="1400" b="1" i="1" kern="0" dirty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8" name="Shape 2590"/>
          <p:cNvSpPr/>
          <p:nvPr/>
        </p:nvSpPr>
        <p:spPr>
          <a:xfrm>
            <a:off x="7766370" y="3765635"/>
            <a:ext cx="2809712" cy="2014114"/>
          </a:xfrm>
          <a:prstGeom prst="roundRect">
            <a:avLst>
              <a:gd name="adj" fmla="val 3006"/>
            </a:avLst>
          </a:prstGeom>
          <a:solidFill>
            <a:srgbClr val="45B7F7">
              <a:alpha val="50196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/>
          <a:lstStyle/>
          <a:p>
            <a:pPr algn="ctr"/>
            <a:endParaRPr lang="es-CO" dirty="0">
              <a:sym typeface="Gill Sans"/>
            </a:endParaRPr>
          </a:p>
        </p:txBody>
      </p:sp>
      <p:sp>
        <p:nvSpPr>
          <p:cNvPr id="79" name="Shape 2577"/>
          <p:cNvSpPr/>
          <p:nvPr/>
        </p:nvSpPr>
        <p:spPr>
          <a:xfrm>
            <a:off x="7820493" y="3818387"/>
            <a:ext cx="3225228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Gestión </a:t>
            </a:r>
          </a:p>
          <a:p>
            <a:pPr defTabSz="457206"/>
            <a:r>
              <a:rPr lang="es-CO" b="1" kern="0" dirty="0">
                <a:solidFill>
                  <a:prstClr val="black"/>
                </a:solidFill>
                <a:ea typeface="Roboto Light" panose="02000000000000000000" pitchFamily="2" charset="0"/>
              </a:rPr>
              <a:t>i</a:t>
            </a:r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nstitucional</a:t>
            </a:r>
            <a:endParaRPr lang="es-CO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0" name="Shape 2578"/>
          <p:cNvSpPr/>
          <p:nvPr/>
        </p:nvSpPr>
        <p:spPr>
          <a:xfrm flipV="1">
            <a:off x="8018679" y="4445866"/>
            <a:ext cx="864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Shape 2576"/>
          <p:cNvSpPr/>
          <p:nvPr/>
        </p:nvSpPr>
        <p:spPr>
          <a:xfrm>
            <a:off x="7820493" y="4637915"/>
            <a:ext cx="2794310" cy="88139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ctr"/>
          <a:lstStyle/>
          <a:p>
            <a:pPr marL="87313" indent="-87313" defTabSz="457206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Afianzamiento </a:t>
            </a:r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la </a:t>
            </a:r>
            <a:r>
              <a:rPr lang="es-MX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cultura </a:t>
            </a:r>
            <a:r>
              <a:rPr lang="es-MX" sz="1200" b="1" u="sng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MX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liderazgo y empoderamiento</a:t>
            </a:r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para el </a:t>
            </a:r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éxito</a:t>
            </a:r>
            <a:endParaRPr lang="es-MX" sz="1200" b="1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87313" indent="-87313" defTabSz="457206"/>
            <a:endParaRPr lang="es-CO" sz="3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87313" indent="-87313" defTabSz="457206">
              <a:buFont typeface="Arial" panose="020B0604020202020204" pitchFamily="34" charset="0"/>
              <a:buChar char="•"/>
            </a:pPr>
            <a:r>
              <a:rPr lang="es-CO" sz="12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Sistema de </a:t>
            </a:r>
            <a:r>
              <a:rPr lang="es-CO" sz="1200" b="1" u="sng" kern="0" dirty="0">
                <a:solidFill>
                  <a:prstClr val="black"/>
                </a:solidFill>
                <a:ea typeface="Roboto Light" panose="02000000000000000000" pitchFamily="2" charset="0"/>
              </a:rPr>
              <a:t>i</a:t>
            </a:r>
            <a:r>
              <a:rPr lang="es-CO" sz="1200" b="1" u="sng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nformación</a:t>
            </a:r>
            <a:r>
              <a:rPr lang="es-CO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12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la RSSF y </a:t>
            </a:r>
            <a:r>
              <a:rPr lang="es-CO" sz="1200" b="1" kern="0" dirty="0">
                <a:solidFill>
                  <a:prstClr val="black"/>
                </a:solidFill>
                <a:ea typeface="Roboto Light" panose="02000000000000000000" pitchFamily="2" charset="0"/>
              </a:rPr>
              <a:t>c</a:t>
            </a:r>
            <a:r>
              <a:rPr lang="es-CO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onvenios</a:t>
            </a:r>
            <a:endParaRPr lang="es-CO" sz="12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2" name="Shape 4832"/>
          <p:cNvSpPr>
            <a:spLocks noChangeArrowheads="1"/>
          </p:cNvSpPr>
          <p:nvPr/>
        </p:nvSpPr>
        <p:spPr bwMode="auto">
          <a:xfrm>
            <a:off x="631309" y="2448545"/>
            <a:ext cx="1163995" cy="81822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457206"/>
            <a:r>
              <a:rPr lang="es-CO" altLang="es-CO" sz="6000" kern="0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83" name="7 Conector recto"/>
          <p:cNvCxnSpPr/>
          <p:nvPr/>
        </p:nvCxnSpPr>
        <p:spPr>
          <a:xfrm flipV="1">
            <a:off x="11037329" y="2013118"/>
            <a:ext cx="0" cy="3744000"/>
          </a:xfrm>
          <a:prstGeom prst="line">
            <a:avLst/>
          </a:prstGeom>
          <a:ln w="5715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hape 4787"/>
          <p:cNvSpPr/>
          <p:nvPr/>
        </p:nvSpPr>
        <p:spPr>
          <a:xfrm>
            <a:off x="10170374" y="3863092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Shape 4793"/>
          <p:cNvSpPr/>
          <p:nvPr/>
        </p:nvSpPr>
        <p:spPr>
          <a:xfrm>
            <a:off x="10205529" y="3900833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Pentágono 85"/>
          <p:cNvSpPr/>
          <p:nvPr/>
        </p:nvSpPr>
        <p:spPr>
          <a:xfrm>
            <a:off x="10205529" y="3889180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Shape 4787"/>
          <p:cNvSpPr/>
          <p:nvPr/>
        </p:nvSpPr>
        <p:spPr>
          <a:xfrm>
            <a:off x="7286692" y="2176116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Shape 4793"/>
          <p:cNvSpPr/>
          <p:nvPr/>
        </p:nvSpPr>
        <p:spPr>
          <a:xfrm>
            <a:off x="7321847" y="2213859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Pentágono 88"/>
          <p:cNvSpPr/>
          <p:nvPr/>
        </p:nvSpPr>
        <p:spPr>
          <a:xfrm>
            <a:off x="7321847" y="2204423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0" name="Shape 2577"/>
          <p:cNvSpPr/>
          <p:nvPr/>
        </p:nvSpPr>
        <p:spPr>
          <a:xfrm>
            <a:off x="4803914" y="2149936"/>
            <a:ext cx="2736348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MX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Evaluación </a:t>
            </a:r>
          </a:p>
          <a:p>
            <a:pPr defTabSz="457206"/>
            <a:r>
              <a:rPr lang="es-MX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integral de riesgos</a:t>
            </a:r>
          </a:p>
        </p:txBody>
      </p:sp>
      <p:sp>
        <p:nvSpPr>
          <p:cNvPr id="91" name="Shape 2578"/>
          <p:cNvSpPr/>
          <p:nvPr/>
        </p:nvSpPr>
        <p:spPr>
          <a:xfrm flipV="1">
            <a:off x="4927574" y="2791481"/>
            <a:ext cx="720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whit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" name="Shape 2576"/>
          <p:cNvSpPr/>
          <p:nvPr/>
        </p:nvSpPr>
        <p:spPr>
          <a:xfrm>
            <a:off x="4812571" y="2961032"/>
            <a:ext cx="2826039" cy="7560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45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Mediciones de </a:t>
            </a:r>
            <a:endParaRPr lang="es-MX" sz="1450" b="1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2075" indent="-92075" defTabSz="457206"/>
            <a:r>
              <a:rPr lang="es-MX" sz="145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	</a:t>
            </a:r>
            <a:r>
              <a:rPr lang="es-MX" sz="145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concentraciones </a:t>
            </a:r>
            <a:r>
              <a:rPr lang="es-MX" sz="1450" b="1" u="sng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MX" sz="1450" b="1" u="sng" dirty="0">
                <a:solidFill>
                  <a:prstClr val="black"/>
                </a:solidFill>
                <a:ea typeface="Roboto Light" panose="02000000000000000000" pitchFamily="2" charset="0"/>
              </a:rPr>
              <a:t>r</a:t>
            </a:r>
            <a:r>
              <a:rPr lang="es-MX" sz="145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iesgos</a:t>
            </a:r>
            <a:r>
              <a:rPr lang="es-MX" sz="145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endParaRPr lang="es-MX" sz="1450" b="1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endParaRPr lang="es-MX" sz="600" b="1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45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Medición </a:t>
            </a:r>
            <a:r>
              <a:rPr lang="es-MX" sz="145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cuantitativa del </a:t>
            </a:r>
            <a:r>
              <a:rPr lang="es-MX" sz="1450" b="1" u="sng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 </a:t>
            </a:r>
            <a:r>
              <a:rPr lang="es-MX" sz="145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inherente</a:t>
            </a:r>
            <a:r>
              <a:rPr lang="es-MX" sz="145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endParaRPr lang="es-MX" sz="1450" b="1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endParaRPr lang="es-MX" sz="600" b="1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45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Mínimos </a:t>
            </a:r>
            <a:r>
              <a:rPr lang="es-MX" sz="145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metodológicos para la </a:t>
            </a:r>
            <a:r>
              <a:rPr lang="es-MX" sz="1450" b="1" u="sng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evaluación de la gestión de </a:t>
            </a:r>
            <a:r>
              <a:rPr lang="es-MX" sz="145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riesgos</a:t>
            </a:r>
            <a:r>
              <a:rPr lang="es-MX" sz="145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endParaRPr lang="es-MX" sz="1450" b="1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Shape 2576"/>
          <p:cNvSpPr/>
          <p:nvPr/>
        </p:nvSpPr>
        <p:spPr>
          <a:xfrm>
            <a:off x="2079328" y="5123931"/>
            <a:ext cx="5444633" cy="69693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sz="15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Nuevos </a:t>
            </a:r>
            <a:r>
              <a:rPr lang="es-CO" sz="15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desarrollos metodológicos</a:t>
            </a:r>
            <a:endParaRPr lang="es-CO" sz="1500" b="1" i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457206"/>
            <a:endParaRPr lang="es-CO" sz="1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500" b="1" u="sng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Aseguramiento de la </a:t>
            </a:r>
            <a:r>
              <a:rPr lang="es-MX" sz="15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calidad</a:t>
            </a:r>
            <a:r>
              <a:rPr lang="es-MX" sz="15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 la aplicación del marco</a:t>
            </a:r>
          </a:p>
        </p:txBody>
      </p:sp>
    </p:spTree>
    <p:extLst>
      <p:ext uri="{BB962C8B-B14F-4D97-AF65-F5344CB8AC3E}">
        <p14:creationId xmlns:p14="http://schemas.microsoft.com/office/powerpoint/2010/main" val="8462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 105"/>
          <p:cNvSpPr/>
          <p:nvPr/>
        </p:nvSpPr>
        <p:spPr>
          <a:xfrm>
            <a:off x="794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Fortalecimiento, innovación e inclusión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Shape 2590"/>
          <p:cNvSpPr/>
          <p:nvPr/>
        </p:nvSpPr>
        <p:spPr>
          <a:xfrm>
            <a:off x="7592155" y="2031624"/>
            <a:ext cx="4301465" cy="3809634"/>
          </a:xfrm>
          <a:prstGeom prst="roundRect">
            <a:avLst>
              <a:gd name="adj" fmla="val 3006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/>
            <a:endParaRPr lang="es-CO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08" name="Shape 2590"/>
          <p:cNvSpPr/>
          <p:nvPr/>
        </p:nvSpPr>
        <p:spPr>
          <a:xfrm>
            <a:off x="906929" y="2031624"/>
            <a:ext cx="6384328" cy="3809634"/>
          </a:xfrm>
          <a:prstGeom prst="roundRect">
            <a:avLst>
              <a:gd name="adj" fmla="val 3006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/>
            <a:endParaRPr lang="es-CO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09" name="Rectángulo 108"/>
          <p:cNvSpPr/>
          <p:nvPr/>
        </p:nvSpPr>
        <p:spPr>
          <a:xfrm rot="16200000">
            <a:off x="-109265" y="3902726"/>
            <a:ext cx="2604640" cy="44063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 defTabSz="457206"/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Fortalecimiento</a:t>
            </a:r>
            <a:endParaRPr lang="es-CO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0" name="Rectángulo 109"/>
          <p:cNvSpPr/>
          <p:nvPr/>
        </p:nvSpPr>
        <p:spPr>
          <a:xfrm rot="16200000">
            <a:off x="6244102" y="4034016"/>
            <a:ext cx="3382943" cy="44063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 defTabSz="457206"/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Innovación y desarrollo</a:t>
            </a:r>
          </a:p>
        </p:txBody>
      </p:sp>
      <p:cxnSp>
        <p:nvCxnSpPr>
          <p:cNvPr id="111" name="7 Conector recto"/>
          <p:cNvCxnSpPr/>
          <p:nvPr/>
        </p:nvCxnSpPr>
        <p:spPr>
          <a:xfrm flipV="1">
            <a:off x="723216" y="1961168"/>
            <a:ext cx="0" cy="3744000"/>
          </a:xfrm>
          <a:prstGeom prst="line">
            <a:avLst/>
          </a:prstGeom>
          <a:ln w="5715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hape 4832"/>
          <p:cNvSpPr>
            <a:spLocks noChangeArrowheads="1"/>
          </p:cNvSpPr>
          <p:nvPr/>
        </p:nvSpPr>
        <p:spPr bwMode="auto">
          <a:xfrm>
            <a:off x="7342431" y="2086815"/>
            <a:ext cx="1163995" cy="81822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457206"/>
            <a:r>
              <a:rPr lang="es-CO" altLang="es-CO" sz="6000" kern="0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" name="Shape 4832"/>
          <p:cNvSpPr>
            <a:spLocks noChangeArrowheads="1"/>
          </p:cNvSpPr>
          <p:nvPr/>
        </p:nvSpPr>
        <p:spPr bwMode="auto">
          <a:xfrm>
            <a:off x="621991" y="2086815"/>
            <a:ext cx="1163995" cy="81822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algn="ctr" defTabSz="457206"/>
            <a:r>
              <a:rPr lang="es-CO" altLang="es-CO" sz="6000" kern="0" dirty="0" smtClean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2</a:t>
            </a:r>
            <a:endParaRPr lang="es-CO" altLang="es-CO" sz="4800" kern="0" dirty="0">
              <a:solidFill>
                <a:srgbClr val="44546A">
                  <a:lumMod val="10000"/>
                </a:srgbClr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4" name="Shape 2556"/>
          <p:cNvSpPr/>
          <p:nvPr/>
        </p:nvSpPr>
        <p:spPr>
          <a:xfrm>
            <a:off x="1501047" y="2162497"/>
            <a:ext cx="2776987" cy="2541074"/>
          </a:xfrm>
          <a:prstGeom prst="roundRect">
            <a:avLst>
              <a:gd name="adj" fmla="val 2299"/>
            </a:avLst>
          </a:prstGeom>
          <a:solidFill>
            <a:srgbClr val="006576">
              <a:alpha val="20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/>
          <a:lstStyle/>
          <a:p>
            <a:pPr algn="ctr"/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15" name="Shape 2590"/>
          <p:cNvSpPr/>
          <p:nvPr/>
        </p:nvSpPr>
        <p:spPr>
          <a:xfrm>
            <a:off x="4367059" y="2154037"/>
            <a:ext cx="2762163" cy="2541074"/>
          </a:xfrm>
          <a:prstGeom prst="roundRect">
            <a:avLst>
              <a:gd name="adj" fmla="val 3006"/>
            </a:avLst>
          </a:prstGeom>
          <a:solidFill>
            <a:srgbClr val="45B7F7">
              <a:alpha val="55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/>
          <a:lstStyle/>
          <a:p>
            <a:pPr algn="ctr"/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16" name="Shape 2576"/>
          <p:cNvSpPr/>
          <p:nvPr/>
        </p:nvSpPr>
        <p:spPr>
          <a:xfrm>
            <a:off x="1481114" y="2781525"/>
            <a:ext cx="2803843" cy="7560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1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Fortalecimiento de la </a:t>
            </a:r>
            <a:r>
              <a:rPr lang="es-MX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gestión, medición y supervisión del </a:t>
            </a:r>
            <a:r>
              <a:rPr lang="es-MX" sz="11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 operativo</a:t>
            </a:r>
          </a:p>
          <a:p>
            <a:pPr marL="95251" indent="-95251" defTabSz="457206">
              <a:buFont typeface="Arial" panose="020B0604020202020204" pitchFamily="34" charset="0"/>
              <a:buChar char="•"/>
            </a:pPr>
            <a:endParaRPr lang="es-MX" sz="3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Revisión </a:t>
            </a:r>
            <a:r>
              <a:rPr lang="es-MX" sz="11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del esquema de provisiones de </a:t>
            </a:r>
            <a:r>
              <a:rPr lang="es-MX" sz="11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 de crédito </a:t>
            </a:r>
            <a:r>
              <a:rPr lang="es-MX" sz="11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</a:t>
            </a:r>
            <a:r>
              <a:rPr lang="es-MX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MR)</a:t>
            </a: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Robustecimiento </a:t>
            </a:r>
            <a:r>
              <a:rPr lang="es-MX" sz="11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del estándar para </a:t>
            </a:r>
            <a:r>
              <a:rPr lang="es-MX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la </a:t>
            </a:r>
            <a:r>
              <a:rPr lang="es-MX" sz="1100" b="1" u="sng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medición </a:t>
            </a:r>
            <a:r>
              <a:rPr lang="es-MX" sz="11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del Riesgo Mercado</a:t>
            </a:r>
          </a:p>
          <a:p>
            <a:pPr marL="95251" indent="-95251" defTabSz="457206">
              <a:buFont typeface="Arial" panose="020B0604020202020204" pitchFamily="34" charset="0"/>
              <a:buChar char="•"/>
            </a:pPr>
            <a:endParaRPr lang="es-MX" sz="3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Definición </a:t>
            </a:r>
            <a:r>
              <a:rPr lang="es-MX" sz="11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del proceso de </a:t>
            </a:r>
            <a:r>
              <a:rPr lang="es-MX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autoevaluación </a:t>
            </a:r>
            <a:r>
              <a:rPr lang="es-MX" sz="11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la </a:t>
            </a:r>
            <a:r>
              <a:rPr lang="es-MX" sz="11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suficiencia de </a:t>
            </a:r>
            <a:r>
              <a:rPr lang="es-MX" sz="1100" b="1" u="sng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capital</a:t>
            </a:r>
            <a:endParaRPr lang="es-MX" sz="1100" b="1" u="sng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7" name="Shape 2577"/>
          <p:cNvSpPr/>
          <p:nvPr/>
        </p:nvSpPr>
        <p:spPr>
          <a:xfrm>
            <a:off x="1522423" y="2226734"/>
            <a:ext cx="2775938" cy="61139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sz="17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Prudenciales</a:t>
            </a:r>
          </a:p>
        </p:txBody>
      </p:sp>
      <p:sp>
        <p:nvSpPr>
          <p:cNvPr id="118" name="Shape 2578"/>
          <p:cNvSpPr/>
          <p:nvPr/>
        </p:nvSpPr>
        <p:spPr>
          <a:xfrm flipV="1">
            <a:off x="1687647" y="2620007"/>
            <a:ext cx="1080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9" name="Shape 2577"/>
          <p:cNvSpPr/>
          <p:nvPr/>
        </p:nvSpPr>
        <p:spPr>
          <a:xfrm>
            <a:off x="4432169" y="2226734"/>
            <a:ext cx="2832267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sz="17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Protección al </a:t>
            </a:r>
            <a:endParaRPr lang="es-CO" sz="1700" b="1" kern="0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457206"/>
            <a:r>
              <a:rPr lang="es-CO" sz="17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consumidor financiero </a:t>
            </a:r>
          </a:p>
          <a:p>
            <a:pPr defTabSz="457206"/>
            <a:r>
              <a:rPr lang="es-CO" sz="17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 estrategia de </a:t>
            </a:r>
          </a:p>
          <a:p>
            <a:pPr defTabSz="457206"/>
            <a:r>
              <a:rPr lang="es-CO" sz="17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educación financiera</a:t>
            </a:r>
            <a:endParaRPr lang="es-CO" sz="17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0" name="Shape 2578"/>
          <p:cNvSpPr/>
          <p:nvPr/>
        </p:nvSpPr>
        <p:spPr>
          <a:xfrm flipV="1">
            <a:off x="4724752" y="3329221"/>
            <a:ext cx="1584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1" name="Shape 2576"/>
          <p:cNvSpPr/>
          <p:nvPr/>
        </p:nvSpPr>
        <p:spPr>
          <a:xfrm>
            <a:off x="4388886" y="3349738"/>
            <a:ext cx="2740336" cy="7560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sz="1200" b="1" u="sng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Fortalecimiento</a:t>
            </a:r>
            <a:r>
              <a:rPr lang="es-CO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12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la relación entre </a:t>
            </a:r>
            <a:r>
              <a:rPr lang="es-CO" sz="12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consumidor y vigilado</a:t>
            </a:r>
          </a:p>
          <a:p>
            <a:pPr marL="95251" indent="-95251" defTabSz="457206">
              <a:buFont typeface="Arial" panose="020B0604020202020204" pitchFamily="34" charset="0"/>
              <a:buChar char="•"/>
            </a:pPr>
            <a:endParaRPr lang="es-CO" sz="200" b="1" kern="0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Diseño </a:t>
            </a:r>
            <a:r>
              <a:rPr lang="es-CO" sz="12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 aplicación de </a:t>
            </a:r>
            <a:r>
              <a:rPr lang="es-CO" sz="1200" b="1" u="sng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estrategias diversificadas de protección al </a:t>
            </a:r>
            <a:r>
              <a:rPr lang="es-CO" sz="1200" b="1" u="sng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consumidor</a:t>
            </a:r>
            <a:r>
              <a:rPr lang="es-CO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1000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(Incluyendo la definición estratégica del área)</a:t>
            </a:r>
            <a:endParaRPr lang="es-CO" sz="1000" b="1" u="sng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2" name="Shape 4787"/>
          <p:cNvSpPr/>
          <p:nvPr/>
        </p:nvSpPr>
        <p:spPr>
          <a:xfrm>
            <a:off x="3883277" y="2197293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3" name="Shape 4793"/>
          <p:cNvSpPr/>
          <p:nvPr/>
        </p:nvSpPr>
        <p:spPr>
          <a:xfrm>
            <a:off x="3918432" y="2235036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4" name="Pentágono 123"/>
          <p:cNvSpPr/>
          <p:nvPr/>
        </p:nvSpPr>
        <p:spPr>
          <a:xfrm>
            <a:off x="3918432" y="2225600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CO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Shape 4787"/>
          <p:cNvSpPr/>
          <p:nvPr/>
        </p:nvSpPr>
        <p:spPr>
          <a:xfrm>
            <a:off x="6755228" y="2197293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6" name="Shape 4793"/>
          <p:cNvSpPr/>
          <p:nvPr/>
        </p:nvSpPr>
        <p:spPr>
          <a:xfrm>
            <a:off x="6790383" y="2235036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7" name="Pentágono 126"/>
          <p:cNvSpPr/>
          <p:nvPr/>
        </p:nvSpPr>
        <p:spPr>
          <a:xfrm>
            <a:off x="6790383" y="2225600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CO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Shape 2546"/>
          <p:cNvSpPr/>
          <p:nvPr/>
        </p:nvSpPr>
        <p:spPr>
          <a:xfrm>
            <a:off x="1498272" y="4772238"/>
            <a:ext cx="5630950" cy="932930"/>
          </a:xfrm>
          <a:prstGeom prst="roundRect">
            <a:avLst>
              <a:gd name="adj" fmla="val 3006"/>
            </a:avLst>
          </a:prstGeom>
          <a:solidFill>
            <a:srgbClr val="B8CC35">
              <a:alpha val="8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/>
            <a:endParaRPr lang="es-CO" sz="3200" dirty="0">
              <a:solidFill>
                <a:schemeClr val="bg1"/>
              </a:solidFill>
              <a:sym typeface="Gill Sans"/>
            </a:endParaRPr>
          </a:p>
        </p:txBody>
      </p:sp>
      <p:sp>
        <p:nvSpPr>
          <p:cNvPr id="129" name="Shape 2578"/>
          <p:cNvSpPr/>
          <p:nvPr/>
        </p:nvSpPr>
        <p:spPr>
          <a:xfrm flipV="1">
            <a:off x="1687647" y="5172253"/>
            <a:ext cx="1800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0" name="Shape 4787"/>
          <p:cNvSpPr/>
          <p:nvPr/>
        </p:nvSpPr>
        <p:spPr>
          <a:xfrm>
            <a:off x="6755228" y="4842652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1" name="Shape 4793"/>
          <p:cNvSpPr/>
          <p:nvPr/>
        </p:nvSpPr>
        <p:spPr>
          <a:xfrm>
            <a:off x="6790383" y="4880395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2" name="Pentágono 131"/>
          <p:cNvSpPr/>
          <p:nvPr/>
        </p:nvSpPr>
        <p:spPr>
          <a:xfrm>
            <a:off x="6790383" y="4862167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CO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Shape 2577"/>
          <p:cNvSpPr/>
          <p:nvPr/>
        </p:nvSpPr>
        <p:spPr>
          <a:xfrm>
            <a:off x="1573378" y="4776822"/>
            <a:ext cx="4563718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sz="1700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Inclusión y </a:t>
            </a:r>
            <a:r>
              <a:rPr lang="es-CO" sz="17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desarrollo sostenible</a:t>
            </a:r>
            <a:endParaRPr lang="es-CO" sz="1700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4" name="Shape 2546"/>
          <p:cNvSpPr/>
          <p:nvPr/>
        </p:nvSpPr>
        <p:spPr>
          <a:xfrm>
            <a:off x="8269568" y="2158287"/>
            <a:ext cx="3450477" cy="1929043"/>
          </a:xfrm>
          <a:prstGeom prst="roundRect">
            <a:avLst>
              <a:gd name="adj" fmla="val 3006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/>
            <a:endParaRPr lang="es-CO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35" name="Shape 2577"/>
          <p:cNvSpPr/>
          <p:nvPr/>
        </p:nvSpPr>
        <p:spPr>
          <a:xfrm>
            <a:off x="8336748" y="2221549"/>
            <a:ext cx="3734913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Desarrollo </a:t>
            </a:r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del Mercado </a:t>
            </a:r>
          </a:p>
          <a:p>
            <a:pPr defTabSz="457206"/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 Capitales</a:t>
            </a:r>
            <a:endParaRPr lang="es-CO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6" name="Shape 2578"/>
          <p:cNvSpPr/>
          <p:nvPr/>
        </p:nvSpPr>
        <p:spPr>
          <a:xfrm flipV="1">
            <a:off x="8555476" y="2929230"/>
            <a:ext cx="792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7" name="Shape 4787"/>
          <p:cNvSpPr/>
          <p:nvPr/>
        </p:nvSpPr>
        <p:spPr>
          <a:xfrm>
            <a:off x="11317177" y="2197293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8" name="Shape 4793"/>
          <p:cNvSpPr/>
          <p:nvPr/>
        </p:nvSpPr>
        <p:spPr>
          <a:xfrm>
            <a:off x="11352332" y="2235036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9" name="Pentágono 138"/>
          <p:cNvSpPr/>
          <p:nvPr/>
        </p:nvSpPr>
        <p:spPr>
          <a:xfrm>
            <a:off x="11352332" y="2225600"/>
            <a:ext cx="228504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CO" sz="16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Shape 2576"/>
          <p:cNvSpPr/>
          <p:nvPr/>
        </p:nvSpPr>
        <p:spPr>
          <a:xfrm>
            <a:off x="8351670" y="3031035"/>
            <a:ext cx="3331956" cy="7560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Promover el acceso al mercado de capitales explotando tanto la perspectiva del inversionista como la del emisor.</a:t>
            </a:r>
          </a:p>
        </p:txBody>
      </p:sp>
      <p:grpSp>
        <p:nvGrpSpPr>
          <p:cNvPr id="141" name="Grupo 140"/>
          <p:cNvGrpSpPr/>
          <p:nvPr/>
        </p:nvGrpSpPr>
        <p:grpSpPr>
          <a:xfrm rot="16200000">
            <a:off x="-1792101" y="3628554"/>
            <a:ext cx="4136997" cy="497508"/>
            <a:chOff x="1271464" y="800483"/>
            <a:chExt cx="4993303" cy="593844"/>
          </a:xfrm>
          <a:effectLst/>
        </p:grpSpPr>
        <p:sp>
          <p:nvSpPr>
            <p:cNvPr id="142" name="Shape 2590"/>
            <p:cNvSpPr/>
            <p:nvPr/>
          </p:nvSpPr>
          <p:spPr>
            <a:xfrm>
              <a:off x="1391291" y="879769"/>
              <a:ext cx="4632702" cy="514558"/>
            </a:xfrm>
            <a:prstGeom prst="roundRect">
              <a:avLst>
                <a:gd name="adj" fmla="val 15928"/>
              </a:avLst>
            </a:prstGeom>
            <a:pattFill prst="pct50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/>
            <a:p>
              <a:pPr algn="ctr"/>
              <a:endParaRPr lang="es-CO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43" name="Triángulo isósceles 142"/>
            <p:cNvSpPr/>
            <p:nvPr/>
          </p:nvSpPr>
          <p:spPr>
            <a:xfrm rot="10800000">
              <a:off x="1271464" y="1052736"/>
              <a:ext cx="124832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Triángulo isósceles 143"/>
            <p:cNvSpPr/>
            <p:nvPr/>
          </p:nvSpPr>
          <p:spPr>
            <a:xfrm rot="10800000">
              <a:off x="2519790" y="1052736"/>
              <a:ext cx="124832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riángulo isósceles 144"/>
            <p:cNvSpPr/>
            <p:nvPr/>
          </p:nvSpPr>
          <p:spPr>
            <a:xfrm rot="10800000">
              <a:off x="3768115" y="1052736"/>
              <a:ext cx="124832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riángulo isósceles 145"/>
            <p:cNvSpPr/>
            <p:nvPr/>
          </p:nvSpPr>
          <p:spPr>
            <a:xfrm rot="10800000">
              <a:off x="5016441" y="1052736"/>
              <a:ext cx="124832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ángulo 146"/>
            <p:cNvSpPr/>
            <p:nvPr/>
          </p:nvSpPr>
          <p:spPr>
            <a:xfrm>
              <a:off x="1357025" y="800483"/>
              <a:ext cx="4687616" cy="252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8" name="7 Conector recto"/>
          <p:cNvCxnSpPr/>
          <p:nvPr/>
        </p:nvCxnSpPr>
        <p:spPr>
          <a:xfrm flipV="1">
            <a:off x="7453163" y="1954378"/>
            <a:ext cx="0" cy="3744000"/>
          </a:xfrm>
          <a:prstGeom prst="line">
            <a:avLst/>
          </a:prstGeom>
          <a:ln w="5715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Shape 2576"/>
          <p:cNvSpPr/>
          <p:nvPr/>
        </p:nvSpPr>
        <p:spPr>
          <a:xfrm>
            <a:off x="1996895" y="5196072"/>
            <a:ext cx="5429234" cy="33271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</a:t>
            </a:r>
            <a:r>
              <a:rPr lang="es-CO" sz="1600" b="1" u="sng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ndustria financiera rural</a:t>
            </a:r>
            <a:endParaRPr lang="es-CO" sz="1600" b="1" u="sng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457206"/>
            <a:endParaRPr lang="es-CO" sz="1600" b="1" kern="0" dirty="0" err="1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0" name="Shape 2576"/>
          <p:cNvSpPr/>
          <p:nvPr/>
        </p:nvSpPr>
        <p:spPr>
          <a:xfrm>
            <a:off x="4500030" y="5196072"/>
            <a:ext cx="5429234" cy="33271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CO" sz="16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</a:t>
            </a:r>
            <a:r>
              <a:rPr lang="es-CO" sz="1600" b="1" u="sng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inanzas verdes</a:t>
            </a:r>
            <a:endParaRPr lang="es-CO" sz="1600" b="1" u="sng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defTabSz="457206"/>
            <a:endParaRPr lang="es-CO" sz="1600" b="1" kern="0" dirty="0" err="1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1" name="Shape 2546"/>
          <p:cNvSpPr/>
          <p:nvPr/>
        </p:nvSpPr>
        <p:spPr>
          <a:xfrm>
            <a:off x="8269568" y="4157151"/>
            <a:ext cx="3446257" cy="1535844"/>
          </a:xfrm>
          <a:prstGeom prst="roundRect">
            <a:avLst>
              <a:gd name="adj" fmla="val 3006"/>
            </a:avLst>
          </a:prstGeom>
          <a:solidFill>
            <a:srgbClr val="50D3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/>
          <a:lstStyle/>
          <a:p>
            <a:pPr algn="ctr"/>
            <a:endParaRPr lang="es-CO" dirty="0">
              <a:sym typeface="Gill Sans"/>
            </a:endParaRPr>
          </a:p>
        </p:txBody>
      </p:sp>
      <p:sp>
        <p:nvSpPr>
          <p:cNvPr id="152" name="Shape 2577"/>
          <p:cNvSpPr/>
          <p:nvPr/>
        </p:nvSpPr>
        <p:spPr>
          <a:xfrm>
            <a:off x="8336748" y="4239458"/>
            <a:ext cx="3734913" cy="71814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defTabSz="457206"/>
            <a:r>
              <a:rPr lang="es-CO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FinTech</a:t>
            </a:r>
            <a:endParaRPr lang="es-CO" b="1" kern="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3" name="Shape 2578"/>
          <p:cNvSpPr/>
          <p:nvPr/>
        </p:nvSpPr>
        <p:spPr>
          <a:xfrm flipV="1">
            <a:off x="8555476" y="4613035"/>
            <a:ext cx="648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endParaRPr lang="es-CO" sz="10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4" name="Shape 4787"/>
          <p:cNvSpPr/>
          <p:nvPr/>
        </p:nvSpPr>
        <p:spPr>
          <a:xfrm>
            <a:off x="11317177" y="4206410"/>
            <a:ext cx="298814" cy="32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/>
            <a:endParaRPr sz="270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5" name="Shape 4793"/>
          <p:cNvSpPr/>
          <p:nvPr/>
        </p:nvSpPr>
        <p:spPr>
          <a:xfrm>
            <a:off x="11352332" y="4244153"/>
            <a:ext cx="228504" cy="24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13D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algn="ctr"/>
            <a:endParaRPr sz="2000" b="1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6" name="Pentágono 155"/>
          <p:cNvSpPr/>
          <p:nvPr/>
        </p:nvSpPr>
        <p:spPr>
          <a:xfrm>
            <a:off x="11257314" y="4225925"/>
            <a:ext cx="418541" cy="264202"/>
          </a:xfrm>
          <a:prstGeom prst="homePlate">
            <a:avLst>
              <a:gd name="adj" fmla="val 12384"/>
            </a:avLst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CO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CO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Shape 2576"/>
          <p:cNvSpPr/>
          <p:nvPr/>
        </p:nvSpPr>
        <p:spPr>
          <a:xfrm>
            <a:off x="8383869" y="4684926"/>
            <a:ext cx="3331956" cy="7560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tlCol="0" anchor="t"/>
          <a:lstStyle/>
          <a:p>
            <a:pPr marL="95251" indent="-95251" defTabSz="457206">
              <a:buFont typeface="Arial" panose="020B0604020202020204" pitchFamily="34" charset="0"/>
              <a:buChar char="•"/>
            </a:pPr>
            <a:r>
              <a:rPr lang="es-MX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Diseño e implementación de la </a:t>
            </a:r>
            <a:r>
              <a:rPr lang="es-MX" sz="14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estrategia FinTech</a:t>
            </a:r>
            <a:r>
              <a:rPr lang="es-MX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la Superfinanciera </a:t>
            </a:r>
            <a:endParaRPr lang="es-MX" sz="1400" b="1" dirty="0" smtClean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87313" defTabSz="457206"/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(FinTech, RegTech y </a:t>
            </a:r>
            <a:r>
              <a:rPr lang="es-MX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SupTech</a:t>
            </a:r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</a:t>
            </a:r>
            <a:endParaRPr lang="es-MX" sz="1100" dirty="0">
              <a:solidFill>
                <a:prstClr val="black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4FA54D2-F494-D349-BE71-07CC55AA560F}"/>
              </a:ext>
            </a:extLst>
          </p:cNvPr>
          <p:cNvSpPr/>
          <p:nvPr/>
        </p:nvSpPr>
        <p:spPr>
          <a:xfrm>
            <a:off x="0" y="128639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Superintendencia Financiera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conformó el Grupo de Trabajo Fintech. El principal objetivo </a:t>
            </a:r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grupo es la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 de la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innovación responsable y sostenible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7F99F3CB-5678-7043-9318-C278AF09D92A}"/>
              </a:ext>
            </a:extLst>
          </p:cNvPr>
          <p:cNvSpPr/>
          <p:nvPr/>
        </p:nvSpPr>
        <p:spPr>
          <a:xfrm>
            <a:off x="4018934" y="2435011"/>
            <a:ext cx="2735948" cy="1799966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   "/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xmlns="" id="{F440996A-0FB3-8E4A-85A6-7C46F5889A93}"/>
              </a:ext>
            </a:extLst>
          </p:cNvPr>
          <p:cNvCxnSpPr>
            <a:cxnSpLocks/>
          </p:cNvCxnSpPr>
          <p:nvPr/>
        </p:nvCxnSpPr>
        <p:spPr>
          <a:xfrm>
            <a:off x="6748903" y="4012144"/>
            <a:ext cx="1044821" cy="801891"/>
          </a:xfrm>
          <a:prstGeom prst="bentConnector3">
            <a:avLst/>
          </a:prstGeom>
          <a:ln w="57150">
            <a:solidFill>
              <a:srgbClr val="0000C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4F1E7A-A92A-A54B-A42A-36557C124A3E}"/>
              </a:ext>
            </a:extLst>
          </p:cNvPr>
          <p:cNvSpPr/>
          <p:nvPr/>
        </p:nvSpPr>
        <p:spPr>
          <a:xfrm>
            <a:off x="4244043" y="2996613"/>
            <a:ext cx="1685943" cy="101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  "/>
              </a:rPr>
              <a:t>Fintech </a:t>
            </a:r>
            <a:r>
              <a:rPr lang="en-US" sz="2000" b="1" dirty="0">
                <a:latin typeface="Arial   "/>
              </a:rPr>
              <a:t>Working Group</a:t>
            </a:r>
            <a:endParaRPr lang="es-ES_tradnl" sz="2000" b="1" dirty="0">
              <a:latin typeface="Arial   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ED30B2-01F2-BC43-B3A8-304A10C6CB8D}"/>
              </a:ext>
            </a:extLst>
          </p:cNvPr>
          <p:cNvSpPr/>
          <p:nvPr/>
        </p:nvSpPr>
        <p:spPr>
          <a:xfrm>
            <a:off x="7903290" y="4984449"/>
            <a:ext cx="22697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Conocer los nuevos </a:t>
            </a:r>
            <a:r>
              <a:rPr lang="es-CO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modelos de negocio, viables </a:t>
            </a:r>
            <a:r>
              <a:rPr lang="es-CO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de </a:t>
            </a:r>
            <a:r>
              <a:rPr lang="es-CO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implementar, con adecuados </a:t>
            </a:r>
            <a:r>
              <a:rPr lang="es-CO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ambientes </a:t>
            </a:r>
            <a:r>
              <a:rPr lang="es-CO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de testeo controlados.   </a:t>
            </a:r>
            <a:r>
              <a:rPr lang="es-CO" sz="1400" dirty="0" smtClean="0"/>
              <a:t>  </a:t>
            </a:r>
            <a:endParaRPr lang="es-CO" sz="1400" dirty="0">
              <a:solidFill>
                <a:srgbClr val="990000"/>
              </a:solidFill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xmlns="" id="{DC81E5F4-7803-D14C-AA4C-15153DB37DDD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4236418" y="4242603"/>
            <a:ext cx="1158117" cy="1142865"/>
          </a:xfrm>
          <a:prstGeom prst="bentConnector3">
            <a:avLst>
              <a:gd name="adj1" fmla="val 50000"/>
            </a:avLst>
          </a:prstGeom>
          <a:ln w="57150">
            <a:solidFill>
              <a:srgbClr val="0000C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C6DEE40-C923-DC49-BACA-54127CC546F8}"/>
              </a:ext>
            </a:extLst>
          </p:cNvPr>
          <p:cNvSpPr/>
          <p:nvPr/>
        </p:nvSpPr>
        <p:spPr>
          <a:xfrm>
            <a:off x="1612404" y="2996613"/>
            <a:ext cx="1953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latin typeface="Arial   "/>
              </a:rPr>
              <a:t>Sobre </a:t>
            </a:r>
            <a:r>
              <a:rPr lang="es-CO" sz="1400" dirty="0">
                <a:latin typeface="Arial   "/>
              </a:rPr>
              <a:t>las tendencias emergentes de </a:t>
            </a:r>
            <a:r>
              <a:rPr lang="es-CO" sz="1400" dirty="0" err="1">
                <a:latin typeface="Arial   "/>
              </a:rPr>
              <a:t>Fintech</a:t>
            </a:r>
            <a:r>
              <a:rPr lang="es-CO" sz="1400" dirty="0">
                <a:latin typeface="Arial   "/>
              </a:rPr>
              <a:t> que facilitan la inclusión financiera. 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xmlns="" id="{84E21479-38E1-C547-BE0D-65A41A0D69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2498" y="2770318"/>
            <a:ext cx="1004390" cy="0"/>
          </a:xfrm>
          <a:prstGeom prst="bentConnector3">
            <a:avLst>
              <a:gd name="adj1" fmla="val 47604"/>
            </a:avLst>
          </a:prstGeom>
          <a:ln w="57150">
            <a:solidFill>
              <a:srgbClr val="0000CC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xmlns="" id="{16013546-6FDA-C747-B661-B59905EA2EEC}"/>
              </a:ext>
            </a:extLst>
          </p:cNvPr>
          <p:cNvCxnSpPr>
            <a:cxnSpLocks/>
          </p:cNvCxnSpPr>
          <p:nvPr/>
        </p:nvCxnSpPr>
        <p:spPr>
          <a:xfrm flipV="1">
            <a:off x="6723164" y="2553489"/>
            <a:ext cx="2011744" cy="491648"/>
          </a:xfrm>
          <a:prstGeom prst="bentConnector3">
            <a:avLst>
              <a:gd name="adj1" fmla="val 50000"/>
            </a:avLst>
          </a:prstGeom>
          <a:ln w="57150">
            <a:solidFill>
              <a:srgbClr val="0000C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39" y="2836872"/>
            <a:ext cx="630975" cy="110234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2071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Fintech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SFC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72" y="2568729"/>
            <a:ext cx="1291276" cy="337251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190534" y="2035212"/>
            <a:ext cx="1459848" cy="14687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1" y="2271145"/>
            <a:ext cx="975360" cy="975360"/>
          </a:xfrm>
          <a:prstGeom prst="rect">
            <a:avLst/>
          </a:prstGeom>
        </p:spPr>
      </p:pic>
      <p:sp>
        <p:nvSpPr>
          <p:cNvPr id="28" name="Rectangle 39">
            <a:extLst>
              <a:ext uri="{FF2B5EF4-FFF2-40B4-BE49-F238E27FC236}">
                <a16:creationId xmlns:a16="http://schemas.microsoft.com/office/drawing/2014/main" xmlns="" id="{AC6DEE40-C923-DC49-BACA-54127CC546F8}"/>
              </a:ext>
            </a:extLst>
          </p:cNvPr>
          <p:cNvSpPr/>
          <p:nvPr/>
        </p:nvSpPr>
        <p:spPr>
          <a:xfrm>
            <a:off x="695584" y="2615124"/>
            <a:ext cx="2193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 smtClean="0">
                <a:latin typeface="Arial   "/>
              </a:rPr>
              <a:t>Investigar</a:t>
            </a:r>
            <a:r>
              <a:rPr lang="es-CO" dirty="0" smtClean="0">
                <a:latin typeface="Arial   "/>
              </a:rPr>
              <a:t> </a:t>
            </a:r>
            <a:endParaRPr lang="es-CO" dirty="0">
              <a:latin typeface="Arial   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916354" y="4656559"/>
            <a:ext cx="1459848" cy="14687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xmlns="" id="{AC6DEE40-C923-DC49-BACA-54127CC546F8}"/>
              </a:ext>
            </a:extLst>
          </p:cNvPr>
          <p:cNvSpPr/>
          <p:nvPr/>
        </p:nvSpPr>
        <p:spPr>
          <a:xfrm>
            <a:off x="2665686" y="5582048"/>
            <a:ext cx="22781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Reglas de juego claras  y definidas para los diversos actores del ecosistema  financiero y </a:t>
            </a:r>
            <a:r>
              <a:rPr lang="es-CO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Fintech</a:t>
            </a:r>
            <a:r>
              <a:rPr lang="es-CO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 en el país. </a:t>
            </a:r>
          </a:p>
        </p:txBody>
      </p:sp>
      <p:pic>
        <p:nvPicPr>
          <p:cNvPr id="3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4" y="4918608"/>
            <a:ext cx="975360" cy="975360"/>
          </a:xfrm>
          <a:prstGeom prst="rect">
            <a:avLst/>
          </a:prstGeom>
        </p:spPr>
      </p:pic>
      <p:sp>
        <p:nvSpPr>
          <p:cNvPr id="32" name="Rectangle 39">
            <a:extLst>
              <a:ext uri="{FF2B5EF4-FFF2-40B4-BE49-F238E27FC236}">
                <a16:creationId xmlns:a16="http://schemas.microsoft.com/office/drawing/2014/main" xmlns="" id="{AC6DEE40-C923-DC49-BACA-54127CC546F8}"/>
              </a:ext>
            </a:extLst>
          </p:cNvPr>
          <p:cNvSpPr/>
          <p:nvPr/>
        </p:nvSpPr>
        <p:spPr>
          <a:xfrm>
            <a:off x="1735471" y="5199893"/>
            <a:ext cx="2193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 smtClean="0">
                <a:latin typeface="Arial   "/>
              </a:rPr>
              <a:t>Promover</a:t>
            </a:r>
            <a:r>
              <a:rPr lang="es-CO" dirty="0" smtClean="0">
                <a:latin typeface="Arial   "/>
              </a:rPr>
              <a:t> </a:t>
            </a:r>
            <a:endParaRPr lang="es-CO" dirty="0">
              <a:latin typeface="Arial   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9994082" y="4250061"/>
            <a:ext cx="1459848" cy="14687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71" y="4496769"/>
            <a:ext cx="975360" cy="975360"/>
          </a:xfrm>
          <a:prstGeom prst="rect">
            <a:avLst/>
          </a:prstGeom>
        </p:spPr>
      </p:pic>
      <p:sp>
        <p:nvSpPr>
          <p:cNvPr id="42" name="Rectangle 39">
            <a:extLst>
              <a:ext uri="{FF2B5EF4-FFF2-40B4-BE49-F238E27FC236}">
                <a16:creationId xmlns:a16="http://schemas.microsoft.com/office/drawing/2014/main" xmlns="" id="{AC6DEE40-C923-DC49-BACA-54127CC546F8}"/>
              </a:ext>
            </a:extLst>
          </p:cNvPr>
          <p:cNvSpPr/>
          <p:nvPr/>
        </p:nvSpPr>
        <p:spPr>
          <a:xfrm>
            <a:off x="7392144" y="4600152"/>
            <a:ext cx="2193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 smtClean="0">
                <a:latin typeface="Arial   "/>
              </a:rPr>
              <a:t>Experimentar</a:t>
            </a:r>
            <a:endParaRPr lang="es-CO" dirty="0">
              <a:latin typeface="Arial   "/>
            </a:endParaRP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98ED30B2-01F2-BC43-B3A8-304A10C6CB8D}"/>
              </a:ext>
            </a:extLst>
          </p:cNvPr>
          <p:cNvSpPr/>
          <p:nvPr/>
        </p:nvSpPr>
        <p:spPr>
          <a:xfrm>
            <a:off x="8832304" y="2792174"/>
            <a:ext cx="2013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En el </a:t>
            </a:r>
            <a:r>
              <a:rPr lang="es-CO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uso de tecnología para </a:t>
            </a:r>
            <a:r>
              <a:rPr lang="es-CO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optimizar </a:t>
            </a:r>
            <a:r>
              <a:rPr lang="es-CO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Helvetica" panose="020B0604020202020204" pitchFamily="34" charset="0"/>
              </a:rPr>
              <a:t>procesos internos y disminuir carga regulatoria a las entidades. </a:t>
            </a: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xmlns="" id="{AC6DEE40-C923-DC49-BACA-54127CC546F8}"/>
              </a:ext>
            </a:extLst>
          </p:cNvPr>
          <p:cNvSpPr/>
          <p:nvPr/>
        </p:nvSpPr>
        <p:spPr>
          <a:xfrm>
            <a:off x="8832304" y="2407877"/>
            <a:ext cx="1682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Innovar</a:t>
            </a:r>
            <a:endParaRPr lang="es-CO" b="1" dirty="0"/>
          </a:p>
        </p:txBody>
      </p:sp>
      <p:sp>
        <p:nvSpPr>
          <p:cNvPr id="46" name="Elipse 45"/>
          <p:cNvSpPr/>
          <p:nvPr/>
        </p:nvSpPr>
        <p:spPr>
          <a:xfrm>
            <a:off x="10640582" y="1932724"/>
            <a:ext cx="1459848" cy="14687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81" y="2205976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74" y="3158582"/>
            <a:ext cx="2783352" cy="2783352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794" y="111831"/>
            <a:ext cx="12190413" cy="79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Facilitadores de innovación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9642" y="1244692"/>
            <a:ext cx="11560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La Superintendencia ha iniciado mesas </a:t>
            </a:r>
            <a:r>
              <a:rPr lang="es-CO" sz="2000" dirty="0"/>
              <a:t>de trabajo con diferentes actores del ecosistema </a:t>
            </a:r>
            <a:r>
              <a:rPr lang="es-CO" sz="2000" dirty="0" err="1"/>
              <a:t>Fintech</a:t>
            </a:r>
            <a:r>
              <a:rPr lang="es-CO" sz="2000" dirty="0" smtClean="0"/>
              <a:t> y participa en múltiples escenarios de cooperación interinstitucional para facilitar la innovación del sector.</a:t>
            </a:r>
            <a:endParaRPr lang="es-CO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6" y="4023813"/>
            <a:ext cx="1666975" cy="773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9" b="8358"/>
          <a:stretch/>
        </p:blipFill>
        <p:spPr>
          <a:xfrm>
            <a:off x="207965" y="5892482"/>
            <a:ext cx="1775053" cy="9208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t="5098" r="10719" b="6283"/>
          <a:stretch/>
        </p:blipFill>
        <p:spPr>
          <a:xfrm>
            <a:off x="2249906" y="2983357"/>
            <a:ext cx="889004" cy="8163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21082" r="12510" b="22919"/>
          <a:stretch/>
        </p:blipFill>
        <p:spPr>
          <a:xfrm>
            <a:off x="2040480" y="5362844"/>
            <a:ext cx="1307856" cy="6539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7675" r="8434" b="14449"/>
          <a:stretch/>
        </p:blipFill>
        <p:spPr>
          <a:xfrm>
            <a:off x="1953137" y="3797877"/>
            <a:ext cx="1494005" cy="13790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9947" r="22347" b="10474"/>
          <a:stretch/>
        </p:blipFill>
        <p:spPr>
          <a:xfrm>
            <a:off x="3335315" y="5378495"/>
            <a:ext cx="1248037" cy="7987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16" y="2909938"/>
            <a:ext cx="1124210" cy="11242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50" y="6337705"/>
            <a:ext cx="2119183" cy="3572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6669" r="10753"/>
          <a:stretch/>
        </p:blipFill>
        <p:spPr>
          <a:xfrm>
            <a:off x="3512340" y="4190145"/>
            <a:ext cx="795228" cy="95116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10108" y="2421833"/>
            <a:ext cx="431793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Actores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315477" y="3082726"/>
            <a:ext cx="446915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RegTech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Pagos Digitales ● </a:t>
            </a:r>
            <a:r>
              <a:rPr lang="es-CO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es-CO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es-CO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Customer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</a:t>
            </a:r>
            <a:r>
              <a:rPr lang="es-CO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</a:t>
            </a:r>
            <a:r>
              <a:rPr lang="es-CO" sz="17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Ledger</a:t>
            </a:r>
            <a:r>
              <a:rPr lang="es-CO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7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</a:t>
            </a:r>
            <a:r>
              <a:rPr lang="es-CO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●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Consumo de bajo monto ●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Protección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consumidor ●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Blockchain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Crowdfunding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●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Captación ilegal ●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SupTech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Big Data ●  Metodologías de riesgos alternativas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●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Garantías mobiliarias ● Modelos novedosos ●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Billeteras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Interoperabilidad ● Inclusión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financiera ● </a:t>
            </a:r>
            <a:r>
              <a:rPr lang="es-CO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Cashless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E-trading ●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Insurtech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Microfinanzas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Open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banking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Sandbox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regulatorio ●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Financiamiento a Pymes ● 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Robo-</a:t>
            </a:r>
            <a:r>
              <a:rPr lang="es-CO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advisors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●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Vinculación masiva ● Machine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● </a:t>
            </a:r>
            <a:r>
              <a:rPr lang="es-CO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Scoring</a:t>
            </a:r>
            <a:r>
              <a:rPr lang="es-CO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● </a:t>
            </a:r>
            <a:r>
              <a:rPr lang="es-CO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APIs</a:t>
            </a:r>
            <a:endParaRPr lang="es-CO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9" y="5120181"/>
            <a:ext cx="977373" cy="90617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25612" r="10456" b="20737"/>
          <a:stretch/>
        </p:blipFill>
        <p:spPr>
          <a:xfrm>
            <a:off x="310107" y="3193969"/>
            <a:ext cx="1801189" cy="639131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7392144" y="2419339"/>
            <a:ext cx="431793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Pipeline de Proyectos</a:t>
            </a:r>
            <a:endParaRPr lang="es-CO" sz="2000" dirty="0">
              <a:solidFill>
                <a:schemeClr val="bg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19073" r="13686" b="22510"/>
          <a:stretch/>
        </p:blipFill>
        <p:spPr>
          <a:xfrm>
            <a:off x="310107" y="5072488"/>
            <a:ext cx="689945" cy="6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2"/>
          <a:stretch/>
        </p:blipFill>
        <p:spPr>
          <a:xfrm>
            <a:off x="-36004" y="-962605"/>
            <a:ext cx="12192000" cy="58551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uadroTexto 5"/>
          <p:cNvSpPr txBox="1"/>
          <p:nvPr/>
        </p:nvSpPr>
        <p:spPr>
          <a:xfrm>
            <a:off x="335360" y="3868013"/>
            <a:ext cx="11521280" cy="2785378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s-CO" sz="2500" dirty="0">
                <a:solidFill>
                  <a:srgbClr val="000000"/>
                </a:solidFill>
              </a:rPr>
              <a:t>La evolución tecnológica, demográfica y económica exige que el sistema financiero cuente con la capacidad suficiente para adoptar nuevos estándares prudenciales, así como la innovación de productos y servicios de acuerdo con las nuevas condiciones del mercado. También requiere que el supervisor tenga a la mano nuevas herramientas que le permitan propender por la estabilidad del sistema financiero, proteger a los consumidores y, a su vez, apoyar la </a:t>
            </a:r>
            <a:r>
              <a:rPr lang="es-CO" sz="2500" dirty="0" smtClean="0">
                <a:solidFill>
                  <a:srgbClr val="000000"/>
                </a:solidFill>
              </a:rPr>
              <a:t>innovación. </a:t>
            </a:r>
            <a:endParaRPr lang="es-CO" sz="2500" dirty="0">
              <a:solidFill>
                <a:srgbClr val="0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5400" y="856995"/>
            <a:ext cx="39604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6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  <a:endParaRPr lang="es-CO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9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7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2" y="-1395536"/>
            <a:ext cx="12201521" cy="82535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1634" y="5229200"/>
            <a:ext cx="979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</a:t>
            </a:r>
            <a:endParaRPr lang="es-CO" sz="96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3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7032104" y="1500170"/>
            <a:ext cx="46805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b="1" dirty="0">
                <a:solidFill>
                  <a:srgbClr val="000000"/>
                </a:solidFill>
              </a:rPr>
              <a:t>Estabilidad y </a:t>
            </a:r>
            <a:r>
              <a:rPr lang="es-CO" sz="3800" b="1" dirty="0" smtClean="0">
                <a:solidFill>
                  <a:srgbClr val="000000"/>
                </a:solidFill>
              </a:rPr>
              <a:t>solidez</a:t>
            </a:r>
          </a:p>
          <a:p>
            <a:pPr algn="ctr"/>
            <a:r>
              <a:rPr lang="es-CO" sz="3800" dirty="0" smtClean="0">
                <a:solidFill>
                  <a:srgbClr val="000000"/>
                </a:solidFill>
              </a:rPr>
              <a:t>promotores </a:t>
            </a:r>
            <a:r>
              <a:rPr lang="es-CO" sz="3800" dirty="0">
                <a:solidFill>
                  <a:srgbClr val="000000"/>
                </a:solidFill>
              </a:rPr>
              <a:t>de la confianza para el manejo de los ahorros de los </a:t>
            </a:r>
            <a:r>
              <a:rPr lang="es-CO" sz="3800" dirty="0" smtClean="0">
                <a:solidFill>
                  <a:srgbClr val="000000"/>
                </a:solidFill>
              </a:rPr>
              <a:t>colombianos</a:t>
            </a:r>
            <a:endParaRPr lang="es-CO" sz="3800"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0" y="0"/>
            <a:ext cx="62901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7" y="180812"/>
            <a:ext cx="11282698" cy="648854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618041" y="5517232"/>
            <a:ext cx="538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0000"/>
                </a:solidFill>
              </a:rPr>
              <a:t>Adecuada gestión y administración de los recursos: </a:t>
            </a:r>
            <a:r>
              <a:rPr lang="es-CO" dirty="0" smtClean="0">
                <a:solidFill>
                  <a:srgbClr val="000000"/>
                </a:solidFill>
              </a:rPr>
              <a:t>dinamizadores de la oferta de crédito y promotores del crecimiento de las empresas y la mejora en la calidad de vida de los hogares</a:t>
            </a:r>
            <a:endParaRPr lang="es-C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 b="5521"/>
          <a:stretch/>
        </p:blipFill>
        <p:spPr>
          <a:xfrm>
            <a:off x="-24680" y="1"/>
            <a:ext cx="12238783" cy="68853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221088"/>
            <a:ext cx="12000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</a:t>
            </a:r>
          </a:p>
          <a:p>
            <a:pPr algn="r"/>
            <a:r>
              <a:rPr lang="es-CO" sz="8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  <a:endParaRPr lang="es-CO" sz="8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839665"/>
            <a:ext cx="10853856" cy="548213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35360" y="480735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300" b="1" dirty="0" smtClean="0">
                <a:solidFill>
                  <a:srgbClr val="000000"/>
                </a:solidFill>
              </a:rPr>
              <a:t>Control de los riesgos:</a:t>
            </a:r>
            <a:r>
              <a:rPr lang="es-CO" sz="2300" dirty="0" smtClean="0">
                <a:solidFill>
                  <a:srgbClr val="000000"/>
                </a:solidFill>
              </a:rPr>
              <a:t> permite mantener una oferta sostenible de crédito a empresas y hogares</a:t>
            </a:r>
            <a:endParaRPr lang="es-CO" sz="2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5" y="188640"/>
            <a:ext cx="11388782" cy="590872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63352" y="5085184"/>
            <a:ext cx="46805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00" b="1" dirty="0" smtClean="0">
                <a:solidFill>
                  <a:srgbClr val="000000"/>
                </a:solidFill>
              </a:rPr>
              <a:t>Resultados positivos: </a:t>
            </a:r>
            <a:r>
              <a:rPr lang="es-CO" sz="2300" dirty="0" smtClean="0">
                <a:solidFill>
                  <a:srgbClr val="000000"/>
                </a:solidFill>
              </a:rPr>
              <a:t>beneficio para ahorradores, deudores y sector</a:t>
            </a:r>
            <a:endParaRPr lang="es-CO" sz="2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60394</TotalTime>
  <Words>1631</Words>
  <Application>Microsoft Office PowerPoint</Application>
  <PresentationFormat>Personalizado</PresentationFormat>
  <Paragraphs>343</Paragraphs>
  <Slides>30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Tema de Office</vt:lpstr>
      <vt:lpstr>CorelDRAW</vt:lpstr>
      <vt:lpstr>La innovación desde la perspectiva del supervisor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superfinanciera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dapineda</dc:creator>
  <cp:lastModifiedBy>usuario</cp:lastModifiedBy>
  <cp:revision>2307</cp:revision>
  <cp:lastPrinted>2018-02-21T19:55:52Z</cp:lastPrinted>
  <dcterms:created xsi:type="dcterms:W3CDTF">2012-01-06T14:14:15Z</dcterms:created>
  <dcterms:modified xsi:type="dcterms:W3CDTF">2018-03-27T15:04:23Z</dcterms:modified>
</cp:coreProperties>
</file>