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710" r:id="rId2"/>
    <p:sldId id="715" r:id="rId3"/>
    <p:sldId id="716" r:id="rId4"/>
    <p:sldId id="783" r:id="rId5"/>
    <p:sldId id="781" r:id="rId6"/>
    <p:sldId id="815" r:id="rId7"/>
    <p:sldId id="816" r:id="rId8"/>
    <p:sldId id="817" r:id="rId9"/>
    <p:sldId id="720" r:id="rId10"/>
    <p:sldId id="763" r:id="rId11"/>
    <p:sldId id="746" r:id="rId12"/>
    <p:sldId id="784" r:id="rId13"/>
    <p:sldId id="786" r:id="rId14"/>
    <p:sldId id="787" r:id="rId15"/>
    <p:sldId id="788" r:id="rId16"/>
    <p:sldId id="789" r:id="rId17"/>
    <p:sldId id="747" r:id="rId18"/>
    <p:sldId id="722" r:id="rId19"/>
    <p:sldId id="803" r:id="rId20"/>
    <p:sldId id="813" r:id="rId21"/>
    <p:sldId id="814" r:id="rId22"/>
    <p:sldId id="691" r:id="rId23"/>
    <p:sldId id="765" r:id="rId24"/>
    <p:sldId id="767" r:id="rId25"/>
    <p:sldId id="785" r:id="rId26"/>
    <p:sldId id="777" r:id="rId27"/>
    <p:sldId id="774" r:id="rId28"/>
    <p:sldId id="771" r:id="rId29"/>
    <p:sldId id="742" r:id="rId30"/>
    <p:sldId id="757" r:id="rId31"/>
    <p:sldId id="780" r:id="rId32"/>
    <p:sldId id="805" r:id="rId33"/>
    <p:sldId id="806" r:id="rId34"/>
    <p:sldId id="807" r:id="rId35"/>
    <p:sldId id="808" r:id="rId36"/>
    <p:sldId id="809" r:id="rId37"/>
    <p:sldId id="810" r:id="rId38"/>
    <p:sldId id="776" r:id="rId39"/>
    <p:sldId id="772" r:id="rId40"/>
    <p:sldId id="744" r:id="rId41"/>
    <p:sldId id="812" r:id="rId42"/>
    <p:sldId id="782" r:id="rId43"/>
    <p:sldId id="790" r:id="rId44"/>
    <p:sldId id="791" r:id="rId45"/>
    <p:sldId id="792" r:id="rId46"/>
    <p:sldId id="793" r:id="rId47"/>
    <p:sldId id="794" r:id="rId48"/>
    <p:sldId id="795" r:id="rId49"/>
    <p:sldId id="796" r:id="rId50"/>
    <p:sldId id="797" r:id="rId51"/>
    <p:sldId id="798" r:id="rId52"/>
    <p:sldId id="799" r:id="rId53"/>
    <p:sldId id="800" r:id="rId54"/>
    <p:sldId id="801" r:id="rId55"/>
  </p:sldIdLst>
  <p:sldSz cx="9144000" cy="6858000" type="screen4x3"/>
  <p:notesSz cx="6797675" cy="9928225"/>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ene"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7F7F7F"/>
    <a:srgbClr val="FFFFFF"/>
    <a:srgbClr val="AADDFC"/>
    <a:srgbClr val="75998E"/>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1" autoAdjust="0"/>
    <p:restoredTop sz="96687" autoAdjust="0"/>
  </p:normalViewPr>
  <p:slideViewPr>
    <p:cSldViewPr snapToObjects="1">
      <p:cViewPr varScale="1">
        <p:scale>
          <a:sx n="55" d="100"/>
          <a:sy n="55" d="100"/>
        </p:scale>
        <p:origin x="1114" y="53"/>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gustinbruno\Dropbox\Hacienda\Presentaciones\2017_11_09_Provincias\Gra&#769;fico%20Res%20Primario%20Prov%20y%20Nacion.xls"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tebas3\documentos_asesores\Topics\Reforma%20tributaria\Ejemplos%20renta%20financiera\Efecto_impuestoRF_20171108.xlsx" TargetMode="External"/><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2" Type="http://schemas.openxmlformats.org/officeDocument/2006/relationships/oleObject" Target="file:///\\tebas3\documentos_asesores\Base%20de%20datos%20(resumen)\Cuentas%20Nacionale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antiago\Downloads\Graficos%20Al&#237;cuotas.%20Nuevo%20archivo.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santi\Dropbox\reforma%20tributaria%202017\Presi&#243;n%20tributaria%20sobre%20las%20rentas%20financieras%20en%20pa&#237;ses%20de%20OEC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ntiago\Downloads\p21%20por%20provincia%20(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ntiago\Documents\Impacto%20MNI%20contribuciones%20patronales%20v04.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tebas3\documentos_asesores\Topics\Reforma%20tributaria\graficos%20renta%20financiera.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oleObject" Target="file:///\\tebas3\documentos_asesores\Topics\Reforma%20tributaria\envaironmental%20tax.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6.0669791642613602E-2"/>
          <c:w val="0.99144647277834697"/>
          <c:h val="0.69257044066472495"/>
        </c:manualLayout>
      </c:layout>
      <c:barChart>
        <c:barDir val="col"/>
        <c:grouping val="clustered"/>
        <c:varyColors val="0"/>
        <c:ser>
          <c:idx val="2"/>
          <c:order val="2"/>
          <c:tx>
            <c:strRef>
              <c:f>Hoja1!$B$7</c:f>
              <c:strCache>
                <c:ptCount val="1"/>
                <c:pt idx="0">
                  <c:v>Resultado Primario Provincias</c:v>
                </c:pt>
              </c:strCache>
            </c:strRef>
          </c:tx>
          <c:spPr>
            <a:solidFill>
              <a:srgbClr val="1F497D"/>
            </a:solidFill>
            <a:ln w="25400">
              <a:noFill/>
            </a:ln>
          </c:spPr>
          <c:invertIfNegative val="0"/>
          <c:dLbls>
            <c:dLbl>
              <c:idx val="0"/>
              <c:layout>
                <c:manualLayout>
                  <c:x val="-1.5944666109561401E-2"/>
                  <c:y val="3.19979064200537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1400" b="1">
                    <a:solidFill>
                      <a:schemeClr val="tx2">
                        <a:lumMod val="75000"/>
                      </a:schemeClr>
                    </a:solidFill>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Hoja1!$C$4:$I$4</c:f>
              <c:numCache>
                <c:formatCode>General</c:formatCode>
                <c:ptCount val="7"/>
                <c:pt idx="0">
                  <c:v>2017</c:v>
                </c:pt>
                <c:pt idx="1">
                  <c:v>2018</c:v>
                </c:pt>
                <c:pt idx="2">
                  <c:v>2019</c:v>
                </c:pt>
                <c:pt idx="3">
                  <c:v>2020</c:v>
                </c:pt>
                <c:pt idx="4">
                  <c:v>2021</c:v>
                </c:pt>
                <c:pt idx="5">
                  <c:v>2022</c:v>
                </c:pt>
                <c:pt idx="6">
                  <c:v>2023</c:v>
                </c:pt>
              </c:numCache>
            </c:numRef>
          </c:cat>
          <c:val>
            <c:numRef>
              <c:f>Hoja1!$C$7:$I$7</c:f>
              <c:numCache>
                <c:formatCode>0.0%</c:formatCode>
                <c:ptCount val="7"/>
                <c:pt idx="0">
                  <c:v>-5.0000000000000001E-3</c:v>
                </c:pt>
                <c:pt idx="1">
                  <c:v>1E-3</c:v>
                </c:pt>
                <c:pt idx="2">
                  <c:v>7.0000000000000001E-3</c:v>
                </c:pt>
                <c:pt idx="3">
                  <c:v>1.2999999999999999E-2</c:v>
                </c:pt>
                <c:pt idx="4">
                  <c:v>1.7000000000000001E-2</c:v>
                </c:pt>
                <c:pt idx="5">
                  <c:v>2.1000000000000001E-2</c:v>
                </c:pt>
                <c:pt idx="6">
                  <c:v>2.5999999999999999E-2</c:v>
                </c:pt>
              </c:numCache>
            </c:numRef>
          </c:val>
        </c:ser>
        <c:ser>
          <c:idx val="3"/>
          <c:order val="3"/>
          <c:tx>
            <c:strRef>
              <c:f>Hoja1!$B$10</c:f>
              <c:strCache>
                <c:ptCount val="1"/>
                <c:pt idx="0">
                  <c:v>Resultado Primario Nación</c:v>
                </c:pt>
              </c:strCache>
            </c:strRef>
          </c:tx>
          <c:spPr>
            <a:solidFill>
              <a:srgbClr val="00B050"/>
            </a:solidFill>
            <a:ln w="25400">
              <a:noFill/>
            </a:ln>
          </c:spPr>
          <c:invertIfNegative val="0"/>
          <c:dLbls>
            <c:dLbl>
              <c:idx val="0"/>
              <c:layout>
                <c:manualLayout>
                  <c:x val="-1.5693105627284099E-7"/>
                  <c:y val="1.5736332078724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9579895562382E-2"/>
                  <c:y val="3.5991102285234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930244145491501E-3"/>
                  <c:y val="3.910068426197599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9790732436472297E-3"/>
                  <c:y val="1.95506500103908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9854211048730298E-3"/>
                  <c:y val="7.822599887624020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9581464872946E-2"/>
                  <c:y val="2.15854249890317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9790732436472297E-3"/>
                  <c:y val="9.97867935129809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1400" b="1">
                    <a:solidFill>
                      <a:srgbClr val="00B050"/>
                    </a:solidFill>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Hoja1!$C$4:$I$4</c:f>
              <c:numCache>
                <c:formatCode>General</c:formatCode>
                <c:ptCount val="7"/>
                <c:pt idx="0">
                  <c:v>2017</c:v>
                </c:pt>
                <c:pt idx="1">
                  <c:v>2018</c:v>
                </c:pt>
                <c:pt idx="2">
                  <c:v>2019</c:v>
                </c:pt>
                <c:pt idx="3">
                  <c:v>2020</c:v>
                </c:pt>
                <c:pt idx="4">
                  <c:v>2021</c:v>
                </c:pt>
                <c:pt idx="5">
                  <c:v>2022</c:v>
                </c:pt>
                <c:pt idx="6">
                  <c:v>2023</c:v>
                </c:pt>
              </c:numCache>
            </c:numRef>
          </c:cat>
          <c:val>
            <c:numRef>
              <c:f>Hoja1!$C$10:$I$10</c:f>
              <c:numCache>
                <c:formatCode>0.0%</c:formatCode>
                <c:ptCount val="7"/>
                <c:pt idx="0">
                  <c:v>-4.2000000000000003E-2</c:v>
                </c:pt>
                <c:pt idx="1">
                  <c:v>-3.2000000000000001E-2</c:v>
                </c:pt>
                <c:pt idx="2">
                  <c:v>-2.1999999999999999E-2</c:v>
                </c:pt>
                <c:pt idx="3">
                  <c:v>-1.2E-2</c:v>
                </c:pt>
                <c:pt idx="4">
                  <c:v>-2E-3</c:v>
                </c:pt>
                <c:pt idx="5">
                  <c:v>3.0000000000000001E-3</c:v>
                </c:pt>
                <c:pt idx="6">
                  <c:v>5.0000000000000001E-3</c:v>
                </c:pt>
              </c:numCache>
            </c:numRef>
          </c:val>
        </c:ser>
        <c:dLbls>
          <c:showLegendKey val="0"/>
          <c:showVal val="0"/>
          <c:showCatName val="0"/>
          <c:showSerName val="0"/>
          <c:showPercent val="0"/>
          <c:showBubbleSize val="0"/>
        </c:dLbls>
        <c:gapWidth val="150"/>
        <c:axId val="556596992"/>
        <c:axId val="556588288"/>
      </c:barChart>
      <c:lineChart>
        <c:grouping val="standard"/>
        <c:varyColors val="0"/>
        <c:ser>
          <c:idx val="0"/>
          <c:order val="0"/>
          <c:tx>
            <c:strRef>
              <c:f>Hoja1!$B$5</c:f>
              <c:strCache>
                <c:ptCount val="1"/>
                <c:pt idx="0">
                  <c:v>Ingresos Prov.</c:v>
                </c:pt>
              </c:strCache>
            </c:strRef>
          </c:tx>
          <c:spPr>
            <a:ln w="25400">
              <a:solidFill>
                <a:srgbClr val="0070C0"/>
              </a:solidFill>
              <a:prstDash val="solid"/>
            </a:ln>
          </c:spPr>
          <c:marker>
            <c:symbol val="circle"/>
            <c:size val="7"/>
            <c:spPr>
              <a:solidFill>
                <a:srgbClr val="0070C0"/>
              </a:solidFill>
              <a:ln>
                <a:solidFill>
                  <a:srgbClr val="0070C0"/>
                </a:solidFill>
              </a:ln>
            </c:spPr>
          </c:marker>
          <c:dLbls>
            <c:dLbl>
              <c:idx val="0"/>
              <c:layout>
                <c:manualLayout>
                  <c:x val="-4.5839718465685103E-2"/>
                  <c:y val="5.0830889540566998E-2"/>
                </c:manualLayout>
              </c:layout>
              <c:spPr>
                <a:noFill/>
                <a:ln w="25400">
                  <a:noFill/>
                </a:ln>
              </c:spPr>
              <c:txPr>
                <a:bodyPr/>
                <a:lstStyle/>
                <a:p>
                  <a:pPr>
                    <a:defRPr sz="1200" b="1">
                      <a:solidFill>
                        <a:srgbClr val="0070C0"/>
                      </a:solidFill>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spPr>
                <a:noFill/>
                <a:ln w="25400">
                  <a:noFill/>
                </a:ln>
              </c:spPr>
              <c:txPr>
                <a:bodyPr/>
                <a:lstStyle/>
                <a:p>
                  <a:pPr>
                    <a:defRPr sz="1200" b="1">
                      <a:solidFill>
                        <a:srgbClr val="0070C0"/>
                      </a:solidFill>
                    </a:defRPr>
                  </a:pPr>
                  <a:endParaRPr lang="es-AR"/>
                </a:p>
              </c:txPr>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solidFill>
                      <a:srgbClr val="0070C0"/>
                    </a:solidFill>
                  </a:defRPr>
                </a:pPr>
                <a:endParaRPr lang="es-A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Hoja1!$C$4:$I$4</c:f>
              <c:numCache>
                <c:formatCode>General</c:formatCode>
                <c:ptCount val="7"/>
                <c:pt idx="0">
                  <c:v>2017</c:v>
                </c:pt>
                <c:pt idx="1">
                  <c:v>2018</c:v>
                </c:pt>
                <c:pt idx="2">
                  <c:v>2019</c:v>
                </c:pt>
                <c:pt idx="3">
                  <c:v>2020</c:v>
                </c:pt>
                <c:pt idx="4">
                  <c:v>2021</c:v>
                </c:pt>
                <c:pt idx="5">
                  <c:v>2022</c:v>
                </c:pt>
                <c:pt idx="6">
                  <c:v>2023</c:v>
                </c:pt>
              </c:numCache>
            </c:numRef>
          </c:cat>
          <c:val>
            <c:numRef>
              <c:f>Hoja1!$C$5:$I$5</c:f>
              <c:numCache>
                <c:formatCode>0.0%</c:formatCode>
                <c:ptCount val="7"/>
                <c:pt idx="0">
                  <c:v>0.16800000000000001</c:v>
                </c:pt>
                <c:pt idx="1">
                  <c:v>0.17</c:v>
                </c:pt>
                <c:pt idx="2">
                  <c:v>0.17100000000000001</c:v>
                </c:pt>
                <c:pt idx="3">
                  <c:v>0.17299999999999999</c:v>
                </c:pt>
                <c:pt idx="4">
                  <c:v>0.17299999999999999</c:v>
                </c:pt>
                <c:pt idx="5">
                  <c:v>0.17299999999999999</c:v>
                </c:pt>
                <c:pt idx="6">
                  <c:v>0.17299999999999999</c:v>
                </c:pt>
              </c:numCache>
            </c:numRef>
          </c:val>
          <c:smooth val="0"/>
        </c:ser>
        <c:ser>
          <c:idx val="1"/>
          <c:order val="1"/>
          <c:tx>
            <c:strRef>
              <c:f>Hoja1!$B$6</c:f>
              <c:strCache>
                <c:ptCount val="1"/>
                <c:pt idx="0">
                  <c:v>Gastos Primarios Prov.</c:v>
                </c:pt>
              </c:strCache>
            </c:strRef>
          </c:tx>
          <c:spPr>
            <a:ln w="25400">
              <a:solidFill>
                <a:schemeClr val="tx1"/>
              </a:solidFill>
              <a:prstDash val="solid"/>
            </a:ln>
          </c:spPr>
          <c:marker>
            <c:symbol val="circle"/>
            <c:size val="7"/>
            <c:spPr>
              <a:solidFill>
                <a:schemeClr val="bg1"/>
              </a:solidFill>
              <a:ln>
                <a:solidFill>
                  <a:schemeClr val="tx1"/>
                </a:solidFill>
              </a:ln>
            </c:spPr>
          </c:marker>
          <c:dLbls>
            <c:dLbl>
              <c:idx val="0"/>
              <c:layout/>
              <c:spPr>
                <a:noFill/>
                <a:ln w="25400">
                  <a:noFill/>
                </a:ln>
              </c:spPr>
              <c:txPr>
                <a:bodyPr/>
                <a:lstStyle/>
                <a:p>
                  <a:pPr>
                    <a:defRPr sz="1200" b="1">
                      <a:solidFill>
                        <a:schemeClr val="tx1"/>
                      </a:solidFill>
                    </a:defRPr>
                  </a:pPr>
                  <a:endParaRPr lang="es-AR"/>
                </a:p>
              </c:txPr>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spPr>
                <a:noFill/>
                <a:ln w="25400">
                  <a:noFill/>
                </a:ln>
              </c:spPr>
              <c:txPr>
                <a:bodyPr/>
                <a:lstStyle/>
                <a:p>
                  <a:pPr>
                    <a:defRPr sz="1200" b="1">
                      <a:solidFill>
                        <a:schemeClr val="tx1"/>
                      </a:solidFill>
                    </a:defRPr>
                  </a:pPr>
                  <a:endParaRPr lang="es-AR"/>
                </a:p>
              </c:txPr>
              <c:dLblPos val="b"/>
              <c:showLegendKey val="0"/>
              <c:showVal val="1"/>
              <c:showCatName val="0"/>
              <c:showSerName val="0"/>
              <c:showPercent val="0"/>
              <c:showBubbleSize val="0"/>
              <c:extLst>
                <c:ext xmlns:c15="http://schemas.microsoft.com/office/drawing/2012/chart" uri="{CE6537A1-D6FC-4f65-9D91-7224C49458BB}">
                  <c15:layout/>
                </c:ext>
              </c:extLst>
            </c:dLbl>
            <c:dLbl>
              <c:idx val="2"/>
              <c:layout/>
              <c:spPr>
                <a:noFill/>
                <a:ln w="25400">
                  <a:noFill/>
                </a:ln>
              </c:spPr>
              <c:txPr>
                <a:bodyPr/>
                <a:lstStyle/>
                <a:p>
                  <a:pPr>
                    <a:defRPr sz="1200" b="1">
                      <a:solidFill>
                        <a:schemeClr val="tx1"/>
                      </a:solidFill>
                    </a:defRPr>
                  </a:pPr>
                  <a:endParaRPr lang="es-AR"/>
                </a:p>
              </c:txPr>
              <c:dLblPos val="b"/>
              <c:showLegendKey val="0"/>
              <c:showVal val="1"/>
              <c:showCatName val="0"/>
              <c:showSerName val="0"/>
              <c:showPercent val="0"/>
              <c:showBubbleSize val="0"/>
              <c:extLst>
                <c:ext xmlns:c15="http://schemas.microsoft.com/office/drawing/2012/chart" uri="{CE6537A1-D6FC-4f65-9D91-7224C49458BB}">
                  <c15:layout/>
                </c:ext>
              </c:extLst>
            </c:dLbl>
            <c:dLbl>
              <c:idx val="3"/>
              <c:layout/>
              <c:spPr>
                <a:noFill/>
                <a:ln w="25400">
                  <a:noFill/>
                </a:ln>
              </c:spPr>
              <c:txPr>
                <a:bodyPr/>
                <a:lstStyle/>
                <a:p>
                  <a:pPr>
                    <a:defRPr sz="1200" b="1">
                      <a:solidFill>
                        <a:schemeClr val="tx1"/>
                      </a:solidFill>
                    </a:defRPr>
                  </a:pPr>
                  <a:endParaRPr lang="es-AR"/>
                </a:p>
              </c:txPr>
              <c:dLblPos val="b"/>
              <c:showLegendKey val="0"/>
              <c:showVal val="1"/>
              <c:showCatName val="0"/>
              <c:showSerName val="0"/>
              <c:showPercent val="0"/>
              <c:showBubbleSize val="0"/>
              <c:extLst>
                <c:ext xmlns:c15="http://schemas.microsoft.com/office/drawing/2012/chart" uri="{CE6537A1-D6FC-4f65-9D91-7224C49458BB}">
                  <c15:layout/>
                </c:ext>
              </c:extLst>
            </c:dLbl>
            <c:dLbl>
              <c:idx val="4"/>
              <c:layout/>
              <c:spPr>
                <a:noFill/>
                <a:ln w="25400">
                  <a:noFill/>
                </a:ln>
              </c:spPr>
              <c:txPr>
                <a:bodyPr/>
                <a:lstStyle/>
                <a:p>
                  <a:pPr>
                    <a:defRPr sz="1200" b="1">
                      <a:solidFill>
                        <a:schemeClr val="tx1"/>
                      </a:solidFill>
                    </a:defRPr>
                  </a:pPr>
                  <a:endParaRPr lang="es-AR"/>
                </a:p>
              </c:txPr>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spPr>
                <a:noFill/>
                <a:ln w="25400">
                  <a:noFill/>
                </a:ln>
              </c:spPr>
              <c:txPr>
                <a:bodyPr/>
                <a:lstStyle/>
                <a:p>
                  <a:pPr>
                    <a:defRPr sz="1200" b="1">
                      <a:solidFill>
                        <a:schemeClr val="tx1"/>
                      </a:solidFill>
                    </a:defRPr>
                  </a:pPr>
                  <a:endParaRPr lang="es-AR"/>
                </a:p>
              </c:txPr>
              <c:dLblPos val="b"/>
              <c:showLegendKey val="0"/>
              <c:showVal val="1"/>
              <c:showCatName val="0"/>
              <c:showSerName val="0"/>
              <c:showPercent val="0"/>
              <c:showBubbleSize val="0"/>
              <c:extLst>
                <c:ext xmlns:c15="http://schemas.microsoft.com/office/drawing/2012/chart" uri="{CE6537A1-D6FC-4f65-9D91-7224C49458BB}">
                  <c15:layout/>
                </c:ext>
              </c:extLst>
            </c:dLbl>
            <c:dLbl>
              <c:idx val="6"/>
              <c:layout/>
              <c:spPr>
                <a:noFill/>
                <a:ln w="25400">
                  <a:noFill/>
                </a:ln>
              </c:spPr>
              <c:txPr>
                <a:bodyPr/>
                <a:lstStyle/>
                <a:p>
                  <a:pPr>
                    <a:defRPr sz="1200" b="1">
                      <a:solidFill>
                        <a:schemeClr val="tx1"/>
                      </a:solidFill>
                    </a:defRPr>
                  </a:pPr>
                  <a:endParaRPr lang="es-AR"/>
                </a:p>
              </c:txPr>
              <c:dLblPos val="b"/>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solidFill>
                      <a:schemeClr val="tx1"/>
                    </a:solidFill>
                  </a:defRPr>
                </a:pPr>
                <a:endParaRPr lang="es-A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Hoja1!$C$4:$I$4</c:f>
              <c:numCache>
                <c:formatCode>General</c:formatCode>
                <c:ptCount val="7"/>
                <c:pt idx="0">
                  <c:v>2017</c:v>
                </c:pt>
                <c:pt idx="1">
                  <c:v>2018</c:v>
                </c:pt>
                <c:pt idx="2">
                  <c:v>2019</c:v>
                </c:pt>
                <c:pt idx="3">
                  <c:v>2020</c:v>
                </c:pt>
                <c:pt idx="4">
                  <c:v>2021</c:v>
                </c:pt>
                <c:pt idx="5">
                  <c:v>2022</c:v>
                </c:pt>
                <c:pt idx="6">
                  <c:v>2023</c:v>
                </c:pt>
              </c:numCache>
            </c:numRef>
          </c:cat>
          <c:val>
            <c:numRef>
              <c:f>Hoja1!$C$6:$I$6</c:f>
              <c:numCache>
                <c:formatCode>0.0%</c:formatCode>
                <c:ptCount val="7"/>
                <c:pt idx="0">
                  <c:v>0.17299999999999999</c:v>
                </c:pt>
                <c:pt idx="1">
                  <c:v>0.16900000000000001</c:v>
                </c:pt>
                <c:pt idx="2">
                  <c:v>0.16400000000000001</c:v>
                </c:pt>
                <c:pt idx="3">
                  <c:v>0.16</c:v>
                </c:pt>
                <c:pt idx="4">
                  <c:v>0.156</c:v>
                </c:pt>
                <c:pt idx="5">
                  <c:v>0.152</c:v>
                </c:pt>
                <c:pt idx="6">
                  <c:v>0.14699999999999999</c:v>
                </c:pt>
              </c:numCache>
            </c:numRef>
          </c:val>
          <c:smooth val="0"/>
        </c:ser>
        <c:dLbls>
          <c:showLegendKey val="0"/>
          <c:showVal val="0"/>
          <c:showCatName val="0"/>
          <c:showSerName val="0"/>
          <c:showPercent val="0"/>
          <c:showBubbleSize val="0"/>
        </c:dLbls>
        <c:marker val="1"/>
        <c:smooth val="0"/>
        <c:axId val="556599168"/>
        <c:axId val="556600800"/>
      </c:lineChart>
      <c:catAx>
        <c:axId val="556596992"/>
        <c:scaling>
          <c:orientation val="minMax"/>
        </c:scaling>
        <c:delete val="0"/>
        <c:axPos val="b"/>
        <c:numFmt formatCode="General" sourceLinked="1"/>
        <c:majorTickMark val="out"/>
        <c:minorTickMark val="none"/>
        <c:tickLblPos val="low"/>
        <c:spPr>
          <a:ln w="3175">
            <a:solidFill>
              <a:srgbClr val="808080"/>
            </a:solidFill>
            <a:prstDash val="solid"/>
          </a:ln>
        </c:spPr>
        <c:txPr>
          <a:bodyPr/>
          <a:lstStyle/>
          <a:p>
            <a:pPr>
              <a:defRPr sz="1400" b="0"/>
            </a:pPr>
            <a:endParaRPr lang="es-AR"/>
          </a:p>
        </c:txPr>
        <c:crossAx val="556588288"/>
        <c:crosses val="autoZero"/>
        <c:auto val="1"/>
        <c:lblAlgn val="ctr"/>
        <c:lblOffset val="100"/>
        <c:noMultiLvlLbl val="0"/>
      </c:catAx>
      <c:valAx>
        <c:axId val="556588288"/>
        <c:scaling>
          <c:orientation val="minMax"/>
          <c:max val="0.18"/>
          <c:min val="-0.05"/>
        </c:scaling>
        <c:delete val="0"/>
        <c:axPos val="l"/>
        <c:numFmt formatCode="0.0%" sourceLinked="0"/>
        <c:majorTickMark val="out"/>
        <c:minorTickMark val="none"/>
        <c:tickLblPos val="nextTo"/>
        <c:spPr>
          <a:ln>
            <a:noFill/>
          </a:ln>
        </c:spPr>
        <c:txPr>
          <a:bodyPr/>
          <a:lstStyle/>
          <a:p>
            <a:pPr>
              <a:defRPr>
                <a:solidFill>
                  <a:schemeClr val="bg1"/>
                </a:solidFill>
              </a:defRPr>
            </a:pPr>
            <a:endParaRPr lang="es-AR"/>
          </a:p>
        </c:txPr>
        <c:crossAx val="556596992"/>
        <c:crosses val="autoZero"/>
        <c:crossBetween val="between"/>
        <c:majorUnit val="0.1"/>
      </c:valAx>
      <c:valAx>
        <c:axId val="556600800"/>
        <c:scaling>
          <c:orientation val="minMax"/>
          <c:min val="0.05"/>
        </c:scaling>
        <c:delete val="0"/>
        <c:axPos val="r"/>
        <c:numFmt formatCode="0.0%" sourceLinked="1"/>
        <c:majorTickMark val="out"/>
        <c:minorTickMark val="none"/>
        <c:tickLblPos val="nextTo"/>
        <c:spPr>
          <a:ln>
            <a:noFill/>
          </a:ln>
        </c:spPr>
        <c:txPr>
          <a:bodyPr/>
          <a:lstStyle/>
          <a:p>
            <a:pPr>
              <a:defRPr>
                <a:solidFill>
                  <a:schemeClr val="bg1"/>
                </a:solidFill>
              </a:defRPr>
            </a:pPr>
            <a:endParaRPr lang="es-AR"/>
          </a:p>
        </c:txPr>
        <c:crossAx val="556599168"/>
        <c:crosses val="max"/>
        <c:crossBetween val="between"/>
      </c:valAx>
      <c:catAx>
        <c:axId val="556599168"/>
        <c:scaling>
          <c:orientation val="minMax"/>
        </c:scaling>
        <c:delete val="1"/>
        <c:axPos val="b"/>
        <c:numFmt formatCode="General" sourceLinked="1"/>
        <c:majorTickMark val="out"/>
        <c:minorTickMark val="none"/>
        <c:tickLblPos val="nextTo"/>
        <c:crossAx val="556600800"/>
        <c:crosses val="autoZero"/>
        <c:auto val="1"/>
        <c:lblAlgn val="ctr"/>
        <c:lblOffset val="100"/>
        <c:noMultiLvlLbl val="0"/>
      </c:catAx>
      <c:spPr>
        <a:solidFill>
          <a:srgbClr val="FFFFFF"/>
        </a:solidFill>
        <a:ln w="25400">
          <a:noFill/>
        </a:ln>
      </c:spPr>
    </c:plotArea>
    <c:legend>
      <c:legendPos val="r"/>
      <c:layout>
        <c:manualLayout>
          <c:xMode val="edge"/>
          <c:yMode val="edge"/>
          <c:x val="3.6321136041243998E-2"/>
          <c:y val="0.85940274128257899"/>
          <c:w val="0.933625881676171"/>
          <c:h val="0.13965538669128599"/>
        </c:manualLayout>
      </c:layout>
      <c:overlay val="0"/>
      <c:spPr>
        <a:noFill/>
        <a:ln w="25400">
          <a:noFill/>
        </a:ln>
      </c:spPr>
      <c:txPr>
        <a:bodyPr/>
        <a:lstStyle/>
        <a:p>
          <a:pPr>
            <a:defRPr sz="1600"/>
          </a:pPr>
          <a:endParaRPr lang="es-AR"/>
        </a:p>
      </c:txPr>
    </c:legend>
    <c:plotVisOnly val="1"/>
    <c:dispBlanksAs val="gap"/>
    <c:showDLblsOverMax val="0"/>
  </c:chart>
  <c:spPr>
    <a:solidFill>
      <a:srgbClr val="FFFFFF"/>
    </a:solidFill>
    <a:ln w="9525">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0285739856065372E-2"/>
          <c:y val="5.1400554097404488E-2"/>
          <c:w val="0.97552728590652382"/>
          <c:h val="0.83214352749881637"/>
        </c:manualLayout>
      </c:layout>
      <c:barChart>
        <c:barDir val="col"/>
        <c:grouping val="stacked"/>
        <c:varyColors val="0"/>
        <c:ser>
          <c:idx val="0"/>
          <c:order val="0"/>
          <c:tx>
            <c:strRef>
              <c:f>Hoja1!$G$3</c:f>
              <c:strCache>
                <c:ptCount val="1"/>
                <c:pt idx="0">
                  <c:v>MNI</c:v>
                </c:pt>
              </c:strCache>
            </c:strRef>
          </c:tx>
          <c:invertIfNegative val="0"/>
          <c:cat>
            <c:strRef>
              <c:f>Hoja1!$B$4:$B$5</c:f>
              <c:strCache>
                <c:ptCount val="2"/>
                <c:pt idx="0">
                  <c:v>Interés de 15%</c:v>
                </c:pt>
                <c:pt idx="1">
                  <c:v>Interés de 20%</c:v>
                </c:pt>
              </c:strCache>
            </c:strRef>
          </c:cat>
          <c:val>
            <c:numRef>
              <c:f>Hoja1!$G$4:$G$5</c:f>
              <c:numCache>
                <c:formatCode>#,##0</c:formatCode>
                <c:ptCount val="2"/>
                <c:pt idx="0">
                  <c:v>52000</c:v>
                </c:pt>
                <c:pt idx="1">
                  <c:v>52000</c:v>
                </c:pt>
              </c:numCache>
            </c:numRef>
          </c:val>
        </c:ser>
        <c:ser>
          <c:idx val="1"/>
          <c:order val="1"/>
          <c:tx>
            <c:strRef>
              <c:f>Hoja1!$H$3</c:f>
              <c:strCache>
                <c:ptCount val="1"/>
                <c:pt idx="0">
                  <c:v>Base imponible</c:v>
                </c:pt>
              </c:strCache>
            </c:strRef>
          </c:tx>
          <c:invertIfNegative val="0"/>
          <c:cat>
            <c:strRef>
              <c:f>Hoja1!$B$4:$B$5</c:f>
              <c:strCache>
                <c:ptCount val="2"/>
                <c:pt idx="0">
                  <c:v>Interés de 15%</c:v>
                </c:pt>
                <c:pt idx="1">
                  <c:v>Interés de 20%</c:v>
                </c:pt>
              </c:strCache>
            </c:strRef>
          </c:cat>
          <c:val>
            <c:numRef>
              <c:f>Hoja1!$H$4:$H$5</c:f>
              <c:numCache>
                <c:formatCode>#,##0</c:formatCode>
                <c:ptCount val="2"/>
                <c:pt idx="0">
                  <c:v>93100</c:v>
                </c:pt>
                <c:pt idx="1">
                  <c:v>140600</c:v>
                </c:pt>
              </c:numCache>
            </c:numRef>
          </c:val>
        </c:ser>
        <c:ser>
          <c:idx val="2"/>
          <c:order val="2"/>
          <c:tx>
            <c:strRef>
              <c:f>Hoja1!$I$3</c:f>
              <c:strCache>
                <c:ptCount val="1"/>
                <c:pt idx="0">
                  <c:v>Impuesto</c:v>
                </c:pt>
              </c:strCache>
            </c:strRef>
          </c:tx>
          <c:invertIfNegative val="0"/>
          <c:cat>
            <c:strRef>
              <c:f>Hoja1!$B$4:$B$5</c:f>
              <c:strCache>
                <c:ptCount val="2"/>
                <c:pt idx="0">
                  <c:v>Interés de 15%</c:v>
                </c:pt>
                <c:pt idx="1">
                  <c:v>Interés de 20%</c:v>
                </c:pt>
              </c:strCache>
            </c:strRef>
          </c:cat>
          <c:val>
            <c:numRef>
              <c:f>Hoja1!$I$4:$I$5</c:f>
              <c:numCache>
                <c:formatCode>#,##0</c:formatCode>
                <c:ptCount val="2"/>
                <c:pt idx="0">
                  <c:v>4900</c:v>
                </c:pt>
                <c:pt idx="1">
                  <c:v>7400</c:v>
                </c:pt>
              </c:numCache>
            </c:numRef>
          </c:val>
        </c:ser>
        <c:dLbls>
          <c:showLegendKey val="0"/>
          <c:showVal val="0"/>
          <c:showCatName val="0"/>
          <c:showSerName val="0"/>
          <c:showPercent val="0"/>
          <c:showBubbleSize val="0"/>
        </c:dLbls>
        <c:gapWidth val="160"/>
        <c:overlap val="100"/>
        <c:axId val="618466720"/>
        <c:axId val="618474336"/>
      </c:barChart>
      <c:catAx>
        <c:axId val="618466720"/>
        <c:scaling>
          <c:orientation val="minMax"/>
        </c:scaling>
        <c:delete val="0"/>
        <c:axPos val="b"/>
        <c:numFmt formatCode="General" sourceLinked="0"/>
        <c:majorTickMark val="out"/>
        <c:minorTickMark val="none"/>
        <c:tickLblPos val="nextTo"/>
        <c:spPr>
          <a:ln>
            <a:noFill/>
          </a:ln>
        </c:spPr>
        <c:crossAx val="618474336"/>
        <c:crosses val="autoZero"/>
        <c:auto val="1"/>
        <c:lblAlgn val="ctr"/>
        <c:lblOffset val="100"/>
        <c:noMultiLvlLbl val="0"/>
      </c:catAx>
      <c:valAx>
        <c:axId val="618474336"/>
        <c:scaling>
          <c:orientation val="minMax"/>
        </c:scaling>
        <c:delete val="1"/>
        <c:axPos val="l"/>
        <c:numFmt formatCode="#,##0" sourceLinked="1"/>
        <c:majorTickMark val="out"/>
        <c:minorTickMark val="none"/>
        <c:tickLblPos val="nextTo"/>
        <c:crossAx val="618466720"/>
        <c:crosses val="autoZero"/>
        <c:crossBetween val="between"/>
      </c:valAx>
    </c:plotArea>
    <c:plotVisOnly val="1"/>
    <c:dispBlanksAs val="gap"/>
    <c:showDLblsOverMax val="0"/>
  </c:chart>
  <c:spPr>
    <a:ln>
      <a:noFill/>
    </a:ln>
  </c:spPr>
  <c:txPr>
    <a:bodyPr/>
    <a:lstStyle/>
    <a:p>
      <a:pPr>
        <a:defRPr sz="1600"/>
      </a:pPr>
      <a:endParaRPr lang="es-A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dLbl>
              <c:idx val="8"/>
              <c:layout>
                <c:manualLayout>
                  <c:x val="1.467813055630808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205-4504-93F4-2AB567ABF249}"/>
                </c:ext>
                <c:ext xmlns:c15="http://schemas.microsoft.com/office/drawing/2012/chart" uri="{CE6537A1-D6FC-4f65-9D91-7224C49458BB}">
                  <c15:layout/>
                </c:ext>
              </c:extLst>
            </c:dLbl>
            <c:numFmt formatCode="0.0%" sourceLinked="0"/>
            <c:spPr>
              <a:noFill/>
              <a:ln>
                <a:noFill/>
              </a:ln>
              <a:effectLst/>
            </c:spPr>
            <c:txPr>
              <a:bodyPr/>
              <a:lstStyle/>
              <a:p>
                <a:pPr>
                  <a:defRPr sz="1400" b="1">
                    <a:solidFill>
                      <a:schemeClr val="tx1"/>
                    </a:solidFill>
                  </a:defRPr>
                </a:pPr>
                <a:endParaRPr lang="es-A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'CCNN corrientes anual'!$B$18:$B$27</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'CCNN corrientes anual'!$P$18:$P$27</c:f>
              <c:numCache>
                <c:formatCode>0%</c:formatCode>
                <c:ptCount val="10"/>
                <c:pt idx="0">
                  <c:v>0.19516079155366065</c:v>
                </c:pt>
                <c:pt idx="1">
                  <c:v>0.19010160979904403</c:v>
                </c:pt>
                <c:pt idx="2">
                  <c:v>0.15581752638153551</c:v>
                </c:pt>
                <c:pt idx="3">
                  <c:v>0.16641466158353171</c:v>
                </c:pt>
                <c:pt idx="4">
                  <c:v>0.17248284701380265</c:v>
                </c:pt>
                <c:pt idx="5">
                  <c:v>0.15857525420301774</c:v>
                </c:pt>
                <c:pt idx="6">
                  <c:v>0.16289511185045716</c:v>
                </c:pt>
                <c:pt idx="7">
                  <c:v>0.15979590481001915</c:v>
                </c:pt>
                <c:pt idx="8">
                  <c:v>0.15839966773346603</c:v>
                </c:pt>
                <c:pt idx="9">
                  <c:v>0.14821656267470643</c:v>
                </c:pt>
              </c:numCache>
            </c:numRef>
          </c:val>
          <c:extLst xmlns:c16r2="http://schemas.microsoft.com/office/drawing/2015/06/chart">
            <c:ext xmlns:c16="http://schemas.microsoft.com/office/drawing/2014/chart" uri="{C3380CC4-5D6E-409C-BE32-E72D297353CC}">
              <c16:uniqueId val="{00000001-E205-4504-93F4-2AB567ABF249}"/>
            </c:ext>
          </c:extLst>
        </c:ser>
        <c:dLbls>
          <c:showLegendKey val="0"/>
          <c:showVal val="0"/>
          <c:showCatName val="0"/>
          <c:showSerName val="0"/>
          <c:showPercent val="0"/>
          <c:showBubbleSize val="0"/>
        </c:dLbls>
        <c:gapWidth val="30"/>
        <c:axId val="556589376"/>
        <c:axId val="556593728"/>
      </c:barChart>
      <c:catAx>
        <c:axId val="556589376"/>
        <c:scaling>
          <c:orientation val="minMax"/>
        </c:scaling>
        <c:delete val="0"/>
        <c:axPos val="b"/>
        <c:numFmt formatCode="General" sourceLinked="1"/>
        <c:majorTickMark val="out"/>
        <c:minorTickMark val="none"/>
        <c:tickLblPos val="nextTo"/>
        <c:txPr>
          <a:bodyPr rot="-5400000" vert="horz"/>
          <a:lstStyle/>
          <a:p>
            <a:pPr>
              <a:defRPr sz="1400"/>
            </a:pPr>
            <a:endParaRPr lang="es-AR"/>
          </a:p>
        </c:txPr>
        <c:crossAx val="556593728"/>
        <c:crosses val="autoZero"/>
        <c:auto val="1"/>
        <c:lblAlgn val="ctr"/>
        <c:lblOffset val="100"/>
        <c:noMultiLvlLbl val="0"/>
      </c:catAx>
      <c:valAx>
        <c:axId val="556593728"/>
        <c:scaling>
          <c:orientation val="minMax"/>
          <c:min val="0.14000000000000001"/>
        </c:scaling>
        <c:delete val="0"/>
        <c:axPos val="l"/>
        <c:numFmt formatCode="0%" sourceLinked="1"/>
        <c:majorTickMark val="out"/>
        <c:minorTickMark val="none"/>
        <c:tickLblPos val="nextTo"/>
        <c:txPr>
          <a:bodyPr/>
          <a:lstStyle/>
          <a:p>
            <a:pPr>
              <a:defRPr sz="1400"/>
            </a:pPr>
            <a:endParaRPr lang="es-AR"/>
          </a:p>
        </c:txPr>
        <c:crossAx val="556589376"/>
        <c:crosses val="autoZero"/>
        <c:crossBetween val="between"/>
      </c:valAx>
      <c:spPr>
        <a:ln>
          <a:noFill/>
        </a:ln>
      </c:spPr>
    </c:plotArea>
    <c:plotVisOnly val="1"/>
    <c:dispBlanksAs val="gap"/>
    <c:showDLblsOverMax val="0"/>
  </c:chart>
  <c:spPr>
    <a:ln>
      <a:noFill/>
    </a:ln>
  </c:spPr>
  <c:txPr>
    <a:bodyPr/>
    <a:lstStyle/>
    <a:p>
      <a:pPr>
        <a:defRPr sz="1600"/>
      </a:pPr>
      <a:endParaRPr lang="es-A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1F497D"/>
            </a:solidFill>
          </c:spPr>
          <c:invertIfNegative val="0"/>
          <c:dPt>
            <c:idx val="0"/>
            <c:invertIfNegative val="0"/>
            <c:bubble3D val="0"/>
            <c:spPr>
              <a:solidFill>
                <a:srgbClr val="D31148"/>
              </a:solidFill>
            </c:spPr>
            <c:extLst xmlns:c16r2="http://schemas.microsoft.com/office/drawing/2015/06/chart">
              <c:ext xmlns:c16="http://schemas.microsoft.com/office/drawing/2014/chart" uri="{C3380CC4-5D6E-409C-BE32-E72D297353CC}">
                <c16:uniqueId val="{00000001-8D81-4EB3-A725-77B72D26FE61}"/>
              </c:ext>
            </c:extLst>
          </c:dPt>
          <c:dPt>
            <c:idx val="1"/>
            <c:invertIfNegative val="0"/>
            <c:bubble3D val="0"/>
            <c:spPr>
              <a:solidFill>
                <a:srgbClr val="70AD47"/>
              </a:solidFill>
              <a:ln w="57150"/>
            </c:spPr>
            <c:extLst xmlns:c16r2="http://schemas.microsoft.com/office/drawing/2015/06/chart">
              <c:ext xmlns:c16="http://schemas.microsoft.com/office/drawing/2014/chart" uri="{C3380CC4-5D6E-409C-BE32-E72D297353CC}">
                <c16:uniqueId val="{00000003-8D81-4EB3-A725-77B72D26FE61}"/>
              </c:ext>
            </c:extLst>
          </c:dPt>
          <c:cat>
            <c:strRef>
              <c:f>Alic!$E$2:$E$64</c:f>
              <c:strCache>
                <c:ptCount val="63"/>
                <c:pt idx="0">
                  <c:v>Argentina</c:v>
                </c:pt>
                <c:pt idx="1">
                  <c:v>Argentina Reforma</c:v>
                </c:pt>
                <c:pt idx="3">
                  <c:v>Colombia</c:v>
                </c:pt>
                <c:pt idx="4">
                  <c:v>Venezuela </c:v>
                </c:pt>
                <c:pt idx="5">
                  <c:v>Brasil</c:v>
                </c:pt>
                <c:pt idx="6">
                  <c:v>Mexico</c:v>
                </c:pt>
                <c:pt idx="7">
                  <c:v>Costa Rica</c:v>
                </c:pt>
                <c:pt idx="8">
                  <c:v>Chile</c:v>
                </c:pt>
                <c:pt idx="9">
                  <c:v>Bolivia </c:v>
                </c:pt>
                <c:pt idx="10">
                  <c:v>Uruguay</c:v>
                </c:pt>
                <c:pt idx="11">
                  <c:v>Guatemala </c:v>
                </c:pt>
                <c:pt idx="12">
                  <c:v>Ecuador</c:v>
                </c:pt>
                <c:pt idx="13">
                  <c:v>Paraguay</c:v>
                </c:pt>
                <c:pt idx="15">
                  <c:v>Estados Unidos</c:v>
                </c:pt>
                <c:pt idx="16">
                  <c:v>Francia</c:v>
                </c:pt>
                <c:pt idx="17">
                  <c:v>Belgica</c:v>
                </c:pt>
                <c:pt idx="18">
                  <c:v>Alemania</c:v>
                </c:pt>
                <c:pt idx="19">
                  <c:v>Australia</c:v>
                </c:pt>
                <c:pt idx="20">
                  <c:v>Mexico</c:v>
                </c:pt>
                <c:pt idx="21">
                  <c:v>Japón</c:v>
                </c:pt>
                <c:pt idx="22">
                  <c:v>Portugal</c:v>
                </c:pt>
                <c:pt idx="23">
                  <c:v>Grecia</c:v>
                </c:pt>
                <c:pt idx="24">
                  <c:v>Nueva Zelanda</c:v>
                </c:pt>
                <c:pt idx="25">
                  <c:v>Italia</c:v>
                </c:pt>
                <c:pt idx="26">
                  <c:v>Luxemburgo</c:v>
                </c:pt>
                <c:pt idx="27">
                  <c:v>Canada</c:v>
                </c:pt>
                <c:pt idx="28">
                  <c:v>Austria</c:v>
                </c:pt>
                <c:pt idx="29">
                  <c:v>Países Bajos</c:v>
                </c:pt>
                <c:pt idx="30">
                  <c:v>España</c:v>
                </c:pt>
                <c:pt idx="31">
                  <c:v>Corea</c:v>
                </c:pt>
                <c:pt idx="32">
                  <c:v>Israel</c:v>
                </c:pt>
                <c:pt idx="33">
                  <c:v>Noruega</c:v>
                </c:pt>
                <c:pt idx="34">
                  <c:v>Dinamarca</c:v>
                </c:pt>
                <c:pt idx="35">
                  <c:v>Suecia</c:v>
                </c:pt>
                <c:pt idx="36">
                  <c:v>Eslovaquia</c:v>
                </c:pt>
                <c:pt idx="37">
                  <c:v>Armenia </c:v>
                </c:pt>
                <c:pt idx="38">
                  <c:v>Azerbaijan</c:v>
                </c:pt>
                <c:pt idx="39">
                  <c:v>Croacia</c:v>
                </c:pt>
                <c:pt idx="40">
                  <c:v>Estonia</c:v>
                </c:pt>
                <c:pt idx="41">
                  <c:v>Finlandia</c:v>
                </c:pt>
                <c:pt idx="42">
                  <c:v>Islandia</c:v>
                </c:pt>
                <c:pt idx="43">
                  <c:v>Turquía</c:v>
                </c:pt>
                <c:pt idx="44">
                  <c:v>Rep. Checa</c:v>
                </c:pt>
                <c:pt idx="45">
                  <c:v>Eslovenia</c:v>
                </c:pt>
                <c:pt idx="46">
                  <c:v>Reino Unido</c:v>
                </c:pt>
                <c:pt idx="47">
                  <c:v>Bielorusia</c:v>
                </c:pt>
                <c:pt idx="48">
                  <c:v>Ucrania</c:v>
                </c:pt>
                <c:pt idx="49">
                  <c:v>Rumania</c:v>
                </c:pt>
                <c:pt idx="50">
                  <c:v>Georgia</c:v>
                </c:pt>
                <c:pt idx="51">
                  <c:v>Lituania</c:v>
                </c:pt>
                <c:pt idx="52">
                  <c:v>Polonia</c:v>
                </c:pt>
                <c:pt idx="53">
                  <c:v>Latvia</c:v>
                </c:pt>
                <c:pt idx="54">
                  <c:v>Chipre</c:v>
                </c:pt>
                <c:pt idx="55">
                  <c:v>Irlanda</c:v>
                </c:pt>
                <c:pt idx="56">
                  <c:v>Moldova</c:v>
                </c:pt>
                <c:pt idx="57">
                  <c:v>Bulgaria</c:v>
                </c:pt>
                <c:pt idx="58">
                  <c:v>Macedonia</c:v>
                </c:pt>
                <c:pt idx="59">
                  <c:v>Hungría</c:v>
                </c:pt>
                <c:pt idx="61">
                  <c:v>Africa</c:v>
                </c:pt>
                <c:pt idx="62">
                  <c:v>Asia</c:v>
                </c:pt>
              </c:strCache>
            </c:strRef>
          </c:cat>
          <c:val>
            <c:numRef>
              <c:f>Alic!$B$2:$B$64</c:f>
              <c:numCache>
                <c:formatCode>0%</c:formatCode>
                <c:ptCount val="63"/>
                <c:pt idx="0">
                  <c:v>0.35</c:v>
                </c:pt>
                <c:pt idx="1">
                  <c:v>0.25</c:v>
                </c:pt>
                <c:pt idx="3">
                  <c:v>0.34</c:v>
                </c:pt>
                <c:pt idx="4">
                  <c:v>0.34</c:v>
                </c:pt>
                <c:pt idx="5">
                  <c:v>0.34</c:v>
                </c:pt>
                <c:pt idx="6">
                  <c:v>0.3</c:v>
                </c:pt>
                <c:pt idx="7">
                  <c:v>0.3</c:v>
                </c:pt>
                <c:pt idx="8">
                  <c:v>0.255</c:v>
                </c:pt>
                <c:pt idx="9">
                  <c:v>0.25</c:v>
                </c:pt>
                <c:pt idx="10">
                  <c:v>0.25</c:v>
                </c:pt>
                <c:pt idx="11">
                  <c:v>0.25</c:v>
                </c:pt>
                <c:pt idx="12">
                  <c:v>0.22</c:v>
                </c:pt>
                <c:pt idx="13">
                  <c:v>0.1</c:v>
                </c:pt>
                <c:pt idx="15">
                  <c:v>0.38906474000000002</c:v>
                </c:pt>
                <c:pt idx="16">
                  <c:v>0.34429999999999999</c:v>
                </c:pt>
                <c:pt idx="17">
                  <c:v>0.33989999999999998</c:v>
                </c:pt>
                <c:pt idx="18">
                  <c:v>0.30175000000000002</c:v>
                </c:pt>
                <c:pt idx="19">
                  <c:v>0.3</c:v>
                </c:pt>
                <c:pt idx="20">
                  <c:v>0.3</c:v>
                </c:pt>
                <c:pt idx="21">
                  <c:v>0.29970000000000002</c:v>
                </c:pt>
                <c:pt idx="22">
                  <c:v>0.29499999999999998</c:v>
                </c:pt>
                <c:pt idx="23">
                  <c:v>0.28999999999999998</c:v>
                </c:pt>
                <c:pt idx="24">
                  <c:v>0.28000000000000003</c:v>
                </c:pt>
                <c:pt idx="25">
                  <c:v>0.27806399999999998</c:v>
                </c:pt>
                <c:pt idx="26">
                  <c:v>0.27079999999999999</c:v>
                </c:pt>
                <c:pt idx="27">
                  <c:v>0.26700000000000002</c:v>
                </c:pt>
                <c:pt idx="28">
                  <c:v>0.25</c:v>
                </c:pt>
                <c:pt idx="29">
                  <c:v>0.25</c:v>
                </c:pt>
                <c:pt idx="30">
                  <c:v>0.25</c:v>
                </c:pt>
                <c:pt idx="31">
                  <c:v>0.24199999999999999</c:v>
                </c:pt>
                <c:pt idx="32">
                  <c:v>0.24</c:v>
                </c:pt>
                <c:pt idx="33">
                  <c:v>0.24</c:v>
                </c:pt>
                <c:pt idx="34">
                  <c:v>0.22</c:v>
                </c:pt>
                <c:pt idx="35">
                  <c:v>0.22</c:v>
                </c:pt>
                <c:pt idx="36">
                  <c:v>0.21</c:v>
                </c:pt>
                <c:pt idx="37">
                  <c:v>0.2</c:v>
                </c:pt>
                <c:pt idx="38">
                  <c:v>0.2</c:v>
                </c:pt>
                <c:pt idx="39">
                  <c:v>0.2</c:v>
                </c:pt>
                <c:pt idx="40">
                  <c:v>0.2</c:v>
                </c:pt>
                <c:pt idx="41">
                  <c:v>0.2</c:v>
                </c:pt>
                <c:pt idx="42">
                  <c:v>0.2</c:v>
                </c:pt>
                <c:pt idx="43">
                  <c:v>0.2</c:v>
                </c:pt>
                <c:pt idx="44">
                  <c:v>0.19</c:v>
                </c:pt>
                <c:pt idx="45">
                  <c:v>0.19</c:v>
                </c:pt>
                <c:pt idx="46">
                  <c:v>0.19</c:v>
                </c:pt>
                <c:pt idx="47">
                  <c:v>0.18</c:v>
                </c:pt>
                <c:pt idx="48">
                  <c:v>0.18</c:v>
                </c:pt>
                <c:pt idx="49">
                  <c:v>0.16</c:v>
                </c:pt>
                <c:pt idx="50">
                  <c:v>0.15</c:v>
                </c:pt>
                <c:pt idx="51">
                  <c:v>0.15</c:v>
                </c:pt>
                <c:pt idx="52">
                  <c:v>0.15</c:v>
                </c:pt>
                <c:pt idx="53">
                  <c:v>0.15</c:v>
                </c:pt>
                <c:pt idx="54">
                  <c:v>0.125</c:v>
                </c:pt>
                <c:pt idx="55">
                  <c:v>0.125</c:v>
                </c:pt>
                <c:pt idx="56">
                  <c:v>0.12</c:v>
                </c:pt>
                <c:pt idx="57">
                  <c:v>0.1</c:v>
                </c:pt>
                <c:pt idx="58">
                  <c:v>0.1</c:v>
                </c:pt>
                <c:pt idx="59">
                  <c:v>0.09</c:v>
                </c:pt>
                <c:pt idx="61">
                  <c:v>0.27183333333333298</c:v>
                </c:pt>
                <c:pt idx="62">
                  <c:v>0.234666666666667</c:v>
                </c:pt>
              </c:numCache>
            </c:numRef>
          </c:val>
          <c:extLst xmlns:c16r2="http://schemas.microsoft.com/office/drawing/2015/06/chart">
            <c:ext xmlns:c16="http://schemas.microsoft.com/office/drawing/2014/chart" uri="{C3380CC4-5D6E-409C-BE32-E72D297353CC}">
              <c16:uniqueId val="{00000004-8D81-4EB3-A725-77B72D26FE61}"/>
            </c:ext>
          </c:extLst>
        </c:ser>
        <c:dLbls>
          <c:showLegendKey val="0"/>
          <c:showVal val="0"/>
          <c:showCatName val="0"/>
          <c:showSerName val="0"/>
          <c:showPercent val="0"/>
          <c:showBubbleSize val="0"/>
        </c:dLbls>
        <c:gapWidth val="50"/>
        <c:overlap val="-25"/>
        <c:axId val="556586656"/>
        <c:axId val="556592096"/>
      </c:barChart>
      <c:lineChart>
        <c:grouping val="standard"/>
        <c:varyColors val="0"/>
        <c:ser>
          <c:idx val="1"/>
          <c:order val="1"/>
          <c:tx>
            <c:strRef>
              <c:f>Alic!$F$1</c:f>
              <c:strCache>
                <c:ptCount val="1"/>
                <c:pt idx="0">
                  <c:v>Promedio Latam</c:v>
                </c:pt>
              </c:strCache>
            </c:strRef>
          </c:tx>
          <c:spPr>
            <a:ln w="28575">
              <a:solidFill>
                <a:srgbClr val="ED7D31"/>
              </a:solidFill>
            </a:ln>
          </c:spPr>
          <c:marker>
            <c:symbol val="none"/>
          </c:marker>
          <c:dLbls>
            <c:dLbl>
              <c:idx val="13"/>
              <c:layout>
                <c:manualLayout>
                  <c:x val="-8.8625631313131295E-2"/>
                  <c:y val="-0.104787452556951"/>
                </c:manualLayout>
              </c:layout>
              <c:tx>
                <c:rich>
                  <a:bodyPr/>
                  <a:lstStyle/>
                  <a:p>
                    <a:pPr>
                      <a:defRPr sz="1200" b="1">
                        <a:latin typeface="+mn-lt"/>
                      </a:defRPr>
                    </a:pPr>
                    <a:r>
                      <a:rPr lang="en-US" sz="1200" b="1" noProof="0" dirty="0" smtClean="0">
                        <a:latin typeface="+mn-lt"/>
                      </a:rPr>
                      <a:t>Promedio</a:t>
                    </a:r>
                  </a:p>
                  <a:p>
                    <a:pPr>
                      <a:defRPr sz="1200" b="1">
                        <a:latin typeface="+mn-lt"/>
                      </a:defRPr>
                    </a:pPr>
                    <a:r>
                      <a:rPr lang="en-US" sz="1200" b="1" noProof="0" dirty="0" err="1" smtClean="0">
                        <a:latin typeface="+mn-lt"/>
                      </a:rPr>
                      <a:t>Latam</a:t>
                    </a:r>
                    <a:r>
                      <a:rPr lang="en-US" sz="1200" b="1" noProof="0" dirty="0" smtClean="0">
                        <a:latin typeface="+mn-lt"/>
                      </a:rPr>
                      <a:t>
27%</a:t>
                    </a:r>
                    <a:endParaRPr lang="en-US" noProof="0" dirty="0">
                      <a:latin typeface="+mn-lt"/>
                    </a:endParaRPr>
                  </a:p>
                </c:rich>
              </c:tx>
              <c:spPr>
                <a:noFill/>
                <a:ln>
                  <a:noFill/>
                </a:ln>
                <a:effectLst/>
              </c:spPr>
              <c:dLblPos val="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4-1419-498C-951A-BFE945CB6FB6}"/>
                </c:ext>
                <c:ext xmlns:c15="http://schemas.microsoft.com/office/drawing/2012/chart" uri="{CE6537A1-D6FC-4f65-9D91-7224C49458BB}">
                  <c15:layout/>
                </c:ext>
              </c:extLst>
            </c:dLbl>
            <c:spPr>
              <a:noFill/>
              <a:ln>
                <a:noFill/>
              </a:ln>
              <a:effectLst/>
            </c:spPr>
            <c:txPr>
              <a:bodyPr/>
              <a:lstStyle/>
              <a:p>
                <a:pPr>
                  <a:defRPr sz="1200" b="1"/>
                </a:pPr>
                <a:endParaRPr lang="es-A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Alic!$E$2:$E$64</c:f>
              <c:strCache>
                <c:ptCount val="63"/>
                <c:pt idx="0">
                  <c:v>Argentina</c:v>
                </c:pt>
                <c:pt idx="1">
                  <c:v>Argentina Reforma</c:v>
                </c:pt>
                <c:pt idx="3">
                  <c:v>Colombia</c:v>
                </c:pt>
                <c:pt idx="4">
                  <c:v>Venezuela </c:v>
                </c:pt>
                <c:pt idx="5">
                  <c:v>Brasil</c:v>
                </c:pt>
                <c:pt idx="6">
                  <c:v>Mexico</c:v>
                </c:pt>
                <c:pt idx="7">
                  <c:v>Costa Rica</c:v>
                </c:pt>
                <c:pt idx="8">
                  <c:v>Chile</c:v>
                </c:pt>
                <c:pt idx="9">
                  <c:v>Bolivia </c:v>
                </c:pt>
                <c:pt idx="10">
                  <c:v>Uruguay</c:v>
                </c:pt>
                <c:pt idx="11">
                  <c:v>Guatemala </c:v>
                </c:pt>
                <c:pt idx="12">
                  <c:v>Ecuador</c:v>
                </c:pt>
                <c:pt idx="13">
                  <c:v>Paraguay</c:v>
                </c:pt>
                <c:pt idx="15">
                  <c:v>Estados Unidos</c:v>
                </c:pt>
                <c:pt idx="16">
                  <c:v>Francia</c:v>
                </c:pt>
                <c:pt idx="17">
                  <c:v>Belgica</c:v>
                </c:pt>
                <c:pt idx="18">
                  <c:v>Alemania</c:v>
                </c:pt>
                <c:pt idx="19">
                  <c:v>Australia</c:v>
                </c:pt>
                <c:pt idx="20">
                  <c:v>Mexico</c:v>
                </c:pt>
                <c:pt idx="21">
                  <c:v>Japón</c:v>
                </c:pt>
                <c:pt idx="22">
                  <c:v>Portugal</c:v>
                </c:pt>
                <c:pt idx="23">
                  <c:v>Grecia</c:v>
                </c:pt>
                <c:pt idx="24">
                  <c:v>Nueva Zelanda</c:v>
                </c:pt>
                <c:pt idx="25">
                  <c:v>Italia</c:v>
                </c:pt>
                <c:pt idx="26">
                  <c:v>Luxemburgo</c:v>
                </c:pt>
                <c:pt idx="27">
                  <c:v>Canada</c:v>
                </c:pt>
                <c:pt idx="28">
                  <c:v>Austria</c:v>
                </c:pt>
                <c:pt idx="29">
                  <c:v>Países Bajos</c:v>
                </c:pt>
                <c:pt idx="30">
                  <c:v>España</c:v>
                </c:pt>
                <c:pt idx="31">
                  <c:v>Corea</c:v>
                </c:pt>
                <c:pt idx="32">
                  <c:v>Israel</c:v>
                </c:pt>
                <c:pt idx="33">
                  <c:v>Noruega</c:v>
                </c:pt>
                <c:pt idx="34">
                  <c:v>Dinamarca</c:v>
                </c:pt>
                <c:pt idx="35">
                  <c:v>Suecia</c:v>
                </c:pt>
                <c:pt idx="36">
                  <c:v>Eslovaquia</c:v>
                </c:pt>
                <c:pt idx="37">
                  <c:v>Armenia </c:v>
                </c:pt>
                <c:pt idx="38">
                  <c:v>Azerbaijan</c:v>
                </c:pt>
                <c:pt idx="39">
                  <c:v>Croacia</c:v>
                </c:pt>
                <c:pt idx="40">
                  <c:v>Estonia</c:v>
                </c:pt>
                <c:pt idx="41">
                  <c:v>Finlandia</c:v>
                </c:pt>
                <c:pt idx="42">
                  <c:v>Islandia</c:v>
                </c:pt>
                <c:pt idx="43">
                  <c:v>Turquía</c:v>
                </c:pt>
                <c:pt idx="44">
                  <c:v>Rep. Checa</c:v>
                </c:pt>
                <c:pt idx="45">
                  <c:v>Eslovenia</c:v>
                </c:pt>
                <c:pt idx="46">
                  <c:v>Reino Unido</c:v>
                </c:pt>
                <c:pt idx="47">
                  <c:v>Bielorusia</c:v>
                </c:pt>
                <c:pt idx="48">
                  <c:v>Ucrania</c:v>
                </c:pt>
                <c:pt idx="49">
                  <c:v>Rumania</c:v>
                </c:pt>
                <c:pt idx="50">
                  <c:v>Georgia</c:v>
                </c:pt>
                <c:pt idx="51">
                  <c:v>Lituania</c:v>
                </c:pt>
                <c:pt idx="52">
                  <c:v>Polonia</c:v>
                </c:pt>
                <c:pt idx="53">
                  <c:v>Latvia</c:v>
                </c:pt>
                <c:pt idx="54">
                  <c:v>Chipre</c:v>
                </c:pt>
                <c:pt idx="55">
                  <c:v>Irlanda</c:v>
                </c:pt>
                <c:pt idx="56">
                  <c:v>Moldova</c:v>
                </c:pt>
                <c:pt idx="57">
                  <c:v>Bulgaria</c:v>
                </c:pt>
                <c:pt idx="58">
                  <c:v>Macedonia</c:v>
                </c:pt>
                <c:pt idx="59">
                  <c:v>Hungría</c:v>
                </c:pt>
                <c:pt idx="61">
                  <c:v>Africa</c:v>
                </c:pt>
                <c:pt idx="62">
                  <c:v>Asia</c:v>
                </c:pt>
              </c:strCache>
            </c:strRef>
          </c:cat>
          <c:val>
            <c:numRef>
              <c:f>Alic!$F$2:$F$64</c:f>
              <c:numCache>
                <c:formatCode>General</c:formatCode>
                <c:ptCount val="63"/>
                <c:pt idx="3" formatCode="0%">
                  <c:v>0.26772727272727298</c:v>
                </c:pt>
                <c:pt idx="4" formatCode="0%">
                  <c:v>0.26772727272727298</c:v>
                </c:pt>
                <c:pt idx="5" formatCode="0%">
                  <c:v>0.26772727272727298</c:v>
                </c:pt>
                <c:pt idx="6" formatCode="0%">
                  <c:v>0.26772727272727298</c:v>
                </c:pt>
                <c:pt idx="7" formatCode="0%">
                  <c:v>0.26772727272727298</c:v>
                </c:pt>
                <c:pt idx="8" formatCode="0%">
                  <c:v>0.26772727272727298</c:v>
                </c:pt>
                <c:pt idx="9" formatCode="0%">
                  <c:v>0.26772727272727298</c:v>
                </c:pt>
                <c:pt idx="10" formatCode="0%">
                  <c:v>0.26772727272727298</c:v>
                </c:pt>
                <c:pt idx="11" formatCode="0%">
                  <c:v>0.26772727272727298</c:v>
                </c:pt>
                <c:pt idx="12" formatCode="0%">
                  <c:v>0.26772727272727298</c:v>
                </c:pt>
                <c:pt idx="13" formatCode="0%">
                  <c:v>0.26772727272727298</c:v>
                </c:pt>
              </c:numCache>
            </c:numRef>
          </c:val>
          <c:smooth val="0"/>
          <c:extLst xmlns:c16r2="http://schemas.microsoft.com/office/drawing/2015/06/chart">
            <c:ext xmlns:c16="http://schemas.microsoft.com/office/drawing/2014/chart" uri="{C3380CC4-5D6E-409C-BE32-E72D297353CC}">
              <c16:uniqueId val="{00000006-8D81-4EB3-A725-77B72D26FE61}"/>
            </c:ext>
          </c:extLst>
        </c:ser>
        <c:ser>
          <c:idx val="2"/>
          <c:order val="2"/>
          <c:tx>
            <c:strRef>
              <c:f>Alic!$G$1</c:f>
              <c:strCache>
                <c:ptCount val="1"/>
                <c:pt idx="0">
                  <c:v>Promedio OECD</c:v>
                </c:pt>
              </c:strCache>
            </c:strRef>
          </c:tx>
          <c:spPr>
            <a:ln w="28575">
              <a:solidFill>
                <a:srgbClr val="ED7D31"/>
              </a:solidFill>
            </a:ln>
          </c:spPr>
          <c:marker>
            <c:symbol val="none"/>
          </c:marker>
          <c:dLbls>
            <c:dLbl>
              <c:idx val="59"/>
              <c:layout>
                <c:manualLayout>
                  <c:x val="-6.4679545454545406E-2"/>
                  <c:y val="-7.1777554431936494E-2"/>
                </c:manualLayout>
              </c:layout>
              <c:tx>
                <c:rich>
                  <a:bodyPr/>
                  <a:lstStyle/>
                  <a:p>
                    <a:pPr>
                      <a:defRPr sz="1200" b="1">
                        <a:latin typeface="+mn-lt"/>
                      </a:defRPr>
                    </a:pPr>
                    <a:r>
                      <a:rPr lang="en-US" sz="1200" b="1" dirty="0" err="1">
                        <a:latin typeface="+mn-lt"/>
                      </a:rPr>
                      <a:t>Promedio</a:t>
                    </a:r>
                    <a:r>
                      <a:rPr lang="en-US" sz="1200" b="1" dirty="0">
                        <a:latin typeface="+mn-lt"/>
                      </a:rPr>
                      <a:t> </a:t>
                    </a:r>
                    <a:r>
                      <a:rPr lang="en-US" sz="1200" b="1" dirty="0" smtClean="0">
                        <a:latin typeface="+mn-lt"/>
                      </a:rPr>
                      <a:t>OCDE</a:t>
                    </a:r>
                    <a:r>
                      <a:rPr lang="en-US" sz="1200" b="1" dirty="0">
                        <a:latin typeface="+mn-lt"/>
                      </a:rPr>
                      <a:t>
22%</a:t>
                    </a:r>
                    <a:endParaRPr lang="en-US" dirty="0">
                      <a:latin typeface="+mn-lt"/>
                    </a:endParaRPr>
                  </a:p>
                </c:rich>
              </c:tx>
              <c:spPr>
                <a:noFill/>
                <a:ln>
                  <a:noFill/>
                </a:ln>
                <a:effectLst/>
              </c:spPr>
              <c:dLblPos val="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7-8D81-4EB3-A725-77B72D26FE61}"/>
                </c:ext>
                <c:ext xmlns:c15="http://schemas.microsoft.com/office/drawing/2012/chart" uri="{CE6537A1-D6FC-4f65-9D91-7224C49458BB}">
                  <c15:layout/>
                </c:ext>
              </c:extLst>
            </c:dLbl>
            <c:spPr>
              <a:noFill/>
              <a:ln>
                <a:noFill/>
              </a:ln>
              <a:effectLst/>
            </c:spPr>
            <c:txPr>
              <a:bodyPr/>
              <a:lstStyle/>
              <a:p>
                <a:pPr>
                  <a:defRPr sz="1200" b="1"/>
                </a:pPr>
                <a:endParaRPr lang="es-A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Alic!$E$2:$E$64</c:f>
              <c:strCache>
                <c:ptCount val="63"/>
                <c:pt idx="0">
                  <c:v>Argentina</c:v>
                </c:pt>
                <c:pt idx="1">
                  <c:v>Argentina Reforma</c:v>
                </c:pt>
                <c:pt idx="3">
                  <c:v>Colombia</c:v>
                </c:pt>
                <c:pt idx="4">
                  <c:v>Venezuela </c:v>
                </c:pt>
                <c:pt idx="5">
                  <c:v>Brasil</c:v>
                </c:pt>
                <c:pt idx="6">
                  <c:v>Mexico</c:v>
                </c:pt>
                <c:pt idx="7">
                  <c:v>Costa Rica</c:v>
                </c:pt>
                <c:pt idx="8">
                  <c:v>Chile</c:v>
                </c:pt>
                <c:pt idx="9">
                  <c:v>Bolivia </c:v>
                </c:pt>
                <c:pt idx="10">
                  <c:v>Uruguay</c:v>
                </c:pt>
                <c:pt idx="11">
                  <c:v>Guatemala </c:v>
                </c:pt>
                <c:pt idx="12">
                  <c:v>Ecuador</c:v>
                </c:pt>
                <c:pt idx="13">
                  <c:v>Paraguay</c:v>
                </c:pt>
                <c:pt idx="15">
                  <c:v>Estados Unidos</c:v>
                </c:pt>
                <c:pt idx="16">
                  <c:v>Francia</c:v>
                </c:pt>
                <c:pt idx="17">
                  <c:v>Belgica</c:v>
                </c:pt>
                <c:pt idx="18">
                  <c:v>Alemania</c:v>
                </c:pt>
                <c:pt idx="19">
                  <c:v>Australia</c:v>
                </c:pt>
                <c:pt idx="20">
                  <c:v>Mexico</c:v>
                </c:pt>
                <c:pt idx="21">
                  <c:v>Japón</c:v>
                </c:pt>
                <c:pt idx="22">
                  <c:v>Portugal</c:v>
                </c:pt>
                <c:pt idx="23">
                  <c:v>Grecia</c:v>
                </c:pt>
                <c:pt idx="24">
                  <c:v>Nueva Zelanda</c:v>
                </c:pt>
                <c:pt idx="25">
                  <c:v>Italia</c:v>
                </c:pt>
                <c:pt idx="26">
                  <c:v>Luxemburgo</c:v>
                </c:pt>
                <c:pt idx="27">
                  <c:v>Canada</c:v>
                </c:pt>
                <c:pt idx="28">
                  <c:v>Austria</c:v>
                </c:pt>
                <c:pt idx="29">
                  <c:v>Países Bajos</c:v>
                </c:pt>
                <c:pt idx="30">
                  <c:v>España</c:v>
                </c:pt>
                <c:pt idx="31">
                  <c:v>Corea</c:v>
                </c:pt>
                <c:pt idx="32">
                  <c:v>Israel</c:v>
                </c:pt>
                <c:pt idx="33">
                  <c:v>Noruega</c:v>
                </c:pt>
                <c:pt idx="34">
                  <c:v>Dinamarca</c:v>
                </c:pt>
                <c:pt idx="35">
                  <c:v>Suecia</c:v>
                </c:pt>
                <c:pt idx="36">
                  <c:v>Eslovaquia</c:v>
                </c:pt>
                <c:pt idx="37">
                  <c:v>Armenia </c:v>
                </c:pt>
                <c:pt idx="38">
                  <c:v>Azerbaijan</c:v>
                </c:pt>
                <c:pt idx="39">
                  <c:v>Croacia</c:v>
                </c:pt>
                <c:pt idx="40">
                  <c:v>Estonia</c:v>
                </c:pt>
                <c:pt idx="41">
                  <c:v>Finlandia</c:v>
                </c:pt>
                <c:pt idx="42">
                  <c:v>Islandia</c:v>
                </c:pt>
                <c:pt idx="43">
                  <c:v>Turquía</c:v>
                </c:pt>
                <c:pt idx="44">
                  <c:v>Rep. Checa</c:v>
                </c:pt>
                <c:pt idx="45">
                  <c:v>Eslovenia</c:v>
                </c:pt>
                <c:pt idx="46">
                  <c:v>Reino Unido</c:v>
                </c:pt>
                <c:pt idx="47">
                  <c:v>Bielorusia</c:v>
                </c:pt>
                <c:pt idx="48">
                  <c:v>Ucrania</c:v>
                </c:pt>
                <c:pt idx="49">
                  <c:v>Rumania</c:v>
                </c:pt>
                <c:pt idx="50">
                  <c:v>Georgia</c:v>
                </c:pt>
                <c:pt idx="51">
                  <c:v>Lituania</c:v>
                </c:pt>
                <c:pt idx="52">
                  <c:v>Polonia</c:v>
                </c:pt>
                <c:pt idx="53">
                  <c:v>Latvia</c:v>
                </c:pt>
                <c:pt idx="54">
                  <c:v>Chipre</c:v>
                </c:pt>
                <c:pt idx="55">
                  <c:v>Irlanda</c:v>
                </c:pt>
                <c:pt idx="56">
                  <c:v>Moldova</c:v>
                </c:pt>
                <c:pt idx="57">
                  <c:v>Bulgaria</c:v>
                </c:pt>
                <c:pt idx="58">
                  <c:v>Macedonia</c:v>
                </c:pt>
                <c:pt idx="59">
                  <c:v>Hungría</c:v>
                </c:pt>
                <c:pt idx="61">
                  <c:v>Africa</c:v>
                </c:pt>
                <c:pt idx="62">
                  <c:v>Asia</c:v>
                </c:pt>
              </c:strCache>
            </c:strRef>
          </c:cat>
          <c:val>
            <c:numRef>
              <c:f>Alic!$G$2:$G$64</c:f>
              <c:numCache>
                <c:formatCode>General</c:formatCode>
                <c:ptCount val="63"/>
                <c:pt idx="15" formatCode="0%">
                  <c:v>0.218390638666667</c:v>
                </c:pt>
                <c:pt idx="16" formatCode="0%">
                  <c:v>0.218390638666667</c:v>
                </c:pt>
                <c:pt idx="17" formatCode="0%">
                  <c:v>0.218390638666667</c:v>
                </c:pt>
                <c:pt idx="18" formatCode="0%">
                  <c:v>0.218390638666667</c:v>
                </c:pt>
                <c:pt idx="19" formatCode="0%">
                  <c:v>0.218390638666667</c:v>
                </c:pt>
                <c:pt idx="20" formatCode="0%">
                  <c:v>0.218390638666667</c:v>
                </c:pt>
                <c:pt idx="21" formatCode="0%">
                  <c:v>0.218390638666667</c:v>
                </c:pt>
                <c:pt idx="22" formatCode="0%">
                  <c:v>0.218390638666667</c:v>
                </c:pt>
                <c:pt idx="23" formatCode="0%">
                  <c:v>0.218390638666667</c:v>
                </c:pt>
                <c:pt idx="24" formatCode="0%">
                  <c:v>0.218390638666667</c:v>
                </c:pt>
                <c:pt idx="25" formatCode="0%">
                  <c:v>0.218390638666667</c:v>
                </c:pt>
                <c:pt idx="26" formatCode="0%">
                  <c:v>0.218390638666667</c:v>
                </c:pt>
                <c:pt idx="27" formatCode="0%">
                  <c:v>0.218390638666667</c:v>
                </c:pt>
                <c:pt idx="28" formatCode="0%">
                  <c:v>0.218390638666667</c:v>
                </c:pt>
                <c:pt idx="29" formatCode="0%">
                  <c:v>0.218390638666667</c:v>
                </c:pt>
                <c:pt idx="30" formatCode="0%">
                  <c:v>0.218390638666667</c:v>
                </c:pt>
                <c:pt idx="31" formatCode="0%">
                  <c:v>0.218390638666667</c:v>
                </c:pt>
                <c:pt idx="32" formatCode="0%">
                  <c:v>0.218390638666667</c:v>
                </c:pt>
                <c:pt idx="33" formatCode="0%">
                  <c:v>0.218390638666667</c:v>
                </c:pt>
                <c:pt idx="34" formatCode="0%">
                  <c:v>0.218390638666667</c:v>
                </c:pt>
                <c:pt idx="35" formatCode="0%">
                  <c:v>0.218390638666667</c:v>
                </c:pt>
                <c:pt idx="36" formatCode="0%">
                  <c:v>0.218390638666667</c:v>
                </c:pt>
                <c:pt idx="37" formatCode="0%">
                  <c:v>0.218390638666667</c:v>
                </c:pt>
                <c:pt idx="38" formatCode="0%">
                  <c:v>0.218390638666667</c:v>
                </c:pt>
                <c:pt idx="39" formatCode="0%">
                  <c:v>0.218390638666667</c:v>
                </c:pt>
                <c:pt idx="40" formatCode="0%">
                  <c:v>0.218390638666667</c:v>
                </c:pt>
                <c:pt idx="41" formatCode="0%">
                  <c:v>0.218390638666667</c:v>
                </c:pt>
                <c:pt idx="42" formatCode="0%">
                  <c:v>0.218390638666667</c:v>
                </c:pt>
                <c:pt idx="43" formatCode="0%">
                  <c:v>0.218390638666667</c:v>
                </c:pt>
                <c:pt idx="44" formatCode="0%">
                  <c:v>0.218390638666667</c:v>
                </c:pt>
                <c:pt idx="45" formatCode="0%">
                  <c:v>0.218390638666667</c:v>
                </c:pt>
                <c:pt idx="46" formatCode="0%">
                  <c:v>0.218390638666667</c:v>
                </c:pt>
                <c:pt idx="47" formatCode="0%">
                  <c:v>0.218390638666667</c:v>
                </c:pt>
                <c:pt idx="48" formatCode="0%">
                  <c:v>0.218390638666667</c:v>
                </c:pt>
                <c:pt idx="49" formatCode="0%">
                  <c:v>0.218390638666667</c:v>
                </c:pt>
                <c:pt idx="50" formatCode="0%">
                  <c:v>0.218390638666667</c:v>
                </c:pt>
                <c:pt idx="51" formatCode="0%">
                  <c:v>0.218390638666667</c:v>
                </c:pt>
                <c:pt idx="52" formatCode="0%">
                  <c:v>0.218390638666667</c:v>
                </c:pt>
                <c:pt idx="53" formatCode="0%">
                  <c:v>0.218390638666667</c:v>
                </c:pt>
                <c:pt idx="54" formatCode="0%">
                  <c:v>0.218390638666667</c:v>
                </c:pt>
                <c:pt idx="55" formatCode="0%">
                  <c:v>0.218390638666667</c:v>
                </c:pt>
                <c:pt idx="56" formatCode="0%">
                  <c:v>0.218390638666667</c:v>
                </c:pt>
                <c:pt idx="57" formatCode="0%">
                  <c:v>0.218390638666667</c:v>
                </c:pt>
                <c:pt idx="58" formatCode="0%">
                  <c:v>0.218390638666667</c:v>
                </c:pt>
                <c:pt idx="59" formatCode="0%">
                  <c:v>0.218390638666667</c:v>
                </c:pt>
              </c:numCache>
            </c:numRef>
          </c:val>
          <c:smooth val="0"/>
          <c:extLst xmlns:c16r2="http://schemas.microsoft.com/office/drawing/2015/06/chart">
            <c:ext xmlns:c16="http://schemas.microsoft.com/office/drawing/2014/chart" uri="{C3380CC4-5D6E-409C-BE32-E72D297353CC}">
              <c16:uniqueId val="{00000008-8D81-4EB3-A725-77B72D26FE61}"/>
            </c:ext>
          </c:extLst>
        </c:ser>
        <c:dLbls>
          <c:showLegendKey val="0"/>
          <c:showVal val="0"/>
          <c:showCatName val="0"/>
          <c:showSerName val="0"/>
          <c:showPercent val="0"/>
          <c:showBubbleSize val="0"/>
        </c:dLbls>
        <c:marker val="1"/>
        <c:smooth val="0"/>
        <c:axId val="556586656"/>
        <c:axId val="556592096"/>
      </c:lineChart>
      <c:catAx>
        <c:axId val="556586656"/>
        <c:scaling>
          <c:orientation val="minMax"/>
        </c:scaling>
        <c:delete val="0"/>
        <c:axPos val="b"/>
        <c:numFmt formatCode="General" sourceLinked="0"/>
        <c:majorTickMark val="none"/>
        <c:minorTickMark val="none"/>
        <c:tickLblPos val="nextTo"/>
        <c:txPr>
          <a:bodyPr rot="-5400000" vert="horz"/>
          <a:lstStyle/>
          <a:p>
            <a:pPr>
              <a:defRPr sz="1200">
                <a:latin typeface="+mn-lt"/>
              </a:defRPr>
            </a:pPr>
            <a:endParaRPr lang="es-AR"/>
          </a:p>
        </c:txPr>
        <c:crossAx val="556592096"/>
        <c:crosses val="autoZero"/>
        <c:auto val="1"/>
        <c:lblAlgn val="ctr"/>
        <c:lblOffset val="100"/>
        <c:tickLblSkip val="1"/>
        <c:noMultiLvlLbl val="0"/>
      </c:catAx>
      <c:valAx>
        <c:axId val="556592096"/>
        <c:scaling>
          <c:orientation val="minMax"/>
          <c:max val="0.4"/>
        </c:scaling>
        <c:delete val="0"/>
        <c:axPos val="l"/>
        <c:majorGridlines>
          <c:spPr>
            <a:ln>
              <a:noFill/>
            </a:ln>
          </c:spPr>
        </c:majorGridlines>
        <c:numFmt formatCode="0%" sourceLinked="1"/>
        <c:majorTickMark val="none"/>
        <c:minorTickMark val="none"/>
        <c:tickLblPos val="nextTo"/>
        <c:spPr>
          <a:ln w="9525">
            <a:noFill/>
          </a:ln>
        </c:spPr>
        <c:txPr>
          <a:bodyPr/>
          <a:lstStyle/>
          <a:p>
            <a:pPr>
              <a:defRPr sz="1200">
                <a:latin typeface="+mn-lt"/>
              </a:defRPr>
            </a:pPr>
            <a:endParaRPr lang="es-AR"/>
          </a:p>
        </c:txPr>
        <c:crossAx val="556586656"/>
        <c:crosses val="autoZero"/>
        <c:crossBetween val="between"/>
      </c:valAx>
    </c:plotArea>
    <c:plotVisOnly val="1"/>
    <c:dispBlanksAs val="gap"/>
    <c:showDLblsOverMax val="0"/>
  </c:chart>
  <c:spPr>
    <a:ln>
      <a:noFill/>
    </a:ln>
  </c:spPr>
  <c:txPr>
    <a:bodyPr/>
    <a:lstStyle/>
    <a:p>
      <a:pPr>
        <a:defRPr sz="1100">
          <a:latin typeface="+mj-lt"/>
          <a:ea typeface="Roboto" panose="02000000000000000000" pitchFamily="2" charset="0"/>
          <a:cs typeface="Roboto" panose="02000000000000000000" pitchFamily="2" charset="0"/>
        </a:defRPr>
      </a:pPr>
      <a:endParaRPr lang="es-A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40000"/>
                <a:lumOff val="60000"/>
              </a:schemeClr>
            </a:solidFill>
          </c:spPr>
          <c:invertIfNegative val="0"/>
          <c:dPt>
            <c:idx val="21"/>
            <c:invertIfNegative val="0"/>
            <c:bubble3D val="0"/>
            <c:spPr>
              <a:solidFill>
                <a:schemeClr val="accent3">
                  <a:lumMod val="60000"/>
                  <a:lumOff val="40000"/>
                </a:schemeClr>
              </a:solidFill>
            </c:spPr>
          </c:dPt>
          <c:dPt>
            <c:idx val="22"/>
            <c:invertIfNegative val="0"/>
            <c:bubble3D val="0"/>
            <c:spPr>
              <a:solidFill>
                <a:schemeClr val="accent3">
                  <a:lumMod val="60000"/>
                  <a:lumOff val="40000"/>
                </a:schemeClr>
              </a:solidFill>
            </c:spPr>
          </c:dPt>
          <c:dPt>
            <c:idx val="27"/>
            <c:invertIfNegative val="0"/>
            <c:bubble3D val="0"/>
            <c:spPr>
              <a:solidFill>
                <a:srgbClr val="00B050"/>
              </a:solidFill>
            </c:spPr>
          </c:dPt>
          <c:dPt>
            <c:idx val="28"/>
            <c:invertIfNegative val="0"/>
            <c:bubble3D val="0"/>
            <c:spPr>
              <a:solidFill>
                <a:schemeClr val="accent3">
                  <a:lumMod val="60000"/>
                  <a:lumOff val="40000"/>
                </a:schemeClr>
              </a:solidFill>
            </c:spPr>
          </c:dPt>
          <c:cat>
            <c:strRef>
              <c:f>AlicComb!$D$3:$D$39</c:f>
              <c:strCache>
                <c:ptCount val="37"/>
                <c:pt idx="0">
                  <c:v>Francia</c:v>
                </c:pt>
                <c:pt idx="1">
                  <c:v>Irlanda</c:v>
                </c:pt>
                <c:pt idx="2">
                  <c:v>Estados Unidos</c:v>
                </c:pt>
                <c:pt idx="3">
                  <c:v>Canada</c:v>
                </c:pt>
                <c:pt idx="4">
                  <c:v>Dinamarca</c:v>
                </c:pt>
                <c:pt idx="5">
                  <c:v>Belgica</c:v>
                </c:pt>
                <c:pt idx="6">
                  <c:v>Corea</c:v>
                </c:pt>
                <c:pt idx="7">
                  <c:v>Reino Unido</c:v>
                </c:pt>
                <c:pt idx="8">
                  <c:v>Portugal</c:v>
                </c:pt>
                <c:pt idx="9">
                  <c:v>Alemania</c:v>
                </c:pt>
                <c:pt idx="10">
                  <c:v>Australia</c:v>
                </c:pt>
                <c:pt idx="11">
                  <c:v>Noruega</c:v>
                </c:pt>
                <c:pt idx="12">
                  <c:v>Austria</c:v>
                </c:pt>
                <c:pt idx="13">
                  <c:v>Suecia</c:v>
                </c:pt>
                <c:pt idx="14">
                  <c:v>Israel</c:v>
                </c:pt>
                <c:pt idx="15">
                  <c:v>Japón</c:v>
                </c:pt>
                <c:pt idx="16">
                  <c:v>Italia</c:v>
                </c:pt>
                <c:pt idx="17">
                  <c:v>Países Bajos</c:v>
                </c:pt>
                <c:pt idx="18">
                  <c:v>Finlandia</c:v>
                </c:pt>
                <c:pt idx="19">
                  <c:v>Luxemburgo</c:v>
                </c:pt>
                <c:pt idx="20">
                  <c:v>España</c:v>
                </c:pt>
                <c:pt idx="21">
                  <c:v>Mexico</c:v>
                </c:pt>
                <c:pt idx="22">
                  <c:v>Colombia*</c:v>
                </c:pt>
                <c:pt idx="23">
                  <c:v>Eslovenia</c:v>
                </c:pt>
                <c:pt idx="24">
                  <c:v>Suiza</c:v>
                </c:pt>
                <c:pt idx="25">
                  <c:v>Grecia</c:v>
                </c:pt>
                <c:pt idx="26">
                  <c:v>Islandia</c:v>
                </c:pt>
                <c:pt idx="27">
                  <c:v>Arg. (pre y post reforma)</c:v>
                </c:pt>
                <c:pt idx="28">
                  <c:v>Chile</c:v>
                </c:pt>
                <c:pt idx="29">
                  <c:v>Polonia</c:v>
                </c:pt>
                <c:pt idx="30">
                  <c:v>Turquía</c:v>
                </c:pt>
                <c:pt idx="31">
                  <c:v>Nueva Zelanda</c:v>
                </c:pt>
                <c:pt idx="32">
                  <c:v>Rep. Checa</c:v>
                </c:pt>
                <c:pt idx="33">
                  <c:v>Eslovaquia</c:v>
                </c:pt>
                <c:pt idx="34">
                  <c:v>Latvia</c:v>
                </c:pt>
                <c:pt idx="35">
                  <c:v>Hungría</c:v>
                </c:pt>
                <c:pt idx="36">
                  <c:v>Estonia</c:v>
                </c:pt>
              </c:strCache>
            </c:strRef>
          </c:cat>
          <c:val>
            <c:numRef>
              <c:f>AlicComb!$B$3:$B$39</c:f>
              <c:numCache>
                <c:formatCode>0.00%</c:formatCode>
                <c:ptCount val="37"/>
                <c:pt idx="0">
                  <c:v>0.64384823000000002</c:v>
                </c:pt>
                <c:pt idx="1">
                  <c:v>0.57130000000000003</c:v>
                </c:pt>
                <c:pt idx="2">
                  <c:v>0.56321834000000004</c:v>
                </c:pt>
                <c:pt idx="3">
                  <c:v>0.55538803092</c:v>
                </c:pt>
                <c:pt idx="4">
                  <c:v>0.54759999999999998</c:v>
                </c:pt>
                <c:pt idx="5">
                  <c:v>0.53793000000000002</c:v>
                </c:pt>
                <c:pt idx="6">
                  <c:v>0.51031683999999999</c:v>
                </c:pt>
                <c:pt idx="7">
                  <c:v>0.49861</c:v>
                </c:pt>
                <c:pt idx="8">
                  <c:v>0.4924</c:v>
                </c:pt>
                <c:pt idx="9">
                  <c:v>0.48591343999999997</c:v>
                </c:pt>
                <c:pt idx="10">
                  <c:v>0.47</c:v>
                </c:pt>
                <c:pt idx="11">
                  <c:v>0.46617600000000003</c:v>
                </c:pt>
                <c:pt idx="12">
                  <c:v>0.45630000000000004</c:v>
                </c:pt>
                <c:pt idx="13">
                  <c:v>0.45399999999999996</c:v>
                </c:pt>
                <c:pt idx="14">
                  <c:v>0.44520000000000004</c:v>
                </c:pt>
                <c:pt idx="15">
                  <c:v>0.442</c:v>
                </c:pt>
                <c:pt idx="16">
                  <c:v>0.43759999999999999</c:v>
                </c:pt>
                <c:pt idx="17">
                  <c:v>0.4375</c:v>
                </c:pt>
                <c:pt idx="18">
                  <c:v>0.43119999999999997</c:v>
                </c:pt>
                <c:pt idx="19">
                  <c:v>0.42393199999999998</c:v>
                </c:pt>
                <c:pt idx="20">
                  <c:v>0.42249999999999999</c:v>
                </c:pt>
                <c:pt idx="21">
                  <c:v>0.42</c:v>
                </c:pt>
                <c:pt idx="22">
                  <c:v>0.40600000000000003</c:v>
                </c:pt>
                <c:pt idx="23">
                  <c:v>0.39250000000000002</c:v>
                </c:pt>
                <c:pt idx="24">
                  <c:v>0.37813403000000001</c:v>
                </c:pt>
                <c:pt idx="25">
                  <c:v>0.36099999999999999</c:v>
                </c:pt>
                <c:pt idx="26">
                  <c:v>0.36</c:v>
                </c:pt>
                <c:pt idx="27">
                  <c:v>0.35</c:v>
                </c:pt>
                <c:pt idx="28">
                  <c:v>0.35</c:v>
                </c:pt>
                <c:pt idx="29">
                  <c:v>0.34389999999999998</c:v>
                </c:pt>
                <c:pt idx="30">
                  <c:v>0.34</c:v>
                </c:pt>
                <c:pt idx="31">
                  <c:v>0.33</c:v>
                </c:pt>
                <c:pt idx="32">
                  <c:v>0.3115</c:v>
                </c:pt>
                <c:pt idx="33">
                  <c:v>0.26530000000000004</c:v>
                </c:pt>
                <c:pt idx="34">
                  <c:v>0.23499999999999999</c:v>
                </c:pt>
                <c:pt idx="35">
                  <c:v>0.22649999999999998</c:v>
                </c:pt>
                <c:pt idx="36">
                  <c:v>0.2</c:v>
                </c:pt>
              </c:numCache>
            </c:numRef>
          </c:val>
        </c:ser>
        <c:dLbls>
          <c:showLegendKey val="0"/>
          <c:showVal val="0"/>
          <c:showCatName val="0"/>
          <c:showSerName val="0"/>
          <c:showPercent val="0"/>
          <c:showBubbleSize val="0"/>
        </c:dLbls>
        <c:gapWidth val="150"/>
        <c:axId val="556593184"/>
        <c:axId val="556587200"/>
      </c:barChart>
      <c:catAx>
        <c:axId val="556593184"/>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es-AR"/>
          </a:p>
        </c:txPr>
        <c:crossAx val="556587200"/>
        <c:crosses val="autoZero"/>
        <c:auto val="1"/>
        <c:lblAlgn val="ctr"/>
        <c:lblOffset val="100"/>
        <c:noMultiLvlLbl val="0"/>
      </c:catAx>
      <c:valAx>
        <c:axId val="556587200"/>
        <c:scaling>
          <c:orientation val="minMax"/>
        </c:scaling>
        <c:delete val="0"/>
        <c:axPos val="l"/>
        <c:numFmt formatCode="0%" sourceLinked="0"/>
        <c:majorTickMark val="out"/>
        <c:minorTickMark val="none"/>
        <c:tickLblPos val="nextTo"/>
        <c:spPr>
          <a:ln>
            <a:noFill/>
          </a:ln>
        </c:spPr>
        <c:crossAx val="556593184"/>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2">
                <a:lumMod val="50000"/>
              </a:schemeClr>
            </a:solidFill>
          </c:spPr>
          <c:invertIfNegative val="0"/>
          <c:dPt>
            <c:idx val="35"/>
            <c:invertIfNegative val="0"/>
            <c:bubble3D val="0"/>
            <c:spPr>
              <a:solidFill>
                <a:srgbClr val="C00000"/>
              </a:solidFill>
            </c:spPr>
          </c:dPt>
          <c:dPt>
            <c:idx val="36"/>
            <c:invertIfNegative val="0"/>
            <c:bubble3D val="0"/>
            <c:spPr>
              <a:solidFill>
                <a:srgbClr val="FFC000"/>
              </a:solidFill>
            </c:spPr>
          </c:dPt>
          <c:cat>
            <c:strRef>
              <c:f>Sheet1!$B$3:$B$39</c:f>
              <c:strCache>
                <c:ptCount val="37"/>
                <c:pt idx="0">
                  <c:v> Corea del Sur</c:v>
                </c:pt>
                <c:pt idx="1">
                  <c:v> Luxemburgo</c:v>
                </c:pt>
                <c:pt idx="2">
                  <c:v> Grecia</c:v>
                </c:pt>
                <c:pt idx="3">
                  <c:v> Irlanda</c:v>
                </c:pt>
                <c:pt idx="4">
                  <c:v> Países Bajos</c:v>
                </c:pt>
                <c:pt idx="5">
                  <c:v> Portugal</c:v>
                </c:pt>
                <c:pt idx="6">
                  <c:v> Alemania</c:v>
                </c:pt>
                <c:pt idx="7">
                  <c:v> Japón</c:v>
                </c:pt>
                <c:pt idx="8">
                  <c:v> España</c:v>
                </c:pt>
                <c:pt idx="9">
                  <c:v> Estonia</c:v>
                </c:pt>
                <c:pt idx="10">
                  <c:v> Turquía</c:v>
                </c:pt>
                <c:pt idx="11">
                  <c:v> Austria</c:v>
                </c:pt>
                <c:pt idx="12">
                  <c:v> Israel</c:v>
                </c:pt>
                <c:pt idx="13">
                  <c:v> Suecia</c:v>
                </c:pt>
                <c:pt idx="14">
                  <c:v> Francia</c:v>
                </c:pt>
                <c:pt idx="15">
                  <c:v> República Checa</c:v>
                </c:pt>
                <c:pt idx="16">
                  <c:v> Hungría</c:v>
                </c:pt>
                <c:pt idx="17">
                  <c:v> Islandia</c:v>
                </c:pt>
                <c:pt idx="18">
                  <c:v> Polonia</c:v>
                </c:pt>
                <c:pt idx="19">
                  <c:v> Eslovenia</c:v>
                </c:pt>
                <c:pt idx="20">
                  <c:v> Suiza</c:v>
                </c:pt>
                <c:pt idx="21">
                  <c:v> Noruega</c:v>
                </c:pt>
                <c:pt idx="22">
                  <c:v> Finlandia</c:v>
                </c:pt>
                <c:pt idx="23">
                  <c:v> Dinamarca</c:v>
                </c:pt>
                <c:pt idx="24">
                  <c:v> Estados Unidos</c:v>
                </c:pt>
                <c:pt idx="25">
                  <c:v> Bélgica</c:v>
                </c:pt>
                <c:pt idx="26">
                  <c:v> Italia</c:v>
                </c:pt>
                <c:pt idx="27">
                  <c:v> Canadá</c:v>
                </c:pt>
                <c:pt idx="28">
                  <c:v> Reino Unido</c:v>
                </c:pt>
                <c:pt idx="29">
                  <c:v> Australia</c:v>
                </c:pt>
                <c:pt idx="30">
                  <c:v> Chile</c:v>
                </c:pt>
                <c:pt idx="31">
                  <c:v> México</c:v>
                </c:pt>
                <c:pt idx="32">
                  <c:v> Nueva Zelanda</c:v>
                </c:pt>
                <c:pt idx="33">
                  <c:v>Eslovaquia</c:v>
                </c:pt>
                <c:pt idx="35">
                  <c:v>Argentina hoy</c:v>
                </c:pt>
                <c:pt idx="36">
                  <c:v>Argentina Reforma</c:v>
                </c:pt>
              </c:strCache>
            </c:strRef>
          </c:cat>
          <c:val>
            <c:numRef>
              <c:f>Sheet1!$G$3:$G$39</c:f>
              <c:numCache>
                <c:formatCode>0%</c:formatCode>
                <c:ptCount val="37"/>
                <c:pt idx="0">
                  <c:v>0.35</c:v>
                </c:pt>
                <c:pt idx="1">
                  <c:v>0.32999999999999996</c:v>
                </c:pt>
                <c:pt idx="2">
                  <c:v>0.30000000000000004</c:v>
                </c:pt>
                <c:pt idx="3">
                  <c:v>0.25000000000000006</c:v>
                </c:pt>
                <c:pt idx="4">
                  <c:v>0.25000000000000006</c:v>
                </c:pt>
                <c:pt idx="5">
                  <c:v>0.24</c:v>
                </c:pt>
                <c:pt idx="6">
                  <c:v>0.22999999999999998</c:v>
                </c:pt>
                <c:pt idx="7">
                  <c:v>0.22999999999999998</c:v>
                </c:pt>
                <c:pt idx="8">
                  <c:v>0.21999999999999997</c:v>
                </c:pt>
                <c:pt idx="9">
                  <c:v>0.21</c:v>
                </c:pt>
                <c:pt idx="10">
                  <c:v>0.19000000000000003</c:v>
                </c:pt>
                <c:pt idx="11">
                  <c:v>0.19</c:v>
                </c:pt>
                <c:pt idx="12">
                  <c:v>0.19</c:v>
                </c:pt>
                <c:pt idx="13">
                  <c:v>0.18</c:v>
                </c:pt>
                <c:pt idx="14">
                  <c:v>0.16999999999999998</c:v>
                </c:pt>
                <c:pt idx="15">
                  <c:v>0.16</c:v>
                </c:pt>
                <c:pt idx="16">
                  <c:v>0.16</c:v>
                </c:pt>
                <c:pt idx="17">
                  <c:v>0.15999999999999998</c:v>
                </c:pt>
                <c:pt idx="18">
                  <c:v>0.15000000000000002</c:v>
                </c:pt>
                <c:pt idx="19">
                  <c:v>0.14000000000000001</c:v>
                </c:pt>
                <c:pt idx="20">
                  <c:v>0.13</c:v>
                </c:pt>
                <c:pt idx="21">
                  <c:v>0.12</c:v>
                </c:pt>
                <c:pt idx="22">
                  <c:v>0.10999999999999999</c:v>
                </c:pt>
                <c:pt idx="23">
                  <c:v>0.10999999999999993</c:v>
                </c:pt>
                <c:pt idx="24">
                  <c:v>0.10000000000000003</c:v>
                </c:pt>
                <c:pt idx="25">
                  <c:v>0.06</c:v>
                </c:pt>
                <c:pt idx="26">
                  <c:v>0.06</c:v>
                </c:pt>
                <c:pt idx="27">
                  <c:v>2.0000000000000018E-2</c:v>
                </c:pt>
                <c:pt idx="28">
                  <c:v>1.0000000000000009E-2</c:v>
                </c:pt>
                <c:pt idx="29">
                  <c:v>0</c:v>
                </c:pt>
                <c:pt idx="30">
                  <c:v>0</c:v>
                </c:pt>
                <c:pt idx="31">
                  <c:v>0</c:v>
                </c:pt>
                <c:pt idx="32">
                  <c:v>0</c:v>
                </c:pt>
                <c:pt idx="33">
                  <c:v>0</c:v>
                </c:pt>
                <c:pt idx="35">
                  <c:v>0.35</c:v>
                </c:pt>
                <c:pt idx="36">
                  <c:v>0.2</c:v>
                </c:pt>
              </c:numCache>
            </c:numRef>
          </c:val>
        </c:ser>
        <c:dLbls>
          <c:showLegendKey val="0"/>
          <c:showVal val="0"/>
          <c:showCatName val="0"/>
          <c:showSerName val="0"/>
          <c:showPercent val="0"/>
          <c:showBubbleSize val="0"/>
        </c:dLbls>
        <c:gapWidth val="150"/>
        <c:axId val="556595360"/>
        <c:axId val="556598080"/>
      </c:barChart>
      <c:catAx>
        <c:axId val="556595360"/>
        <c:scaling>
          <c:orientation val="minMax"/>
        </c:scaling>
        <c:delete val="0"/>
        <c:axPos val="b"/>
        <c:numFmt formatCode="General" sourceLinked="0"/>
        <c:majorTickMark val="out"/>
        <c:minorTickMark val="none"/>
        <c:tickLblPos val="nextTo"/>
        <c:crossAx val="556598080"/>
        <c:crosses val="autoZero"/>
        <c:auto val="1"/>
        <c:lblAlgn val="ctr"/>
        <c:lblOffset val="100"/>
        <c:noMultiLvlLbl val="0"/>
      </c:catAx>
      <c:valAx>
        <c:axId val="556598080"/>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crossAx val="556595360"/>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3740379999739E-2"/>
          <c:y val="2.8719943129589493E-2"/>
          <c:w val="0.86702359668809648"/>
          <c:h val="0.70391313177241577"/>
        </c:manualLayout>
      </c:layout>
      <c:lineChart>
        <c:grouping val="standard"/>
        <c:varyColors val="0"/>
        <c:ser>
          <c:idx val="0"/>
          <c:order val="1"/>
          <c:tx>
            <c:strRef>
              <c:f>'p21-privados'!$B$1</c:f>
              <c:strCache>
                <c:ptCount val="1"/>
                <c:pt idx="0">
                  <c:v>1er. cuartil</c:v>
                </c:pt>
              </c:strCache>
            </c:strRef>
          </c:tx>
          <c:spPr>
            <a:ln w="38100">
              <a:solidFill>
                <a:schemeClr val="tx1">
                  <a:lumMod val="50000"/>
                  <a:lumOff val="50000"/>
                </a:schemeClr>
              </a:solidFill>
              <a:prstDash val="sysDash"/>
            </a:ln>
          </c:spPr>
          <c:marker>
            <c:symbol val="none"/>
          </c:marker>
          <c:cat>
            <c:strRef>
              <c:f>'p21-privados'!$A$2:$A$26</c:f>
              <c:strCache>
                <c:ptCount val="25"/>
                <c:pt idx="0">
                  <c:v>Corrientes</c:v>
                </c:pt>
                <c:pt idx="1">
                  <c:v>Catamarca</c:v>
                </c:pt>
                <c:pt idx="2">
                  <c:v>Salta</c:v>
                </c:pt>
                <c:pt idx="3">
                  <c:v>Chaco</c:v>
                </c:pt>
                <c:pt idx="4">
                  <c:v>S. del Estero</c:v>
                </c:pt>
                <c:pt idx="5">
                  <c:v>Jujuy</c:v>
                </c:pt>
                <c:pt idx="6">
                  <c:v>Misiones</c:v>
                </c:pt>
                <c:pt idx="7">
                  <c:v>Tucumán</c:v>
                </c:pt>
                <c:pt idx="8">
                  <c:v>San Juan</c:v>
                </c:pt>
                <c:pt idx="9">
                  <c:v>La Rioja</c:v>
                </c:pt>
                <c:pt idx="10">
                  <c:v>Formosa</c:v>
                </c:pt>
                <c:pt idx="11">
                  <c:v>Mendoza</c:v>
                </c:pt>
                <c:pt idx="12">
                  <c:v>Córdoba</c:v>
                </c:pt>
                <c:pt idx="13">
                  <c:v>Entre Ríos</c:v>
                </c:pt>
                <c:pt idx="14">
                  <c:v>San Luis</c:v>
                </c:pt>
                <c:pt idx="15">
                  <c:v>Río Negro</c:v>
                </c:pt>
                <c:pt idx="16">
                  <c:v>Neuquén</c:v>
                </c:pt>
                <c:pt idx="17">
                  <c:v>GBA</c:v>
                </c:pt>
                <c:pt idx="18">
                  <c:v>Santa Fe</c:v>
                </c:pt>
                <c:pt idx="19">
                  <c:v>La Pampa</c:v>
                </c:pt>
                <c:pt idx="20">
                  <c:v>Buenos Aires</c:v>
                </c:pt>
                <c:pt idx="21">
                  <c:v>CABA</c:v>
                </c:pt>
                <c:pt idx="22">
                  <c:v>Chubut</c:v>
                </c:pt>
                <c:pt idx="23">
                  <c:v>Santa Cruz</c:v>
                </c:pt>
                <c:pt idx="24">
                  <c:v>T. del Fuego</c:v>
                </c:pt>
              </c:strCache>
            </c:strRef>
          </c:cat>
          <c:val>
            <c:numRef>
              <c:f>'p21-privados'!$B$2:$B$26</c:f>
              <c:numCache>
                <c:formatCode>General</c:formatCode>
                <c:ptCount val="25"/>
                <c:pt idx="0">
                  <c:v>3000</c:v>
                </c:pt>
                <c:pt idx="1">
                  <c:v>2500</c:v>
                </c:pt>
                <c:pt idx="2">
                  <c:v>3000</c:v>
                </c:pt>
                <c:pt idx="3">
                  <c:v>3000</c:v>
                </c:pt>
                <c:pt idx="4">
                  <c:v>3500</c:v>
                </c:pt>
                <c:pt idx="5">
                  <c:v>3200</c:v>
                </c:pt>
                <c:pt idx="6">
                  <c:v>3000</c:v>
                </c:pt>
                <c:pt idx="7">
                  <c:v>3500</c:v>
                </c:pt>
                <c:pt idx="8">
                  <c:v>3500</c:v>
                </c:pt>
                <c:pt idx="9">
                  <c:v>4000</c:v>
                </c:pt>
                <c:pt idx="10">
                  <c:v>4000</c:v>
                </c:pt>
                <c:pt idx="11">
                  <c:v>3500</c:v>
                </c:pt>
                <c:pt idx="12">
                  <c:v>4000</c:v>
                </c:pt>
                <c:pt idx="13">
                  <c:v>4400</c:v>
                </c:pt>
                <c:pt idx="14">
                  <c:v>5000</c:v>
                </c:pt>
                <c:pt idx="15">
                  <c:v>5000</c:v>
                </c:pt>
                <c:pt idx="16">
                  <c:v>5000</c:v>
                </c:pt>
                <c:pt idx="17">
                  <c:v>4500</c:v>
                </c:pt>
                <c:pt idx="18">
                  <c:v>5000</c:v>
                </c:pt>
                <c:pt idx="19">
                  <c:v>5300</c:v>
                </c:pt>
                <c:pt idx="20">
                  <c:v>4500</c:v>
                </c:pt>
                <c:pt idx="21">
                  <c:v>7000</c:v>
                </c:pt>
                <c:pt idx="22">
                  <c:v>6000</c:v>
                </c:pt>
                <c:pt idx="23">
                  <c:v>7500</c:v>
                </c:pt>
                <c:pt idx="24">
                  <c:v>13000</c:v>
                </c:pt>
              </c:numCache>
            </c:numRef>
          </c:val>
          <c:smooth val="0"/>
        </c:ser>
        <c:ser>
          <c:idx val="1"/>
          <c:order val="2"/>
          <c:tx>
            <c:strRef>
              <c:f>'p21-privados'!$C$1</c:f>
              <c:strCache>
                <c:ptCount val="1"/>
                <c:pt idx="0">
                  <c:v>Mediana</c:v>
                </c:pt>
              </c:strCache>
            </c:strRef>
          </c:tx>
          <c:spPr>
            <a:ln w="38100">
              <a:solidFill>
                <a:schemeClr val="tx1"/>
              </a:solidFill>
            </a:ln>
          </c:spPr>
          <c:marker>
            <c:symbol val="square"/>
            <c:size val="5"/>
            <c:spPr>
              <a:solidFill>
                <a:schemeClr val="tx2">
                  <a:lumMod val="60000"/>
                  <a:lumOff val="40000"/>
                </a:schemeClr>
              </a:solidFill>
              <a:ln>
                <a:solidFill>
                  <a:srgbClr val="4BACC6">
                    <a:lumMod val="60000"/>
                    <a:lumOff val="40000"/>
                  </a:srgbClr>
                </a:solidFill>
              </a:ln>
            </c:spPr>
          </c:marker>
          <c:cat>
            <c:strRef>
              <c:f>'p21-privados'!$A$2:$A$26</c:f>
              <c:strCache>
                <c:ptCount val="25"/>
                <c:pt idx="0">
                  <c:v>Corrientes</c:v>
                </c:pt>
                <c:pt idx="1">
                  <c:v>Catamarca</c:v>
                </c:pt>
                <c:pt idx="2">
                  <c:v>Salta</c:v>
                </c:pt>
                <c:pt idx="3">
                  <c:v>Chaco</c:v>
                </c:pt>
                <c:pt idx="4">
                  <c:v>S. del Estero</c:v>
                </c:pt>
                <c:pt idx="5">
                  <c:v>Jujuy</c:v>
                </c:pt>
                <c:pt idx="6">
                  <c:v>Misiones</c:v>
                </c:pt>
                <c:pt idx="7">
                  <c:v>Tucumán</c:v>
                </c:pt>
                <c:pt idx="8">
                  <c:v>San Juan</c:v>
                </c:pt>
                <c:pt idx="9">
                  <c:v>La Rioja</c:v>
                </c:pt>
                <c:pt idx="10">
                  <c:v>Formosa</c:v>
                </c:pt>
                <c:pt idx="11">
                  <c:v>Mendoza</c:v>
                </c:pt>
                <c:pt idx="12">
                  <c:v>Córdoba</c:v>
                </c:pt>
                <c:pt idx="13">
                  <c:v>Entre Ríos</c:v>
                </c:pt>
                <c:pt idx="14">
                  <c:v>San Luis</c:v>
                </c:pt>
                <c:pt idx="15">
                  <c:v>Río Negro</c:v>
                </c:pt>
                <c:pt idx="16">
                  <c:v>Neuquén</c:v>
                </c:pt>
                <c:pt idx="17">
                  <c:v>GBA</c:v>
                </c:pt>
                <c:pt idx="18">
                  <c:v>Santa Fe</c:v>
                </c:pt>
                <c:pt idx="19">
                  <c:v>La Pampa</c:v>
                </c:pt>
                <c:pt idx="20">
                  <c:v>Buenos Aires</c:v>
                </c:pt>
                <c:pt idx="21">
                  <c:v>CABA</c:v>
                </c:pt>
                <c:pt idx="22">
                  <c:v>Chubut</c:v>
                </c:pt>
                <c:pt idx="23">
                  <c:v>Santa Cruz</c:v>
                </c:pt>
                <c:pt idx="24">
                  <c:v>T. del Fuego</c:v>
                </c:pt>
              </c:strCache>
            </c:strRef>
          </c:cat>
          <c:val>
            <c:numRef>
              <c:f>'p21-privados'!$C$2:$C$26</c:f>
              <c:numCache>
                <c:formatCode>General</c:formatCode>
                <c:ptCount val="25"/>
                <c:pt idx="0">
                  <c:v>5000</c:v>
                </c:pt>
                <c:pt idx="1">
                  <c:v>5000</c:v>
                </c:pt>
                <c:pt idx="2">
                  <c:v>5000</c:v>
                </c:pt>
                <c:pt idx="3">
                  <c:v>5700</c:v>
                </c:pt>
                <c:pt idx="4">
                  <c:v>6000</c:v>
                </c:pt>
                <c:pt idx="5">
                  <c:v>6000</c:v>
                </c:pt>
                <c:pt idx="6">
                  <c:v>6000</c:v>
                </c:pt>
                <c:pt idx="7">
                  <c:v>6000</c:v>
                </c:pt>
                <c:pt idx="8">
                  <c:v>6000</c:v>
                </c:pt>
                <c:pt idx="9">
                  <c:v>6500</c:v>
                </c:pt>
                <c:pt idx="10">
                  <c:v>7000</c:v>
                </c:pt>
                <c:pt idx="11">
                  <c:v>7000</c:v>
                </c:pt>
                <c:pt idx="12">
                  <c:v>7000</c:v>
                </c:pt>
                <c:pt idx="13">
                  <c:v>8000</c:v>
                </c:pt>
                <c:pt idx="14">
                  <c:v>8000</c:v>
                </c:pt>
                <c:pt idx="15">
                  <c:v>8000</c:v>
                </c:pt>
                <c:pt idx="16">
                  <c:v>8000</c:v>
                </c:pt>
                <c:pt idx="17">
                  <c:v>8000</c:v>
                </c:pt>
                <c:pt idx="18">
                  <c:v>8300</c:v>
                </c:pt>
                <c:pt idx="19">
                  <c:v>8400</c:v>
                </c:pt>
                <c:pt idx="20">
                  <c:v>9000</c:v>
                </c:pt>
                <c:pt idx="21">
                  <c:v>11400</c:v>
                </c:pt>
                <c:pt idx="22">
                  <c:v>12000</c:v>
                </c:pt>
                <c:pt idx="23">
                  <c:v>12000</c:v>
                </c:pt>
                <c:pt idx="24">
                  <c:v>18000</c:v>
                </c:pt>
              </c:numCache>
            </c:numRef>
          </c:val>
          <c:smooth val="0"/>
        </c:ser>
        <c:ser>
          <c:idx val="2"/>
          <c:order val="3"/>
          <c:tx>
            <c:strRef>
              <c:f>'p21-privados'!$D$1</c:f>
              <c:strCache>
                <c:ptCount val="1"/>
                <c:pt idx="0">
                  <c:v>Último cuartil</c:v>
                </c:pt>
              </c:strCache>
            </c:strRef>
          </c:tx>
          <c:spPr>
            <a:ln w="38100">
              <a:solidFill>
                <a:schemeClr val="tx1">
                  <a:lumMod val="50000"/>
                  <a:lumOff val="50000"/>
                </a:schemeClr>
              </a:solidFill>
              <a:prstDash val="sysDash"/>
            </a:ln>
          </c:spPr>
          <c:marker>
            <c:symbol val="none"/>
          </c:marker>
          <c:cat>
            <c:strRef>
              <c:f>'p21-privados'!$A$2:$A$26</c:f>
              <c:strCache>
                <c:ptCount val="25"/>
                <c:pt idx="0">
                  <c:v>Corrientes</c:v>
                </c:pt>
                <c:pt idx="1">
                  <c:v>Catamarca</c:v>
                </c:pt>
                <c:pt idx="2">
                  <c:v>Salta</c:v>
                </c:pt>
                <c:pt idx="3">
                  <c:v>Chaco</c:v>
                </c:pt>
                <c:pt idx="4">
                  <c:v>S. del Estero</c:v>
                </c:pt>
                <c:pt idx="5">
                  <c:v>Jujuy</c:v>
                </c:pt>
                <c:pt idx="6">
                  <c:v>Misiones</c:v>
                </c:pt>
                <c:pt idx="7">
                  <c:v>Tucumán</c:v>
                </c:pt>
                <c:pt idx="8">
                  <c:v>San Juan</c:v>
                </c:pt>
                <c:pt idx="9">
                  <c:v>La Rioja</c:v>
                </c:pt>
                <c:pt idx="10">
                  <c:v>Formosa</c:v>
                </c:pt>
                <c:pt idx="11">
                  <c:v>Mendoza</c:v>
                </c:pt>
                <c:pt idx="12">
                  <c:v>Córdoba</c:v>
                </c:pt>
                <c:pt idx="13">
                  <c:v>Entre Ríos</c:v>
                </c:pt>
                <c:pt idx="14">
                  <c:v>San Luis</c:v>
                </c:pt>
                <c:pt idx="15">
                  <c:v>Río Negro</c:v>
                </c:pt>
                <c:pt idx="16">
                  <c:v>Neuquén</c:v>
                </c:pt>
                <c:pt idx="17">
                  <c:v>GBA</c:v>
                </c:pt>
                <c:pt idx="18">
                  <c:v>Santa Fe</c:v>
                </c:pt>
                <c:pt idx="19">
                  <c:v>La Pampa</c:v>
                </c:pt>
                <c:pt idx="20">
                  <c:v>Buenos Aires</c:v>
                </c:pt>
                <c:pt idx="21">
                  <c:v>CABA</c:v>
                </c:pt>
                <c:pt idx="22">
                  <c:v>Chubut</c:v>
                </c:pt>
                <c:pt idx="23">
                  <c:v>Santa Cruz</c:v>
                </c:pt>
                <c:pt idx="24">
                  <c:v>T. del Fuego</c:v>
                </c:pt>
              </c:strCache>
            </c:strRef>
          </c:cat>
          <c:val>
            <c:numRef>
              <c:f>'p21-privados'!$D$2:$D$26</c:f>
              <c:numCache>
                <c:formatCode>General</c:formatCode>
                <c:ptCount val="25"/>
                <c:pt idx="0">
                  <c:v>8000</c:v>
                </c:pt>
                <c:pt idx="1">
                  <c:v>9000</c:v>
                </c:pt>
                <c:pt idx="2">
                  <c:v>8000</c:v>
                </c:pt>
                <c:pt idx="3">
                  <c:v>8000</c:v>
                </c:pt>
                <c:pt idx="4">
                  <c:v>8500</c:v>
                </c:pt>
                <c:pt idx="5">
                  <c:v>8900</c:v>
                </c:pt>
                <c:pt idx="6">
                  <c:v>10000</c:v>
                </c:pt>
                <c:pt idx="7">
                  <c:v>10000</c:v>
                </c:pt>
                <c:pt idx="8">
                  <c:v>10000</c:v>
                </c:pt>
                <c:pt idx="9">
                  <c:v>9000</c:v>
                </c:pt>
                <c:pt idx="10">
                  <c:v>11500</c:v>
                </c:pt>
                <c:pt idx="11">
                  <c:v>10000</c:v>
                </c:pt>
                <c:pt idx="12">
                  <c:v>10000</c:v>
                </c:pt>
                <c:pt idx="13">
                  <c:v>10800</c:v>
                </c:pt>
                <c:pt idx="14">
                  <c:v>12000</c:v>
                </c:pt>
                <c:pt idx="15">
                  <c:v>12000</c:v>
                </c:pt>
                <c:pt idx="16">
                  <c:v>12000</c:v>
                </c:pt>
                <c:pt idx="17">
                  <c:v>12000</c:v>
                </c:pt>
                <c:pt idx="18">
                  <c:v>12700</c:v>
                </c:pt>
                <c:pt idx="19">
                  <c:v>12300</c:v>
                </c:pt>
                <c:pt idx="20">
                  <c:v>13000</c:v>
                </c:pt>
                <c:pt idx="21">
                  <c:v>16000</c:v>
                </c:pt>
                <c:pt idx="22">
                  <c:v>16000</c:v>
                </c:pt>
                <c:pt idx="23">
                  <c:v>16000</c:v>
                </c:pt>
                <c:pt idx="24">
                  <c:v>23000</c:v>
                </c:pt>
              </c:numCache>
            </c:numRef>
          </c:val>
          <c:smooth val="0"/>
        </c:ser>
        <c:ser>
          <c:idx val="3"/>
          <c:order val="4"/>
          <c:tx>
            <c:strRef>
              <c:f>'p21-privados'!$E$1</c:f>
              <c:strCache>
                <c:ptCount val="1"/>
                <c:pt idx="0">
                  <c:v>SMVM</c:v>
                </c:pt>
              </c:strCache>
            </c:strRef>
          </c:tx>
          <c:spPr>
            <a:ln w="38100">
              <a:solidFill>
                <a:schemeClr val="tx2">
                  <a:lumMod val="60000"/>
                  <a:lumOff val="40000"/>
                </a:schemeClr>
              </a:solidFill>
            </a:ln>
          </c:spPr>
          <c:marker>
            <c:symbol val="none"/>
          </c:marker>
          <c:cat>
            <c:strRef>
              <c:f>'p21-privados'!$A$2:$A$26</c:f>
              <c:strCache>
                <c:ptCount val="25"/>
                <c:pt idx="0">
                  <c:v>Corrientes</c:v>
                </c:pt>
                <c:pt idx="1">
                  <c:v>Catamarca</c:v>
                </c:pt>
                <c:pt idx="2">
                  <c:v>Salta</c:v>
                </c:pt>
                <c:pt idx="3">
                  <c:v>Chaco</c:v>
                </c:pt>
                <c:pt idx="4">
                  <c:v>S. del Estero</c:v>
                </c:pt>
                <c:pt idx="5">
                  <c:v>Jujuy</c:v>
                </c:pt>
                <c:pt idx="6">
                  <c:v>Misiones</c:v>
                </c:pt>
                <c:pt idx="7">
                  <c:v>Tucumán</c:v>
                </c:pt>
                <c:pt idx="8">
                  <c:v>San Juan</c:v>
                </c:pt>
                <c:pt idx="9">
                  <c:v>La Rioja</c:v>
                </c:pt>
                <c:pt idx="10">
                  <c:v>Formosa</c:v>
                </c:pt>
                <c:pt idx="11">
                  <c:v>Mendoza</c:v>
                </c:pt>
                <c:pt idx="12">
                  <c:v>Córdoba</c:v>
                </c:pt>
                <c:pt idx="13">
                  <c:v>Entre Ríos</c:v>
                </c:pt>
                <c:pt idx="14">
                  <c:v>San Luis</c:v>
                </c:pt>
                <c:pt idx="15">
                  <c:v>Río Negro</c:v>
                </c:pt>
                <c:pt idx="16">
                  <c:v>Neuquén</c:v>
                </c:pt>
                <c:pt idx="17">
                  <c:v>GBA</c:v>
                </c:pt>
                <c:pt idx="18">
                  <c:v>Santa Fe</c:v>
                </c:pt>
                <c:pt idx="19">
                  <c:v>La Pampa</c:v>
                </c:pt>
                <c:pt idx="20">
                  <c:v>Buenos Aires</c:v>
                </c:pt>
                <c:pt idx="21">
                  <c:v>CABA</c:v>
                </c:pt>
                <c:pt idx="22">
                  <c:v>Chubut</c:v>
                </c:pt>
                <c:pt idx="23">
                  <c:v>Santa Cruz</c:v>
                </c:pt>
                <c:pt idx="24">
                  <c:v>T. del Fuego</c:v>
                </c:pt>
              </c:strCache>
            </c:strRef>
          </c:cat>
          <c:val>
            <c:numRef>
              <c:f>'p21-privados'!$E$2:$E$26</c:f>
              <c:numCache>
                <c:formatCode>General</c:formatCode>
                <c:ptCount val="25"/>
                <c:pt idx="0">
                  <c:v>5700</c:v>
                </c:pt>
                <c:pt idx="1">
                  <c:v>5700</c:v>
                </c:pt>
                <c:pt idx="2">
                  <c:v>5700</c:v>
                </c:pt>
                <c:pt idx="3">
                  <c:v>5700</c:v>
                </c:pt>
                <c:pt idx="4">
                  <c:v>5700</c:v>
                </c:pt>
                <c:pt idx="5">
                  <c:v>5700</c:v>
                </c:pt>
                <c:pt idx="6">
                  <c:v>5700</c:v>
                </c:pt>
                <c:pt idx="7">
                  <c:v>5700</c:v>
                </c:pt>
                <c:pt idx="8">
                  <c:v>5700</c:v>
                </c:pt>
                <c:pt idx="9">
                  <c:v>5700</c:v>
                </c:pt>
                <c:pt idx="10">
                  <c:v>5700</c:v>
                </c:pt>
                <c:pt idx="11">
                  <c:v>5700</c:v>
                </c:pt>
                <c:pt idx="12">
                  <c:v>5700</c:v>
                </c:pt>
                <c:pt idx="13">
                  <c:v>5700</c:v>
                </c:pt>
                <c:pt idx="14">
                  <c:v>5700</c:v>
                </c:pt>
                <c:pt idx="15">
                  <c:v>5700</c:v>
                </c:pt>
                <c:pt idx="16">
                  <c:v>5700</c:v>
                </c:pt>
                <c:pt idx="17">
                  <c:v>5700</c:v>
                </c:pt>
                <c:pt idx="18">
                  <c:v>5700</c:v>
                </c:pt>
                <c:pt idx="19">
                  <c:v>5700</c:v>
                </c:pt>
                <c:pt idx="20">
                  <c:v>5700</c:v>
                </c:pt>
                <c:pt idx="21">
                  <c:v>5700</c:v>
                </c:pt>
                <c:pt idx="22">
                  <c:v>5700</c:v>
                </c:pt>
                <c:pt idx="23">
                  <c:v>5700</c:v>
                </c:pt>
                <c:pt idx="24">
                  <c:v>5700</c:v>
                </c:pt>
              </c:numCache>
            </c:numRef>
          </c:val>
          <c:smooth val="0"/>
        </c:ser>
        <c:dLbls>
          <c:showLegendKey val="0"/>
          <c:showVal val="0"/>
          <c:showCatName val="0"/>
          <c:showSerName val="0"/>
          <c:showPercent val="0"/>
          <c:showBubbleSize val="0"/>
        </c:dLbls>
        <c:marker val="1"/>
        <c:smooth val="0"/>
        <c:axId val="556599712"/>
        <c:axId val="556598624"/>
      </c:lineChart>
      <c:lineChart>
        <c:grouping val="standard"/>
        <c:varyColors val="0"/>
        <c:ser>
          <c:idx val="4"/>
          <c:order val="0"/>
          <c:tx>
            <c:strRef>
              <c:f>'p21-privados'!$I$1</c:f>
              <c:strCache>
                <c:ptCount val="1"/>
                <c:pt idx="0">
                  <c:v>Registrados Sec. Priv. / Pobl. en edad de trabajar (eje der.)</c:v>
                </c:pt>
              </c:strCache>
            </c:strRef>
          </c:tx>
          <c:spPr>
            <a:ln>
              <a:solidFill>
                <a:srgbClr val="FFC000"/>
              </a:solidFill>
            </a:ln>
          </c:spPr>
          <c:marker>
            <c:symbol val="none"/>
          </c:marker>
          <c:val>
            <c:numRef>
              <c:f>'p21-privados'!$I$2:$I$26</c:f>
              <c:numCache>
                <c:formatCode>0.0%</c:formatCode>
                <c:ptCount val="25"/>
                <c:pt idx="0">
                  <c:v>0.11060484549940494</c:v>
                </c:pt>
                <c:pt idx="1">
                  <c:v>0.12067133652583727</c:v>
                </c:pt>
                <c:pt idx="2">
                  <c:v>0.13168245057500594</c:v>
                </c:pt>
                <c:pt idx="3">
                  <c:v>0.10452806547500033</c:v>
                </c:pt>
                <c:pt idx="4">
                  <c:v>8.8616428093113306E-2</c:v>
                </c:pt>
                <c:pt idx="5">
                  <c:v>0.11967065520446096</c:v>
                </c:pt>
                <c:pt idx="6">
                  <c:v>0.13884116173639433</c:v>
                </c:pt>
                <c:pt idx="7">
                  <c:v>0.16489423039352563</c:v>
                </c:pt>
                <c:pt idx="8">
                  <c:v>0.1665100090659942</c:v>
                </c:pt>
                <c:pt idx="9">
                  <c:v>0.11705410980641066</c:v>
                </c:pt>
                <c:pt idx="10">
                  <c:v>7.2395233632347039E-2</c:v>
                </c:pt>
                <c:pt idx="11">
                  <c:v>0.1967745180053431</c:v>
                </c:pt>
                <c:pt idx="12">
                  <c:v>0.21548482728572829</c:v>
                </c:pt>
                <c:pt idx="13">
                  <c:v>0.15687780516369568</c:v>
                </c:pt>
                <c:pt idx="14">
                  <c:v>0.17677020629175683</c:v>
                </c:pt>
                <c:pt idx="15">
                  <c:v>0.21804660365571543</c:v>
                </c:pt>
                <c:pt idx="16">
                  <c:v>0.26148806962176635</c:v>
                </c:pt>
                <c:pt idx="17">
                  <c:v>#N/A</c:v>
                </c:pt>
                <c:pt idx="18">
                  <c:v>0.22541994659360301</c:v>
                </c:pt>
                <c:pt idx="19">
                  <c:v>0.16873581869324691</c:v>
                </c:pt>
                <c:pt idx="20">
                  <c:v>0.17937686533567618</c:v>
                </c:pt>
                <c:pt idx="22">
                  <c:v>0.25115824778363183</c:v>
                </c:pt>
                <c:pt idx="23">
                  <c:v>0.25439722370051027</c:v>
                </c:pt>
                <c:pt idx="24">
                  <c:v>0.33029692642483321</c:v>
                </c:pt>
              </c:numCache>
            </c:numRef>
          </c:val>
          <c:smooth val="0"/>
        </c:ser>
        <c:dLbls>
          <c:showLegendKey val="0"/>
          <c:showVal val="0"/>
          <c:showCatName val="0"/>
          <c:showSerName val="0"/>
          <c:showPercent val="0"/>
          <c:showBubbleSize val="0"/>
        </c:dLbls>
        <c:marker val="1"/>
        <c:smooth val="0"/>
        <c:axId val="618474880"/>
        <c:axId val="556600256"/>
      </c:lineChart>
      <c:catAx>
        <c:axId val="556599712"/>
        <c:scaling>
          <c:orientation val="minMax"/>
        </c:scaling>
        <c:delete val="0"/>
        <c:axPos val="b"/>
        <c:numFmt formatCode="General" sourceLinked="0"/>
        <c:majorTickMark val="out"/>
        <c:minorTickMark val="none"/>
        <c:tickLblPos val="nextTo"/>
        <c:crossAx val="556598624"/>
        <c:crosses val="autoZero"/>
        <c:auto val="1"/>
        <c:lblAlgn val="ctr"/>
        <c:lblOffset val="100"/>
        <c:noMultiLvlLbl val="0"/>
      </c:catAx>
      <c:valAx>
        <c:axId val="556598624"/>
        <c:scaling>
          <c:orientation val="minMax"/>
        </c:scaling>
        <c:delete val="0"/>
        <c:axPos val="l"/>
        <c:majorGridlines>
          <c:spPr>
            <a:ln>
              <a:solidFill>
                <a:sysClr val="window" lastClr="FFFFFF">
                  <a:lumMod val="85000"/>
                  <a:alpha val="49000"/>
                </a:sysClr>
              </a:solidFill>
            </a:ln>
          </c:spPr>
        </c:majorGridlines>
        <c:numFmt formatCode="General" sourceLinked="1"/>
        <c:majorTickMark val="out"/>
        <c:minorTickMark val="none"/>
        <c:tickLblPos val="nextTo"/>
        <c:crossAx val="556599712"/>
        <c:crosses val="autoZero"/>
        <c:crossBetween val="between"/>
      </c:valAx>
      <c:valAx>
        <c:axId val="556600256"/>
        <c:scaling>
          <c:orientation val="minMax"/>
          <c:max val="0.5"/>
          <c:min val="0"/>
        </c:scaling>
        <c:delete val="0"/>
        <c:axPos val="r"/>
        <c:numFmt formatCode="0%" sourceLinked="0"/>
        <c:majorTickMark val="out"/>
        <c:minorTickMark val="none"/>
        <c:tickLblPos val="nextTo"/>
        <c:spPr>
          <a:ln>
            <a:solidFill>
              <a:srgbClr val="FFC000"/>
            </a:solidFill>
          </a:ln>
        </c:spPr>
        <c:txPr>
          <a:bodyPr/>
          <a:lstStyle/>
          <a:p>
            <a:pPr>
              <a:defRPr>
                <a:solidFill>
                  <a:srgbClr val="FFC000"/>
                </a:solidFill>
              </a:defRPr>
            </a:pPr>
            <a:endParaRPr lang="es-AR"/>
          </a:p>
        </c:txPr>
        <c:crossAx val="618474880"/>
        <c:crosses val="max"/>
        <c:crossBetween val="between"/>
        <c:majorUnit val="0.1"/>
      </c:valAx>
      <c:catAx>
        <c:axId val="618474880"/>
        <c:scaling>
          <c:orientation val="minMax"/>
        </c:scaling>
        <c:delete val="1"/>
        <c:axPos val="b"/>
        <c:majorTickMark val="out"/>
        <c:minorTickMark val="none"/>
        <c:tickLblPos val="nextTo"/>
        <c:crossAx val="556600256"/>
        <c:crosses val="autoZero"/>
        <c:auto val="1"/>
        <c:lblAlgn val="ctr"/>
        <c:lblOffset val="100"/>
        <c:noMultiLvlLbl val="0"/>
      </c:catAx>
    </c:plotArea>
    <c:legend>
      <c:legendPos val="b"/>
      <c:legendEntry>
        <c:idx val="4"/>
        <c:txPr>
          <a:bodyPr/>
          <a:lstStyle/>
          <a:p>
            <a:pPr>
              <a:defRPr b="1">
                <a:solidFill>
                  <a:srgbClr val="FFC000"/>
                </a:solidFill>
              </a:defRPr>
            </a:pPr>
            <a:endParaRPr lang="es-AR"/>
          </a:p>
        </c:txPr>
      </c:legendEntry>
      <c:layout>
        <c:manualLayout>
          <c:xMode val="edge"/>
          <c:yMode val="edge"/>
          <c:x val="0.14816624686230057"/>
          <c:y val="0.86648073324555952"/>
          <c:w val="0.85183375313769949"/>
          <c:h val="0.124453986385662"/>
        </c:manualLayout>
      </c:layout>
      <c:overlay val="0"/>
      <c:spPr>
        <a:solidFill>
          <a:schemeClr val="bg1"/>
        </a:solidFill>
      </c:spPr>
    </c:legend>
    <c:plotVisOnly val="1"/>
    <c:dispBlanksAs val="gap"/>
    <c:showDLblsOverMax val="0"/>
  </c:chart>
  <c:spPr>
    <a:ln>
      <a:noFill/>
    </a:ln>
  </c:spPr>
  <c:txPr>
    <a:bodyPr/>
    <a:lstStyle/>
    <a:p>
      <a:pPr>
        <a:defRPr>
          <a:latin typeface="+mj-lt"/>
        </a:defRPr>
      </a:pPr>
      <a:endParaRPr lang="es-A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600" b="1" i="0" u="none" strike="noStrike" kern="1200" spc="0" baseline="0">
                <a:solidFill>
                  <a:schemeClr val="tx1">
                    <a:lumMod val="65000"/>
                    <a:lumOff val="35000"/>
                  </a:schemeClr>
                </a:solidFill>
                <a:latin typeface="Arial Narrow"/>
                <a:ea typeface="Arial Narrow"/>
                <a:cs typeface="Arial Narrow"/>
              </a:defRPr>
            </a:pPr>
            <a:r>
              <a:rPr lang="en-US" sz="1600" b="1"/>
              <a:t>Alícuota</a:t>
            </a:r>
            <a:r>
              <a:rPr lang="en-US" sz="1600" b="1" baseline="0"/>
              <a:t> efectiva </a:t>
            </a:r>
            <a:r>
              <a:rPr lang="en-US" sz="1600" b="1"/>
              <a:t>por Contribuciones</a:t>
            </a:r>
            <a:r>
              <a:rPr lang="en-US" sz="1600" b="1" baseline="0"/>
              <a:t> Patronales destinadas a la Seguridad Social, como % del salario bruto - caso general</a:t>
            </a:r>
            <a:endParaRPr lang="en-US" sz="1600" b="1"/>
          </a:p>
        </c:rich>
      </c:tx>
      <c:layout>
        <c:manualLayout>
          <c:xMode val="edge"/>
          <c:yMode val="edge"/>
          <c:x val="0"/>
          <c:y val="0"/>
        </c:manualLayout>
      </c:layout>
      <c:overlay val="0"/>
      <c:spPr>
        <a:noFill/>
        <a:ln>
          <a:noFill/>
        </a:ln>
        <a:effectLst/>
        <a:extLst>
          <a:ext uri="{909E8E84-426E-40DD-AFC4-6F175D3DCCD1}">
            <a14:hiddenFill xmlns:a14="http://schemas.microsoft.com/office/drawing/2010/main">
              <a:noFill/>
            </a14:hiddenFill>
          </a:ext>
        </a:extLst>
      </c:spPr>
    </c:title>
    <c:autoTitleDeleted val="0"/>
    <c:plotArea>
      <c:layout>
        <c:manualLayout>
          <c:layoutTarget val="inner"/>
          <c:xMode val="edge"/>
          <c:yMode val="edge"/>
          <c:x val="3.5541851821127152E-2"/>
          <c:y val="9.010142181031687E-2"/>
          <c:w val="0.91313839156290211"/>
          <c:h val="0.86659819548791106"/>
        </c:manualLayout>
      </c:layout>
      <c:barChart>
        <c:barDir val="col"/>
        <c:grouping val="clustered"/>
        <c:varyColors val="0"/>
        <c:ser>
          <c:idx val="1"/>
          <c:order val="0"/>
          <c:tx>
            <c:v>Distribución de puestos del SIPA por nivel salarial</c:v>
          </c:tx>
          <c:spPr>
            <a:solidFill>
              <a:schemeClr val="accent5">
                <a:lumMod val="40000"/>
                <a:lumOff val="60000"/>
              </a:schemeClr>
            </a:solidFill>
            <a:ln>
              <a:noFill/>
            </a:ln>
            <a:effectLst/>
          </c:spPr>
          <c:invertIfNegative val="0"/>
          <c:cat>
            <c:numRef>
              <c:f>tasas!$A$6:$A$506</c:f>
              <c:numCache>
                <c:formatCode>_-* #,##0_-;\-* #,##0_-;_-* "-"??_-;_-@_-</c:formatCode>
                <c:ptCount val="501"/>
                <c:pt idx="0">
                  <c:v>0</c:v>
                </c:pt>
                <c:pt idx="1">
                  <c:v>200</c:v>
                </c:pt>
                <c:pt idx="2">
                  <c:v>400</c:v>
                </c:pt>
                <c:pt idx="3">
                  <c:v>600</c:v>
                </c:pt>
                <c:pt idx="4">
                  <c:v>800</c:v>
                </c:pt>
                <c:pt idx="5">
                  <c:v>1000</c:v>
                </c:pt>
                <c:pt idx="6">
                  <c:v>1200</c:v>
                </c:pt>
                <c:pt idx="7">
                  <c:v>1400</c:v>
                </c:pt>
                <c:pt idx="8">
                  <c:v>1600</c:v>
                </c:pt>
                <c:pt idx="9">
                  <c:v>1800</c:v>
                </c:pt>
                <c:pt idx="10">
                  <c:v>2000</c:v>
                </c:pt>
                <c:pt idx="11">
                  <c:v>2200</c:v>
                </c:pt>
                <c:pt idx="12">
                  <c:v>2400</c:v>
                </c:pt>
                <c:pt idx="13">
                  <c:v>2600</c:v>
                </c:pt>
                <c:pt idx="14">
                  <c:v>2800</c:v>
                </c:pt>
                <c:pt idx="15">
                  <c:v>3000</c:v>
                </c:pt>
                <c:pt idx="16">
                  <c:v>3200</c:v>
                </c:pt>
                <c:pt idx="17">
                  <c:v>3400</c:v>
                </c:pt>
                <c:pt idx="18">
                  <c:v>3600</c:v>
                </c:pt>
                <c:pt idx="19">
                  <c:v>3800</c:v>
                </c:pt>
                <c:pt idx="20">
                  <c:v>4000</c:v>
                </c:pt>
                <c:pt idx="21">
                  <c:v>4200</c:v>
                </c:pt>
                <c:pt idx="22">
                  <c:v>4400</c:v>
                </c:pt>
                <c:pt idx="23">
                  <c:v>4600</c:v>
                </c:pt>
                <c:pt idx="24">
                  <c:v>4800</c:v>
                </c:pt>
                <c:pt idx="25">
                  <c:v>5000</c:v>
                </c:pt>
                <c:pt idx="26">
                  <c:v>5200</c:v>
                </c:pt>
                <c:pt idx="27">
                  <c:v>5400</c:v>
                </c:pt>
                <c:pt idx="28">
                  <c:v>5600</c:v>
                </c:pt>
                <c:pt idx="29">
                  <c:v>5800</c:v>
                </c:pt>
                <c:pt idx="30">
                  <c:v>6000</c:v>
                </c:pt>
                <c:pt idx="31">
                  <c:v>6200</c:v>
                </c:pt>
                <c:pt idx="32">
                  <c:v>6400</c:v>
                </c:pt>
                <c:pt idx="33">
                  <c:v>6600</c:v>
                </c:pt>
                <c:pt idx="34">
                  <c:v>6800</c:v>
                </c:pt>
                <c:pt idx="35">
                  <c:v>7000</c:v>
                </c:pt>
                <c:pt idx="36">
                  <c:v>7200</c:v>
                </c:pt>
                <c:pt idx="37">
                  <c:v>7400</c:v>
                </c:pt>
                <c:pt idx="38">
                  <c:v>7600</c:v>
                </c:pt>
                <c:pt idx="39">
                  <c:v>7800</c:v>
                </c:pt>
                <c:pt idx="40">
                  <c:v>8000</c:v>
                </c:pt>
                <c:pt idx="41">
                  <c:v>8200</c:v>
                </c:pt>
                <c:pt idx="42">
                  <c:v>8400</c:v>
                </c:pt>
                <c:pt idx="43">
                  <c:v>8600</c:v>
                </c:pt>
                <c:pt idx="44">
                  <c:v>8800</c:v>
                </c:pt>
                <c:pt idx="45">
                  <c:v>9000</c:v>
                </c:pt>
                <c:pt idx="46">
                  <c:v>9200</c:v>
                </c:pt>
                <c:pt idx="47">
                  <c:v>9400</c:v>
                </c:pt>
                <c:pt idx="48">
                  <c:v>9600</c:v>
                </c:pt>
                <c:pt idx="49">
                  <c:v>9800</c:v>
                </c:pt>
                <c:pt idx="50">
                  <c:v>10000</c:v>
                </c:pt>
                <c:pt idx="51">
                  <c:v>10200</c:v>
                </c:pt>
                <c:pt idx="52">
                  <c:v>10400</c:v>
                </c:pt>
                <c:pt idx="53">
                  <c:v>10600</c:v>
                </c:pt>
                <c:pt idx="54">
                  <c:v>10800</c:v>
                </c:pt>
                <c:pt idx="55">
                  <c:v>11000</c:v>
                </c:pt>
                <c:pt idx="56">
                  <c:v>11200</c:v>
                </c:pt>
                <c:pt idx="57">
                  <c:v>11400</c:v>
                </c:pt>
                <c:pt idx="58">
                  <c:v>11600</c:v>
                </c:pt>
                <c:pt idx="59">
                  <c:v>11800</c:v>
                </c:pt>
                <c:pt idx="60">
                  <c:v>12000</c:v>
                </c:pt>
                <c:pt idx="61">
                  <c:v>12200</c:v>
                </c:pt>
                <c:pt idx="62">
                  <c:v>12400</c:v>
                </c:pt>
                <c:pt idx="63">
                  <c:v>12600</c:v>
                </c:pt>
                <c:pt idx="64">
                  <c:v>12800</c:v>
                </c:pt>
                <c:pt idx="65">
                  <c:v>13000</c:v>
                </c:pt>
                <c:pt idx="66">
                  <c:v>13200</c:v>
                </c:pt>
                <c:pt idx="67">
                  <c:v>13400</c:v>
                </c:pt>
                <c:pt idx="68">
                  <c:v>13600</c:v>
                </c:pt>
                <c:pt idx="69">
                  <c:v>13800</c:v>
                </c:pt>
                <c:pt idx="70">
                  <c:v>14000</c:v>
                </c:pt>
                <c:pt idx="71">
                  <c:v>14200</c:v>
                </c:pt>
                <c:pt idx="72">
                  <c:v>14400</c:v>
                </c:pt>
                <c:pt idx="73">
                  <c:v>14600</c:v>
                </c:pt>
                <c:pt idx="74">
                  <c:v>14800</c:v>
                </c:pt>
                <c:pt idx="75">
                  <c:v>15000</c:v>
                </c:pt>
                <c:pt idx="76">
                  <c:v>15200</c:v>
                </c:pt>
                <c:pt idx="77">
                  <c:v>15400</c:v>
                </c:pt>
                <c:pt idx="78">
                  <c:v>15600</c:v>
                </c:pt>
                <c:pt idx="79">
                  <c:v>15800</c:v>
                </c:pt>
                <c:pt idx="80">
                  <c:v>16000</c:v>
                </c:pt>
                <c:pt idx="81">
                  <c:v>16200</c:v>
                </c:pt>
                <c:pt idx="82">
                  <c:v>16400</c:v>
                </c:pt>
                <c:pt idx="83">
                  <c:v>16600</c:v>
                </c:pt>
                <c:pt idx="84">
                  <c:v>16800</c:v>
                </c:pt>
                <c:pt idx="85">
                  <c:v>17000</c:v>
                </c:pt>
                <c:pt idx="86">
                  <c:v>17200</c:v>
                </c:pt>
                <c:pt idx="87">
                  <c:v>17400</c:v>
                </c:pt>
                <c:pt idx="88">
                  <c:v>17600</c:v>
                </c:pt>
                <c:pt idx="89">
                  <c:v>17800</c:v>
                </c:pt>
                <c:pt idx="90">
                  <c:v>18000</c:v>
                </c:pt>
                <c:pt idx="91">
                  <c:v>18200</c:v>
                </c:pt>
                <c:pt idx="92">
                  <c:v>18400</c:v>
                </c:pt>
                <c:pt idx="93">
                  <c:v>18600</c:v>
                </c:pt>
                <c:pt idx="94">
                  <c:v>18800</c:v>
                </c:pt>
                <c:pt idx="95">
                  <c:v>19000</c:v>
                </c:pt>
                <c:pt idx="96">
                  <c:v>19200</c:v>
                </c:pt>
                <c:pt idx="97">
                  <c:v>19400</c:v>
                </c:pt>
                <c:pt idx="98">
                  <c:v>19600</c:v>
                </c:pt>
                <c:pt idx="99">
                  <c:v>19800</c:v>
                </c:pt>
                <c:pt idx="100">
                  <c:v>20000</c:v>
                </c:pt>
                <c:pt idx="101">
                  <c:v>20200</c:v>
                </c:pt>
                <c:pt idx="102">
                  <c:v>20400</c:v>
                </c:pt>
                <c:pt idx="103">
                  <c:v>20600</c:v>
                </c:pt>
                <c:pt idx="104">
                  <c:v>20800</c:v>
                </c:pt>
                <c:pt idx="105">
                  <c:v>21000</c:v>
                </c:pt>
                <c:pt idx="106">
                  <c:v>21200</c:v>
                </c:pt>
                <c:pt idx="107">
                  <c:v>21400</c:v>
                </c:pt>
                <c:pt idx="108">
                  <c:v>21600</c:v>
                </c:pt>
                <c:pt idx="109">
                  <c:v>21800</c:v>
                </c:pt>
                <c:pt idx="110">
                  <c:v>22000</c:v>
                </c:pt>
                <c:pt idx="111">
                  <c:v>22200</c:v>
                </c:pt>
                <c:pt idx="112">
                  <c:v>22400</c:v>
                </c:pt>
                <c:pt idx="113">
                  <c:v>22600</c:v>
                </c:pt>
                <c:pt idx="114">
                  <c:v>22800</c:v>
                </c:pt>
                <c:pt idx="115">
                  <c:v>23000</c:v>
                </c:pt>
                <c:pt idx="116">
                  <c:v>23200</c:v>
                </c:pt>
                <c:pt idx="117">
                  <c:v>23400</c:v>
                </c:pt>
                <c:pt idx="118">
                  <c:v>23600</c:v>
                </c:pt>
                <c:pt idx="119">
                  <c:v>23800</c:v>
                </c:pt>
                <c:pt idx="120">
                  <c:v>24000</c:v>
                </c:pt>
                <c:pt idx="121">
                  <c:v>24200</c:v>
                </c:pt>
                <c:pt idx="122">
                  <c:v>24400</c:v>
                </c:pt>
                <c:pt idx="123">
                  <c:v>24600</c:v>
                </c:pt>
                <c:pt idx="124">
                  <c:v>24800</c:v>
                </c:pt>
                <c:pt idx="125">
                  <c:v>25000</c:v>
                </c:pt>
                <c:pt idx="126">
                  <c:v>25200</c:v>
                </c:pt>
                <c:pt idx="127">
                  <c:v>25400</c:v>
                </c:pt>
                <c:pt idx="128">
                  <c:v>25600</c:v>
                </c:pt>
                <c:pt idx="129">
                  <c:v>25800</c:v>
                </c:pt>
                <c:pt idx="130">
                  <c:v>26000</c:v>
                </c:pt>
                <c:pt idx="131">
                  <c:v>26200</c:v>
                </c:pt>
                <c:pt idx="132">
                  <c:v>26400</c:v>
                </c:pt>
                <c:pt idx="133">
                  <c:v>26600</c:v>
                </c:pt>
                <c:pt idx="134">
                  <c:v>26800</c:v>
                </c:pt>
                <c:pt idx="135">
                  <c:v>27000</c:v>
                </c:pt>
                <c:pt idx="136">
                  <c:v>27200</c:v>
                </c:pt>
                <c:pt idx="137">
                  <c:v>27400</c:v>
                </c:pt>
                <c:pt idx="138">
                  <c:v>27600</c:v>
                </c:pt>
                <c:pt idx="139">
                  <c:v>27800</c:v>
                </c:pt>
                <c:pt idx="140">
                  <c:v>28000</c:v>
                </c:pt>
                <c:pt idx="141">
                  <c:v>28200</c:v>
                </c:pt>
                <c:pt idx="142">
                  <c:v>28400</c:v>
                </c:pt>
                <c:pt idx="143">
                  <c:v>28600</c:v>
                </c:pt>
                <c:pt idx="144">
                  <c:v>28800</c:v>
                </c:pt>
                <c:pt idx="145">
                  <c:v>29000</c:v>
                </c:pt>
                <c:pt idx="146">
                  <c:v>29200</c:v>
                </c:pt>
                <c:pt idx="147">
                  <c:v>29400</c:v>
                </c:pt>
                <c:pt idx="148">
                  <c:v>29600</c:v>
                </c:pt>
                <c:pt idx="149">
                  <c:v>29800</c:v>
                </c:pt>
                <c:pt idx="150">
                  <c:v>30000</c:v>
                </c:pt>
                <c:pt idx="151">
                  <c:v>30200</c:v>
                </c:pt>
                <c:pt idx="152">
                  <c:v>30400</c:v>
                </c:pt>
                <c:pt idx="153">
                  <c:v>30600</c:v>
                </c:pt>
                <c:pt idx="154">
                  <c:v>30800</c:v>
                </c:pt>
                <c:pt idx="155">
                  <c:v>31000</c:v>
                </c:pt>
                <c:pt idx="156">
                  <c:v>31200</c:v>
                </c:pt>
                <c:pt idx="157">
                  <c:v>31400</c:v>
                </c:pt>
                <c:pt idx="158">
                  <c:v>31600</c:v>
                </c:pt>
                <c:pt idx="159">
                  <c:v>31800</c:v>
                </c:pt>
                <c:pt idx="160">
                  <c:v>32000</c:v>
                </c:pt>
                <c:pt idx="161">
                  <c:v>32200</c:v>
                </c:pt>
                <c:pt idx="162">
                  <c:v>32400</c:v>
                </c:pt>
                <c:pt idx="163">
                  <c:v>32600</c:v>
                </c:pt>
                <c:pt idx="164">
                  <c:v>32800</c:v>
                </c:pt>
                <c:pt idx="165">
                  <c:v>33000</c:v>
                </c:pt>
                <c:pt idx="166">
                  <c:v>33200</c:v>
                </c:pt>
                <c:pt idx="167">
                  <c:v>33400</c:v>
                </c:pt>
                <c:pt idx="168">
                  <c:v>33600</c:v>
                </c:pt>
                <c:pt idx="169">
                  <c:v>33800</c:v>
                </c:pt>
                <c:pt idx="170">
                  <c:v>34000</c:v>
                </c:pt>
                <c:pt idx="171">
                  <c:v>34200</c:v>
                </c:pt>
                <c:pt idx="172">
                  <c:v>34400</c:v>
                </c:pt>
                <c:pt idx="173">
                  <c:v>34600</c:v>
                </c:pt>
                <c:pt idx="174">
                  <c:v>34800</c:v>
                </c:pt>
                <c:pt idx="175">
                  <c:v>35000</c:v>
                </c:pt>
                <c:pt idx="176">
                  <c:v>35200</c:v>
                </c:pt>
                <c:pt idx="177">
                  <c:v>35400</c:v>
                </c:pt>
                <c:pt idx="178">
                  <c:v>35600</c:v>
                </c:pt>
                <c:pt idx="179">
                  <c:v>35800</c:v>
                </c:pt>
                <c:pt idx="180">
                  <c:v>36000</c:v>
                </c:pt>
                <c:pt idx="181">
                  <c:v>36200</c:v>
                </c:pt>
                <c:pt idx="182">
                  <c:v>36400</c:v>
                </c:pt>
                <c:pt idx="183">
                  <c:v>36600</c:v>
                </c:pt>
                <c:pt idx="184">
                  <c:v>36800</c:v>
                </c:pt>
                <c:pt idx="185">
                  <c:v>37000</c:v>
                </c:pt>
                <c:pt idx="186">
                  <c:v>37200</c:v>
                </c:pt>
                <c:pt idx="187">
                  <c:v>37400</c:v>
                </c:pt>
                <c:pt idx="188">
                  <c:v>37600</c:v>
                </c:pt>
                <c:pt idx="189">
                  <c:v>37800</c:v>
                </c:pt>
                <c:pt idx="190">
                  <c:v>38000</c:v>
                </c:pt>
                <c:pt idx="191">
                  <c:v>38200</c:v>
                </c:pt>
                <c:pt idx="192">
                  <c:v>38400</c:v>
                </c:pt>
                <c:pt idx="193">
                  <c:v>38600</c:v>
                </c:pt>
                <c:pt idx="194">
                  <c:v>38800</c:v>
                </c:pt>
                <c:pt idx="195">
                  <c:v>39000</c:v>
                </c:pt>
                <c:pt idx="196">
                  <c:v>39200</c:v>
                </c:pt>
                <c:pt idx="197">
                  <c:v>39400</c:v>
                </c:pt>
                <c:pt idx="198">
                  <c:v>39600</c:v>
                </c:pt>
                <c:pt idx="199">
                  <c:v>39800</c:v>
                </c:pt>
                <c:pt idx="200">
                  <c:v>40000</c:v>
                </c:pt>
                <c:pt idx="201">
                  <c:v>40200</c:v>
                </c:pt>
                <c:pt idx="202">
                  <c:v>40400</c:v>
                </c:pt>
                <c:pt idx="203">
                  <c:v>40600</c:v>
                </c:pt>
                <c:pt idx="204">
                  <c:v>40800</c:v>
                </c:pt>
                <c:pt idx="205">
                  <c:v>41000</c:v>
                </c:pt>
                <c:pt idx="206">
                  <c:v>41200</c:v>
                </c:pt>
                <c:pt idx="207">
                  <c:v>41400</c:v>
                </c:pt>
                <c:pt idx="208">
                  <c:v>41600</c:v>
                </c:pt>
                <c:pt idx="209">
                  <c:v>41800</c:v>
                </c:pt>
                <c:pt idx="210">
                  <c:v>42000</c:v>
                </c:pt>
                <c:pt idx="211">
                  <c:v>42200</c:v>
                </c:pt>
                <c:pt idx="212">
                  <c:v>42400</c:v>
                </c:pt>
                <c:pt idx="213">
                  <c:v>42600</c:v>
                </c:pt>
                <c:pt idx="214">
                  <c:v>42800</c:v>
                </c:pt>
                <c:pt idx="215">
                  <c:v>43000</c:v>
                </c:pt>
                <c:pt idx="216">
                  <c:v>43200</c:v>
                </c:pt>
                <c:pt idx="217">
                  <c:v>43400</c:v>
                </c:pt>
                <c:pt idx="218">
                  <c:v>43600</c:v>
                </c:pt>
                <c:pt idx="219">
                  <c:v>43800</c:v>
                </c:pt>
                <c:pt idx="220">
                  <c:v>44000</c:v>
                </c:pt>
                <c:pt idx="221">
                  <c:v>44200</c:v>
                </c:pt>
                <c:pt idx="222">
                  <c:v>44400</c:v>
                </c:pt>
                <c:pt idx="223">
                  <c:v>44600</c:v>
                </c:pt>
                <c:pt idx="224">
                  <c:v>44800</c:v>
                </c:pt>
                <c:pt idx="225">
                  <c:v>45000</c:v>
                </c:pt>
                <c:pt idx="226">
                  <c:v>45200</c:v>
                </c:pt>
                <c:pt idx="227">
                  <c:v>45400</c:v>
                </c:pt>
                <c:pt idx="228">
                  <c:v>45600</c:v>
                </c:pt>
                <c:pt idx="229">
                  <c:v>45800</c:v>
                </c:pt>
                <c:pt idx="230">
                  <c:v>46000</c:v>
                </c:pt>
                <c:pt idx="231">
                  <c:v>46200</c:v>
                </c:pt>
                <c:pt idx="232">
                  <c:v>46400</c:v>
                </c:pt>
                <c:pt idx="233">
                  <c:v>46600</c:v>
                </c:pt>
                <c:pt idx="234">
                  <c:v>46800</c:v>
                </c:pt>
                <c:pt idx="235">
                  <c:v>47000</c:v>
                </c:pt>
                <c:pt idx="236">
                  <c:v>47200</c:v>
                </c:pt>
                <c:pt idx="237">
                  <c:v>47400</c:v>
                </c:pt>
                <c:pt idx="238">
                  <c:v>47600</c:v>
                </c:pt>
                <c:pt idx="239">
                  <c:v>47800</c:v>
                </c:pt>
                <c:pt idx="240">
                  <c:v>48000</c:v>
                </c:pt>
                <c:pt idx="241">
                  <c:v>48200</c:v>
                </c:pt>
                <c:pt idx="242">
                  <c:v>48400</c:v>
                </c:pt>
                <c:pt idx="243">
                  <c:v>48600</c:v>
                </c:pt>
                <c:pt idx="244">
                  <c:v>48800</c:v>
                </c:pt>
                <c:pt idx="245">
                  <c:v>49000</c:v>
                </c:pt>
                <c:pt idx="246">
                  <c:v>49200</c:v>
                </c:pt>
                <c:pt idx="247">
                  <c:v>49400</c:v>
                </c:pt>
                <c:pt idx="248">
                  <c:v>49600</c:v>
                </c:pt>
                <c:pt idx="249">
                  <c:v>49800</c:v>
                </c:pt>
                <c:pt idx="250">
                  <c:v>50000</c:v>
                </c:pt>
                <c:pt idx="251">
                  <c:v>50200</c:v>
                </c:pt>
                <c:pt idx="252">
                  <c:v>50400</c:v>
                </c:pt>
                <c:pt idx="253">
                  <c:v>50600</c:v>
                </c:pt>
                <c:pt idx="254">
                  <c:v>50800</c:v>
                </c:pt>
                <c:pt idx="255">
                  <c:v>51000</c:v>
                </c:pt>
                <c:pt idx="256">
                  <c:v>51200</c:v>
                </c:pt>
                <c:pt idx="257">
                  <c:v>51400</c:v>
                </c:pt>
                <c:pt idx="258">
                  <c:v>51600</c:v>
                </c:pt>
                <c:pt idx="259">
                  <c:v>51800</c:v>
                </c:pt>
                <c:pt idx="260">
                  <c:v>52000</c:v>
                </c:pt>
                <c:pt idx="261">
                  <c:v>52200</c:v>
                </c:pt>
                <c:pt idx="262">
                  <c:v>52400</c:v>
                </c:pt>
                <c:pt idx="263">
                  <c:v>52600</c:v>
                </c:pt>
                <c:pt idx="264">
                  <c:v>52800</c:v>
                </c:pt>
                <c:pt idx="265">
                  <c:v>53000</c:v>
                </c:pt>
                <c:pt idx="266">
                  <c:v>53200</c:v>
                </c:pt>
                <c:pt idx="267">
                  <c:v>53400</c:v>
                </c:pt>
                <c:pt idx="268">
                  <c:v>53600</c:v>
                </c:pt>
                <c:pt idx="269">
                  <c:v>53800</c:v>
                </c:pt>
                <c:pt idx="270">
                  <c:v>54000</c:v>
                </c:pt>
                <c:pt idx="271">
                  <c:v>54200</c:v>
                </c:pt>
                <c:pt idx="272">
                  <c:v>54400</c:v>
                </c:pt>
                <c:pt idx="273">
                  <c:v>54600</c:v>
                </c:pt>
                <c:pt idx="274">
                  <c:v>54800</c:v>
                </c:pt>
                <c:pt idx="275">
                  <c:v>55000</c:v>
                </c:pt>
                <c:pt idx="276">
                  <c:v>55200</c:v>
                </c:pt>
                <c:pt idx="277">
                  <c:v>55400</c:v>
                </c:pt>
                <c:pt idx="278">
                  <c:v>55600</c:v>
                </c:pt>
                <c:pt idx="279">
                  <c:v>55800</c:v>
                </c:pt>
                <c:pt idx="280">
                  <c:v>56000</c:v>
                </c:pt>
                <c:pt idx="281">
                  <c:v>56200</c:v>
                </c:pt>
                <c:pt idx="282">
                  <c:v>56400</c:v>
                </c:pt>
                <c:pt idx="283">
                  <c:v>56600</c:v>
                </c:pt>
                <c:pt idx="284">
                  <c:v>56800</c:v>
                </c:pt>
                <c:pt idx="285">
                  <c:v>57000</c:v>
                </c:pt>
                <c:pt idx="286">
                  <c:v>57200</c:v>
                </c:pt>
                <c:pt idx="287">
                  <c:v>57400</c:v>
                </c:pt>
                <c:pt idx="288">
                  <c:v>57600</c:v>
                </c:pt>
                <c:pt idx="289">
                  <c:v>57800</c:v>
                </c:pt>
                <c:pt idx="290">
                  <c:v>58000</c:v>
                </c:pt>
                <c:pt idx="291">
                  <c:v>58200</c:v>
                </c:pt>
                <c:pt idx="292">
                  <c:v>58400</c:v>
                </c:pt>
                <c:pt idx="293">
                  <c:v>58600</c:v>
                </c:pt>
                <c:pt idx="294">
                  <c:v>58800</c:v>
                </c:pt>
                <c:pt idx="295">
                  <c:v>59000</c:v>
                </c:pt>
                <c:pt idx="296">
                  <c:v>59200</c:v>
                </c:pt>
                <c:pt idx="297">
                  <c:v>59400</c:v>
                </c:pt>
                <c:pt idx="298">
                  <c:v>59600</c:v>
                </c:pt>
                <c:pt idx="299">
                  <c:v>59800</c:v>
                </c:pt>
                <c:pt idx="300">
                  <c:v>60000</c:v>
                </c:pt>
                <c:pt idx="301">
                  <c:v>60200</c:v>
                </c:pt>
                <c:pt idx="302">
                  <c:v>60400</c:v>
                </c:pt>
                <c:pt idx="303">
                  <c:v>60600</c:v>
                </c:pt>
                <c:pt idx="304">
                  <c:v>60800</c:v>
                </c:pt>
                <c:pt idx="305">
                  <c:v>61000</c:v>
                </c:pt>
                <c:pt idx="306">
                  <c:v>61200</c:v>
                </c:pt>
                <c:pt idx="307">
                  <c:v>61400</c:v>
                </c:pt>
                <c:pt idx="308">
                  <c:v>61600</c:v>
                </c:pt>
                <c:pt idx="309">
                  <c:v>61800</c:v>
                </c:pt>
                <c:pt idx="310">
                  <c:v>62000</c:v>
                </c:pt>
                <c:pt idx="311">
                  <c:v>62200</c:v>
                </c:pt>
                <c:pt idx="312">
                  <c:v>62400</c:v>
                </c:pt>
                <c:pt idx="313">
                  <c:v>62600</c:v>
                </c:pt>
                <c:pt idx="314">
                  <c:v>62800</c:v>
                </c:pt>
                <c:pt idx="315">
                  <c:v>63000</c:v>
                </c:pt>
                <c:pt idx="316">
                  <c:v>63200</c:v>
                </c:pt>
                <c:pt idx="317">
                  <c:v>63400</c:v>
                </c:pt>
                <c:pt idx="318">
                  <c:v>63600</c:v>
                </c:pt>
                <c:pt idx="319">
                  <c:v>63800</c:v>
                </c:pt>
                <c:pt idx="320">
                  <c:v>64000</c:v>
                </c:pt>
                <c:pt idx="321">
                  <c:v>64200</c:v>
                </c:pt>
                <c:pt idx="322">
                  <c:v>64400</c:v>
                </c:pt>
                <c:pt idx="323">
                  <c:v>64600</c:v>
                </c:pt>
                <c:pt idx="324">
                  <c:v>64800</c:v>
                </c:pt>
                <c:pt idx="325">
                  <c:v>65000</c:v>
                </c:pt>
                <c:pt idx="326">
                  <c:v>65200</c:v>
                </c:pt>
                <c:pt idx="327">
                  <c:v>65400</c:v>
                </c:pt>
                <c:pt idx="328">
                  <c:v>65600</c:v>
                </c:pt>
                <c:pt idx="329">
                  <c:v>65800</c:v>
                </c:pt>
                <c:pt idx="330">
                  <c:v>66000</c:v>
                </c:pt>
                <c:pt idx="331">
                  <c:v>66200</c:v>
                </c:pt>
                <c:pt idx="332">
                  <c:v>66400</c:v>
                </c:pt>
                <c:pt idx="333">
                  <c:v>66600</c:v>
                </c:pt>
                <c:pt idx="334">
                  <c:v>66800</c:v>
                </c:pt>
                <c:pt idx="335">
                  <c:v>67000</c:v>
                </c:pt>
                <c:pt idx="336">
                  <c:v>67200</c:v>
                </c:pt>
                <c:pt idx="337">
                  <c:v>67400</c:v>
                </c:pt>
                <c:pt idx="338">
                  <c:v>67600</c:v>
                </c:pt>
                <c:pt idx="339">
                  <c:v>67800</c:v>
                </c:pt>
                <c:pt idx="340">
                  <c:v>68000</c:v>
                </c:pt>
                <c:pt idx="341">
                  <c:v>68200</c:v>
                </c:pt>
                <c:pt idx="342">
                  <c:v>68400</c:v>
                </c:pt>
                <c:pt idx="343">
                  <c:v>68600</c:v>
                </c:pt>
                <c:pt idx="344">
                  <c:v>68800</c:v>
                </c:pt>
                <c:pt idx="345">
                  <c:v>69000</c:v>
                </c:pt>
                <c:pt idx="346">
                  <c:v>69200</c:v>
                </c:pt>
                <c:pt idx="347">
                  <c:v>69400</c:v>
                </c:pt>
                <c:pt idx="348">
                  <c:v>69600</c:v>
                </c:pt>
                <c:pt idx="349">
                  <c:v>69800</c:v>
                </c:pt>
                <c:pt idx="350">
                  <c:v>70000</c:v>
                </c:pt>
                <c:pt idx="351">
                  <c:v>70200</c:v>
                </c:pt>
                <c:pt idx="352">
                  <c:v>70400</c:v>
                </c:pt>
                <c:pt idx="353">
                  <c:v>70600</c:v>
                </c:pt>
                <c:pt idx="354">
                  <c:v>70800</c:v>
                </c:pt>
                <c:pt idx="355">
                  <c:v>71000</c:v>
                </c:pt>
                <c:pt idx="356">
                  <c:v>71200</c:v>
                </c:pt>
                <c:pt idx="357">
                  <c:v>71400</c:v>
                </c:pt>
                <c:pt idx="358">
                  <c:v>71600</c:v>
                </c:pt>
                <c:pt idx="359">
                  <c:v>71800</c:v>
                </c:pt>
                <c:pt idx="360">
                  <c:v>72000</c:v>
                </c:pt>
                <c:pt idx="361">
                  <c:v>72200</c:v>
                </c:pt>
                <c:pt idx="362">
                  <c:v>72400</c:v>
                </c:pt>
                <c:pt idx="363">
                  <c:v>72600</c:v>
                </c:pt>
                <c:pt idx="364">
                  <c:v>72800</c:v>
                </c:pt>
                <c:pt idx="365">
                  <c:v>73000</c:v>
                </c:pt>
                <c:pt idx="366">
                  <c:v>73200</c:v>
                </c:pt>
                <c:pt idx="367">
                  <c:v>73400</c:v>
                </c:pt>
                <c:pt idx="368">
                  <c:v>73600</c:v>
                </c:pt>
                <c:pt idx="369">
                  <c:v>73800</c:v>
                </c:pt>
                <c:pt idx="370">
                  <c:v>74000</c:v>
                </c:pt>
                <c:pt idx="371">
                  <c:v>74200</c:v>
                </c:pt>
                <c:pt idx="372">
                  <c:v>74400</c:v>
                </c:pt>
                <c:pt idx="373">
                  <c:v>74600</c:v>
                </c:pt>
                <c:pt idx="374">
                  <c:v>74800</c:v>
                </c:pt>
                <c:pt idx="375">
                  <c:v>75000</c:v>
                </c:pt>
                <c:pt idx="376">
                  <c:v>75200</c:v>
                </c:pt>
                <c:pt idx="377">
                  <c:v>75400</c:v>
                </c:pt>
                <c:pt idx="378">
                  <c:v>75600</c:v>
                </c:pt>
                <c:pt idx="379">
                  <c:v>75800</c:v>
                </c:pt>
                <c:pt idx="380">
                  <c:v>76000</c:v>
                </c:pt>
                <c:pt idx="381">
                  <c:v>76200</c:v>
                </c:pt>
                <c:pt idx="382">
                  <c:v>76400</c:v>
                </c:pt>
                <c:pt idx="383">
                  <c:v>76600</c:v>
                </c:pt>
                <c:pt idx="384">
                  <c:v>76800</c:v>
                </c:pt>
                <c:pt idx="385">
                  <c:v>77000</c:v>
                </c:pt>
                <c:pt idx="386">
                  <c:v>77200</c:v>
                </c:pt>
                <c:pt idx="387">
                  <c:v>77400</c:v>
                </c:pt>
                <c:pt idx="388">
                  <c:v>77600</c:v>
                </c:pt>
                <c:pt idx="389">
                  <c:v>77800</c:v>
                </c:pt>
                <c:pt idx="390">
                  <c:v>78000</c:v>
                </c:pt>
                <c:pt idx="391">
                  <c:v>78200</c:v>
                </c:pt>
                <c:pt idx="392">
                  <c:v>78400</c:v>
                </c:pt>
                <c:pt idx="393">
                  <c:v>78600</c:v>
                </c:pt>
                <c:pt idx="394">
                  <c:v>78800</c:v>
                </c:pt>
                <c:pt idx="395">
                  <c:v>79000</c:v>
                </c:pt>
                <c:pt idx="396">
                  <c:v>79200</c:v>
                </c:pt>
                <c:pt idx="397">
                  <c:v>79400</c:v>
                </c:pt>
                <c:pt idx="398">
                  <c:v>79600</c:v>
                </c:pt>
                <c:pt idx="399">
                  <c:v>79800</c:v>
                </c:pt>
                <c:pt idx="400">
                  <c:v>80000</c:v>
                </c:pt>
                <c:pt idx="401">
                  <c:v>80200</c:v>
                </c:pt>
                <c:pt idx="402">
                  <c:v>80400</c:v>
                </c:pt>
                <c:pt idx="403">
                  <c:v>80600</c:v>
                </c:pt>
                <c:pt idx="404">
                  <c:v>80800</c:v>
                </c:pt>
                <c:pt idx="405">
                  <c:v>81000</c:v>
                </c:pt>
                <c:pt idx="406">
                  <c:v>81200</c:v>
                </c:pt>
                <c:pt idx="407">
                  <c:v>81400</c:v>
                </c:pt>
                <c:pt idx="408">
                  <c:v>81600</c:v>
                </c:pt>
                <c:pt idx="409">
                  <c:v>81800</c:v>
                </c:pt>
                <c:pt idx="410">
                  <c:v>82000</c:v>
                </c:pt>
                <c:pt idx="411">
                  <c:v>82200</c:v>
                </c:pt>
                <c:pt idx="412">
                  <c:v>82400</c:v>
                </c:pt>
                <c:pt idx="413">
                  <c:v>82600</c:v>
                </c:pt>
                <c:pt idx="414">
                  <c:v>82800</c:v>
                </c:pt>
                <c:pt idx="415">
                  <c:v>83000</c:v>
                </c:pt>
                <c:pt idx="416">
                  <c:v>83200</c:v>
                </c:pt>
                <c:pt idx="417">
                  <c:v>83400</c:v>
                </c:pt>
                <c:pt idx="418">
                  <c:v>83600</c:v>
                </c:pt>
                <c:pt idx="419">
                  <c:v>83800</c:v>
                </c:pt>
                <c:pt idx="420">
                  <c:v>84000</c:v>
                </c:pt>
                <c:pt idx="421">
                  <c:v>84200</c:v>
                </c:pt>
                <c:pt idx="422">
                  <c:v>84400</c:v>
                </c:pt>
                <c:pt idx="423">
                  <c:v>84600</c:v>
                </c:pt>
                <c:pt idx="424">
                  <c:v>84800</c:v>
                </c:pt>
                <c:pt idx="425">
                  <c:v>85000</c:v>
                </c:pt>
                <c:pt idx="426">
                  <c:v>85200</c:v>
                </c:pt>
                <c:pt idx="427">
                  <c:v>85400</c:v>
                </c:pt>
                <c:pt idx="428">
                  <c:v>85600</c:v>
                </c:pt>
                <c:pt idx="429">
                  <c:v>85800</c:v>
                </c:pt>
                <c:pt idx="430">
                  <c:v>86000</c:v>
                </c:pt>
                <c:pt idx="431">
                  <c:v>86200</c:v>
                </c:pt>
                <c:pt idx="432">
                  <c:v>86400</c:v>
                </c:pt>
                <c:pt idx="433">
                  <c:v>86600</c:v>
                </c:pt>
                <c:pt idx="434">
                  <c:v>86800</c:v>
                </c:pt>
                <c:pt idx="435">
                  <c:v>87000</c:v>
                </c:pt>
                <c:pt idx="436">
                  <c:v>87200</c:v>
                </c:pt>
                <c:pt idx="437">
                  <c:v>87400</c:v>
                </c:pt>
                <c:pt idx="438">
                  <c:v>87600</c:v>
                </c:pt>
                <c:pt idx="439">
                  <c:v>87800</c:v>
                </c:pt>
                <c:pt idx="440">
                  <c:v>88000</c:v>
                </c:pt>
                <c:pt idx="441">
                  <c:v>88200</c:v>
                </c:pt>
                <c:pt idx="442">
                  <c:v>88400</c:v>
                </c:pt>
                <c:pt idx="443">
                  <c:v>88600</c:v>
                </c:pt>
                <c:pt idx="444">
                  <c:v>88800</c:v>
                </c:pt>
                <c:pt idx="445">
                  <c:v>89000</c:v>
                </c:pt>
                <c:pt idx="446">
                  <c:v>89200</c:v>
                </c:pt>
                <c:pt idx="447">
                  <c:v>89400</c:v>
                </c:pt>
                <c:pt idx="448">
                  <c:v>89600</c:v>
                </c:pt>
                <c:pt idx="449">
                  <c:v>89800</c:v>
                </c:pt>
                <c:pt idx="450">
                  <c:v>90000</c:v>
                </c:pt>
                <c:pt idx="451">
                  <c:v>90200</c:v>
                </c:pt>
                <c:pt idx="452">
                  <c:v>90400</c:v>
                </c:pt>
                <c:pt idx="453">
                  <c:v>90600</c:v>
                </c:pt>
                <c:pt idx="454">
                  <c:v>90800</c:v>
                </c:pt>
                <c:pt idx="455">
                  <c:v>91000</c:v>
                </c:pt>
                <c:pt idx="456">
                  <c:v>91200</c:v>
                </c:pt>
                <c:pt idx="457">
                  <c:v>91400</c:v>
                </c:pt>
                <c:pt idx="458">
                  <c:v>91600</c:v>
                </c:pt>
                <c:pt idx="459">
                  <c:v>91800</c:v>
                </c:pt>
                <c:pt idx="460">
                  <c:v>92000</c:v>
                </c:pt>
                <c:pt idx="461">
                  <c:v>92200</c:v>
                </c:pt>
                <c:pt idx="462">
                  <c:v>92400</c:v>
                </c:pt>
                <c:pt idx="463">
                  <c:v>92600</c:v>
                </c:pt>
                <c:pt idx="464">
                  <c:v>92800</c:v>
                </c:pt>
                <c:pt idx="465">
                  <c:v>93000</c:v>
                </c:pt>
                <c:pt idx="466">
                  <c:v>93200</c:v>
                </c:pt>
                <c:pt idx="467">
                  <c:v>93400</c:v>
                </c:pt>
                <c:pt idx="468">
                  <c:v>93600</c:v>
                </c:pt>
                <c:pt idx="469">
                  <c:v>93800</c:v>
                </c:pt>
                <c:pt idx="470">
                  <c:v>94000</c:v>
                </c:pt>
                <c:pt idx="471">
                  <c:v>94200</c:v>
                </c:pt>
                <c:pt idx="472">
                  <c:v>94400</c:v>
                </c:pt>
                <c:pt idx="473">
                  <c:v>94600</c:v>
                </c:pt>
                <c:pt idx="474">
                  <c:v>94800</c:v>
                </c:pt>
                <c:pt idx="475">
                  <c:v>95000</c:v>
                </c:pt>
                <c:pt idx="476">
                  <c:v>95200</c:v>
                </c:pt>
                <c:pt idx="477">
                  <c:v>95400</c:v>
                </c:pt>
                <c:pt idx="478">
                  <c:v>95600</c:v>
                </c:pt>
                <c:pt idx="479">
                  <c:v>95800</c:v>
                </c:pt>
                <c:pt idx="480">
                  <c:v>96000</c:v>
                </c:pt>
                <c:pt idx="481">
                  <c:v>96200</c:v>
                </c:pt>
                <c:pt idx="482">
                  <c:v>96400</c:v>
                </c:pt>
                <c:pt idx="483">
                  <c:v>96600</c:v>
                </c:pt>
                <c:pt idx="484">
                  <c:v>96800</c:v>
                </c:pt>
                <c:pt idx="485">
                  <c:v>97000</c:v>
                </c:pt>
                <c:pt idx="486">
                  <c:v>97200</c:v>
                </c:pt>
                <c:pt idx="487">
                  <c:v>97400</c:v>
                </c:pt>
                <c:pt idx="488">
                  <c:v>97600</c:v>
                </c:pt>
                <c:pt idx="489">
                  <c:v>97800</c:v>
                </c:pt>
                <c:pt idx="490">
                  <c:v>98000</c:v>
                </c:pt>
                <c:pt idx="491">
                  <c:v>98200</c:v>
                </c:pt>
                <c:pt idx="492">
                  <c:v>98400</c:v>
                </c:pt>
                <c:pt idx="493">
                  <c:v>98600</c:v>
                </c:pt>
                <c:pt idx="494">
                  <c:v>98800</c:v>
                </c:pt>
                <c:pt idx="495">
                  <c:v>99000</c:v>
                </c:pt>
                <c:pt idx="496">
                  <c:v>99200</c:v>
                </c:pt>
                <c:pt idx="497">
                  <c:v>99400</c:v>
                </c:pt>
                <c:pt idx="498">
                  <c:v>99600</c:v>
                </c:pt>
                <c:pt idx="499">
                  <c:v>99800</c:v>
                </c:pt>
                <c:pt idx="500">
                  <c:v>100000</c:v>
                </c:pt>
              </c:numCache>
            </c:numRef>
          </c:cat>
          <c:val>
            <c:numRef>
              <c:f>tasas!$AV$6:$AV$506</c:f>
              <c:numCache>
                <c:formatCode>0.0%</c:formatCode>
                <c:ptCount val="501"/>
                <c:pt idx="0">
                  <c:v>7.3240267375692156E-2</c:v>
                </c:pt>
                <c:pt idx="1">
                  <c:v>7.3240267375692156E-2</c:v>
                </c:pt>
                <c:pt idx="2">
                  <c:v>7.3240267375692156E-2</c:v>
                </c:pt>
                <c:pt idx="3">
                  <c:v>7.3240267375692156E-2</c:v>
                </c:pt>
                <c:pt idx="4">
                  <c:v>7.3240267375692156E-2</c:v>
                </c:pt>
                <c:pt idx="5">
                  <c:v>7.3240267375692156E-2</c:v>
                </c:pt>
                <c:pt idx="6">
                  <c:v>7.3240267375692156E-2</c:v>
                </c:pt>
                <c:pt idx="7">
                  <c:v>7.3240267375692156E-2</c:v>
                </c:pt>
                <c:pt idx="8">
                  <c:v>7.3240267375692156E-2</c:v>
                </c:pt>
                <c:pt idx="9">
                  <c:v>7.3240267375692156E-2</c:v>
                </c:pt>
                <c:pt idx="10">
                  <c:v>7.3240267375692156E-2</c:v>
                </c:pt>
                <c:pt idx="11">
                  <c:v>7.3240267375692156E-2</c:v>
                </c:pt>
                <c:pt idx="12">
                  <c:v>7.3240267375692156E-2</c:v>
                </c:pt>
                <c:pt idx="13">
                  <c:v>7.3240267375692156E-2</c:v>
                </c:pt>
                <c:pt idx="14">
                  <c:v>7.3240267375692156E-2</c:v>
                </c:pt>
                <c:pt idx="15">
                  <c:v>7.3240267375692156E-2</c:v>
                </c:pt>
                <c:pt idx="16">
                  <c:v>7.3240267375692156E-2</c:v>
                </c:pt>
                <c:pt idx="17">
                  <c:v>7.3240267375692156E-2</c:v>
                </c:pt>
                <c:pt idx="18">
                  <c:v>7.3240267375692156E-2</c:v>
                </c:pt>
                <c:pt idx="19">
                  <c:v>7.3240267375692156E-2</c:v>
                </c:pt>
                <c:pt idx="20">
                  <c:v>7.3240267375692156E-2</c:v>
                </c:pt>
                <c:pt idx="21">
                  <c:v>7.3240267375692156E-2</c:v>
                </c:pt>
                <c:pt idx="22">
                  <c:v>7.3240267375692156E-2</c:v>
                </c:pt>
                <c:pt idx="23">
                  <c:v>7.3240267375692156E-2</c:v>
                </c:pt>
                <c:pt idx="24">
                  <c:v>7.3240267375692156E-2</c:v>
                </c:pt>
                <c:pt idx="25">
                  <c:v>7.3240267375692156E-2</c:v>
                </c:pt>
                <c:pt idx="26">
                  <c:v>7.3240267375692156E-2</c:v>
                </c:pt>
                <c:pt idx="27">
                  <c:v>7.3240267375692156E-2</c:v>
                </c:pt>
                <c:pt idx="28">
                  <c:v>7.3240267375692156E-2</c:v>
                </c:pt>
                <c:pt idx="29">
                  <c:v>7.3240267375692156E-2</c:v>
                </c:pt>
                <c:pt idx="30">
                  <c:v>0.12742458397806969</c:v>
                </c:pt>
                <c:pt idx="31">
                  <c:v>0.12742458397806969</c:v>
                </c:pt>
                <c:pt idx="32">
                  <c:v>0.12742458397806969</c:v>
                </c:pt>
                <c:pt idx="33">
                  <c:v>0.12742458397806969</c:v>
                </c:pt>
                <c:pt idx="34">
                  <c:v>0.12742458397806969</c:v>
                </c:pt>
                <c:pt idx="35">
                  <c:v>0.12742458397806969</c:v>
                </c:pt>
                <c:pt idx="36">
                  <c:v>0.12742458397806969</c:v>
                </c:pt>
                <c:pt idx="37">
                  <c:v>0.12742458397806969</c:v>
                </c:pt>
                <c:pt idx="38">
                  <c:v>0.12742458397806969</c:v>
                </c:pt>
                <c:pt idx="39">
                  <c:v>0.12742458397806969</c:v>
                </c:pt>
                <c:pt idx="40">
                  <c:v>0.12742458397806969</c:v>
                </c:pt>
                <c:pt idx="41">
                  <c:v>0.12742458397806969</c:v>
                </c:pt>
                <c:pt idx="42">
                  <c:v>0.12742458397806969</c:v>
                </c:pt>
                <c:pt idx="43">
                  <c:v>0.12742458397806969</c:v>
                </c:pt>
                <c:pt idx="44">
                  <c:v>0.12742458397806969</c:v>
                </c:pt>
                <c:pt idx="45">
                  <c:v>0.12742458397806969</c:v>
                </c:pt>
                <c:pt idx="46">
                  <c:v>0.12742458397806969</c:v>
                </c:pt>
                <c:pt idx="47">
                  <c:v>0.12742458397806969</c:v>
                </c:pt>
                <c:pt idx="48">
                  <c:v>0.12742458397806969</c:v>
                </c:pt>
                <c:pt idx="49">
                  <c:v>0.12742458397806969</c:v>
                </c:pt>
                <c:pt idx="50">
                  <c:v>0.12742458397806969</c:v>
                </c:pt>
                <c:pt idx="51">
                  <c:v>0.12742458397806969</c:v>
                </c:pt>
                <c:pt idx="52">
                  <c:v>0.12742458397806969</c:v>
                </c:pt>
                <c:pt idx="53">
                  <c:v>0.12742458397806969</c:v>
                </c:pt>
                <c:pt idx="54">
                  <c:v>0.12742458397806969</c:v>
                </c:pt>
                <c:pt idx="55">
                  <c:v>0.12742458397806969</c:v>
                </c:pt>
                <c:pt idx="56">
                  <c:v>0.12742458397806969</c:v>
                </c:pt>
                <c:pt idx="57">
                  <c:v>0.12742458397806969</c:v>
                </c:pt>
                <c:pt idx="58">
                  <c:v>0.12742458397806969</c:v>
                </c:pt>
                <c:pt idx="59">
                  <c:v>0.12742458397806969</c:v>
                </c:pt>
                <c:pt idx="60">
                  <c:v>0.15864865298133465</c:v>
                </c:pt>
                <c:pt idx="61">
                  <c:v>0.15864865298133465</c:v>
                </c:pt>
                <c:pt idx="62">
                  <c:v>0.15864865298133465</c:v>
                </c:pt>
                <c:pt idx="63">
                  <c:v>0.15864865298133465</c:v>
                </c:pt>
                <c:pt idx="64">
                  <c:v>0.15864865298133465</c:v>
                </c:pt>
                <c:pt idx="65">
                  <c:v>0.15864865298133465</c:v>
                </c:pt>
                <c:pt idx="66">
                  <c:v>0.15864865298133465</c:v>
                </c:pt>
                <c:pt idx="67">
                  <c:v>0.15864865298133465</c:v>
                </c:pt>
                <c:pt idx="68">
                  <c:v>0.15864865298133465</c:v>
                </c:pt>
                <c:pt idx="69">
                  <c:v>0.15864865298133465</c:v>
                </c:pt>
                <c:pt idx="70">
                  <c:v>0.15864865298133465</c:v>
                </c:pt>
                <c:pt idx="71">
                  <c:v>0.15864865298133465</c:v>
                </c:pt>
                <c:pt idx="72">
                  <c:v>0.15864865298133465</c:v>
                </c:pt>
                <c:pt idx="73">
                  <c:v>0.15864865298133465</c:v>
                </c:pt>
                <c:pt idx="74">
                  <c:v>0.15864865298133465</c:v>
                </c:pt>
                <c:pt idx="75">
                  <c:v>0.15864865298133465</c:v>
                </c:pt>
                <c:pt idx="76">
                  <c:v>0.15864865298133465</c:v>
                </c:pt>
                <c:pt idx="77">
                  <c:v>0.15864865298133465</c:v>
                </c:pt>
                <c:pt idx="78">
                  <c:v>0.15864865298133465</c:v>
                </c:pt>
                <c:pt idx="79">
                  <c:v>0.15864865298133465</c:v>
                </c:pt>
                <c:pt idx="80">
                  <c:v>0.15864865298133465</c:v>
                </c:pt>
                <c:pt idx="81">
                  <c:v>0.15864865298133465</c:v>
                </c:pt>
                <c:pt idx="82">
                  <c:v>0.15864865298133465</c:v>
                </c:pt>
                <c:pt idx="83">
                  <c:v>0.15864865298133465</c:v>
                </c:pt>
                <c:pt idx="84">
                  <c:v>0.15864865298133465</c:v>
                </c:pt>
                <c:pt idx="85">
                  <c:v>0.15864865298133465</c:v>
                </c:pt>
                <c:pt idx="86">
                  <c:v>0.15864865298133465</c:v>
                </c:pt>
                <c:pt idx="87">
                  <c:v>0.15864865298133465</c:v>
                </c:pt>
                <c:pt idx="88">
                  <c:v>0.15864865298133465</c:v>
                </c:pt>
                <c:pt idx="89">
                  <c:v>0.15864865298133465</c:v>
                </c:pt>
                <c:pt idx="90">
                  <c:v>0.16192965166298082</c:v>
                </c:pt>
                <c:pt idx="91">
                  <c:v>0.16192965166298082</c:v>
                </c:pt>
                <c:pt idx="92">
                  <c:v>0.16192965166298082</c:v>
                </c:pt>
                <c:pt idx="93">
                  <c:v>0.16192965166298082</c:v>
                </c:pt>
                <c:pt idx="94">
                  <c:v>0.16192965166298082</c:v>
                </c:pt>
                <c:pt idx="95">
                  <c:v>0.16192965166298082</c:v>
                </c:pt>
                <c:pt idx="96">
                  <c:v>0.16192965166298082</c:v>
                </c:pt>
                <c:pt idx="97">
                  <c:v>0.16192965166298082</c:v>
                </c:pt>
                <c:pt idx="98">
                  <c:v>0.16192965166298082</c:v>
                </c:pt>
                <c:pt idx="99">
                  <c:v>0.16192965166298082</c:v>
                </c:pt>
                <c:pt idx="100">
                  <c:v>0.16192965166298082</c:v>
                </c:pt>
                <c:pt idx="101">
                  <c:v>0.16192965166298082</c:v>
                </c:pt>
                <c:pt idx="102">
                  <c:v>0.16192965166298082</c:v>
                </c:pt>
                <c:pt idx="103">
                  <c:v>0.16192965166298082</c:v>
                </c:pt>
                <c:pt idx="104">
                  <c:v>0.16192965166298082</c:v>
                </c:pt>
                <c:pt idx="105">
                  <c:v>0.16192965166298082</c:v>
                </c:pt>
                <c:pt idx="106">
                  <c:v>0.16192965166298082</c:v>
                </c:pt>
                <c:pt idx="107">
                  <c:v>0.16192965166298082</c:v>
                </c:pt>
                <c:pt idx="108">
                  <c:v>0.16192965166298082</c:v>
                </c:pt>
                <c:pt idx="109">
                  <c:v>0.16192965166298082</c:v>
                </c:pt>
                <c:pt idx="110">
                  <c:v>0.16192965166298082</c:v>
                </c:pt>
                <c:pt idx="111">
                  <c:v>0.16192965166298082</c:v>
                </c:pt>
                <c:pt idx="112">
                  <c:v>0.16192965166298082</c:v>
                </c:pt>
                <c:pt idx="113">
                  <c:v>0.16192965166298082</c:v>
                </c:pt>
                <c:pt idx="114">
                  <c:v>0.16192965166298082</c:v>
                </c:pt>
                <c:pt idx="115">
                  <c:v>0.16192965166298082</c:v>
                </c:pt>
                <c:pt idx="116">
                  <c:v>0.16192965166298082</c:v>
                </c:pt>
                <c:pt idx="117">
                  <c:v>0.16192965166298082</c:v>
                </c:pt>
                <c:pt idx="118">
                  <c:v>0.16192965166298082</c:v>
                </c:pt>
                <c:pt idx="119">
                  <c:v>0.16192965166298082</c:v>
                </c:pt>
                <c:pt idx="120">
                  <c:v>0.15436075870613536</c:v>
                </c:pt>
                <c:pt idx="121">
                  <c:v>0.15436075870613536</c:v>
                </c:pt>
                <c:pt idx="122">
                  <c:v>0.15436075870613536</c:v>
                </c:pt>
                <c:pt idx="123">
                  <c:v>0.15436075870613536</c:v>
                </c:pt>
                <c:pt idx="124">
                  <c:v>0.15436075870613536</c:v>
                </c:pt>
                <c:pt idx="125">
                  <c:v>0.15436075870613536</c:v>
                </c:pt>
                <c:pt idx="126">
                  <c:v>0.15436075870613536</c:v>
                </c:pt>
                <c:pt idx="127">
                  <c:v>0.15436075870613536</c:v>
                </c:pt>
                <c:pt idx="128">
                  <c:v>0.15436075870613536</c:v>
                </c:pt>
                <c:pt idx="129">
                  <c:v>0.15436075870613536</c:v>
                </c:pt>
                <c:pt idx="130">
                  <c:v>0.15436075870613536</c:v>
                </c:pt>
                <c:pt idx="131">
                  <c:v>0.15436075870613536</c:v>
                </c:pt>
                <c:pt idx="132">
                  <c:v>0.15436075870613536</c:v>
                </c:pt>
                <c:pt idx="133">
                  <c:v>0.15436075870613536</c:v>
                </c:pt>
                <c:pt idx="134">
                  <c:v>0.15436075870613536</c:v>
                </c:pt>
                <c:pt idx="135">
                  <c:v>0.15436075870613536</c:v>
                </c:pt>
                <c:pt idx="136">
                  <c:v>0.15436075870613536</c:v>
                </c:pt>
                <c:pt idx="137">
                  <c:v>0.15436075870613536</c:v>
                </c:pt>
                <c:pt idx="138">
                  <c:v>0.15436075870613536</c:v>
                </c:pt>
                <c:pt idx="139">
                  <c:v>0.15436075870613536</c:v>
                </c:pt>
                <c:pt idx="140">
                  <c:v>0.15436075870613536</c:v>
                </c:pt>
                <c:pt idx="141">
                  <c:v>0.15436075870613536</c:v>
                </c:pt>
                <c:pt idx="142">
                  <c:v>0.15436075870613536</c:v>
                </c:pt>
                <c:pt idx="143">
                  <c:v>0.15436075870613536</c:v>
                </c:pt>
                <c:pt idx="144">
                  <c:v>0.15436075870613536</c:v>
                </c:pt>
                <c:pt idx="145">
                  <c:v>0.15436075870613536</c:v>
                </c:pt>
                <c:pt idx="146">
                  <c:v>0.15436075870613536</c:v>
                </c:pt>
                <c:pt idx="147">
                  <c:v>0.15436075870613536</c:v>
                </c:pt>
                <c:pt idx="148">
                  <c:v>0.15436075870613536</c:v>
                </c:pt>
                <c:pt idx="149">
                  <c:v>0.15436075870613536</c:v>
                </c:pt>
                <c:pt idx="150">
                  <c:v>9.284979443502521E-2</c:v>
                </c:pt>
                <c:pt idx="151">
                  <c:v>9.284979443502521E-2</c:v>
                </c:pt>
                <c:pt idx="152">
                  <c:v>9.284979443502521E-2</c:v>
                </c:pt>
                <c:pt idx="153">
                  <c:v>9.284979443502521E-2</c:v>
                </c:pt>
                <c:pt idx="154">
                  <c:v>9.284979443502521E-2</c:v>
                </c:pt>
                <c:pt idx="155">
                  <c:v>9.284979443502521E-2</c:v>
                </c:pt>
                <c:pt idx="156">
                  <c:v>9.284979443502521E-2</c:v>
                </c:pt>
                <c:pt idx="157">
                  <c:v>9.284979443502521E-2</c:v>
                </c:pt>
                <c:pt idx="158">
                  <c:v>9.284979443502521E-2</c:v>
                </c:pt>
                <c:pt idx="159">
                  <c:v>9.284979443502521E-2</c:v>
                </c:pt>
                <c:pt idx="160">
                  <c:v>9.284979443502521E-2</c:v>
                </c:pt>
                <c:pt idx="161">
                  <c:v>9.284979443502521E-2</c:v>
                </c:pt>
                <c:pt idx="162">
                  <c:v>9.284979443502521E-2</c:v>
                </c:pt>
                <c:pt idx="163">
                  <c:v>9.284979443502521E-2</c:v>
                </c:pt>
                <c:pt idx="164">
                  <c:v>9.284979443502521E-2</c:v>
                </c:pt>
                <c:pt idx="165">
                  <c:v>9.284979443502521E-2</c:v>
                </c:pt>
                <c:pt idx="166">
                  <c:v>9.284979443502521E-2</c:v>
                </c:pt>
                <c:pt idx="167">
                  <c:v>9.284979443502521E-2</c:v>
                </c:pt>
                <c:pt idx="168">
                  <c:v>9.284979443502521E-2</c:v>
                </c:pt>
                <c:pt idx="169">
                  <c:v>9.284979443502521E-2</c:v>
                </c:pt>
                <c:pt idx="170">
                  <c:v>9.284979443502521E-2</c:v>
                </c:pt>
                <c:pt idx="171">
                  <c:v>9.284979443502521E-2</c:v>
                </c:pt>
                <c:pt idx="172">
                  <c:v>9.284979443502521E-2</c:v>
                </c:pt>
                <c:pt idx="173">
                  <c:v>9.284979443502521E-2</c:v>
                </c:pt>
                <c:pt idx="174">
                  <c:v>9.284979443502521E-2</c:v>
                </c:pt>
                <c:pt idx="175">
                  <c:v>9.284979443502521E-2</c:v>
                </c:pt>
                <c:pt idx="176">
                  <c:v>9.284979443502521E-2</c:v>
                </c:pt>
                <c:pt idx="177">
                  <c:v>9.284979443502521E-2</c:v>
                </c:pt>
                <c:pt idx="178">
                  <c:v>9.284979443502521E-2</c:v>
                </c:pt>
                <c:pt idx="179">
                  <c:v>9.284979443502521E-2</c:v>
                </c:pt>
                <c:pt idx="180">
                  <c:v>5.7068485949137139E-2</c:v>
                </c:pt>
                <c:pt idx="181">
                  <c:v>5.7068485949137139E-2</c:v>
                </c:pt>
                <c:pt idx="182">
                  <c:v>5.7068485949137139E-2</c:v>
                </c:pt>
                <c:pt idx="183">
                  <c:v>5.7068485949137139E-2</c:v>
                </c:pt>
                <c:pt idx="184">
                  <c:v>5.7068485949137139E-2</c:v>
                </c:pt>
                <c:pt idx="185">
                  <c:v>5.7068485949137139E-2</c:v>
                </c:pt>
                <c:pt idx="186">
                  <c:v>5.7068485949137139E-2</c:v>
                </c:pt>
                <c:pt idx="187">
                  <c:v>5.7068485949137139E-2</c:v>
                </c:pt>
                <c:pt idx="188">
                  <c:v>5.7068485949137139E-2</c:v>
                </c:pt>
                <c:pt idx="189">
                  <c:v>5.7068485949137139E-2</c:v>
                </c:pt>
                <c:pt idx="190">
                  <c:v>5.7068485949137139E-2</c:v>
                </c:pt>
                <c:pt idx="191">
                  <c:v>5.7068485949137139E-2</c:v>
                </c:pt>
                <c:pt idx="192">
                  <c:v>5.7068485949137139E-2</c:v>
                </c:pt>
                <c:pt idx="193">
                  <c:v>5.7068485949137139E-2</c:v>
                </c:pt>
                <c:pt idx="194">
                  <c:v>5.7068485949137139E-2</c:v>
                </c:pt>
                <c:pt idx="195">
                  <c:v>5.7068485949137139E-2</c:v>
                </c:pt>
                <c:pt idx="196">
                  <c:v>5.7068485949137139E-2</c:v>
                </c:pt>
                <c:pt idx="197">
                  <c:v>5.7068485949137139E-2</c:v>
                </c:pt>
                <c:pt idx="198">
                  <c:v>5.7068485949137139E-2</c:v>
                </c:pt>
                <c:pt idx="199">
                  <c:v>5.7068485949137139E-2</c:v>
                </c:pt>
                <c:pt idx="200">
                  <c:v>5.7068485949137139E-2</c:v>
                </c:pt>
                <c:pt idx="201">
                  <c:v>5.7068485949137139E-2</c:v>
                </c:pt>
                <c:pt idx="202">
                  <c:v>5.7068485949137139E-2</c:v>
                </c:pt>
                <c:pt idx="203">
                  <c:v>5.7068485949137139E-2</c:v>
                </c:pt>
                <c:pt idx="204">
                  <c:v>5.7068485949137139E-2</c:v>
                </c:pt>
                <c:pt idx="205">
                  <c:v>5.7068485949137139E-2</c:v>
                </c:pt>
                <c:pt idx="206">
                  <c:v>5.7068485949137139E-2</c:v>
                </c:pt>
                <c:pt idx="207">
                  <c:v>5.7068485949137139E-2</c:v>
                </c:pt>
                <c:pt idx="208">
                  <c:v>5.7068485949137139E-2</c:v>
                </c:pt>
                <c:pt idx="209">
                  <c:v>5.7068485949137139E-2</c:v>
                </c:pt>
                <c:pt idx="210">
                  <c:v>4.5658402081884507E-2</c:v>
                </c:pt>
                <c:pt idx="211">
                  <c:v>4.5658402081884507E-2</c:v>
                </c:pt>
                <c:pt idx="212">
                  <c:v>4.5658402081884507E-2</c:v>
                </c:pt>
                <c:pt idx="213">
                  <c:v>4.5658402081884507E-2</c:v>
                </c:pt>
                <c:pt idx="214">
                  <c:v>4.5658402081884507E-2</c:v>
                </c:pt>
                <c:pt idx="215">
                  <c:v>4.5658402081884507E-2</c:v>
                </c:pt>
                <c:pt idx="216">
                  <c:v>4.5658402081884507E-2</c:v>
                </c:pt>
                <c:pt idx="217">
                  <c:v>4.5658402081884507E-2</c:v>
                </c:pt>
                <c:pt idx="218">
                  <c:v>4.5658402081884507E-2</c:v>
                </c:pt>
                <c:pt idx="219">
                  <c:v>4.5658402081884507E-2</c:v>
                </c:pt>
                <c:pt idx="220">
                  <c:v>4.5658402081884507E-2</c:v>
                </c:pt>
                <c:pt idx="221">
                  <c:v>4.5658402081884507E-2</c:v>
                </c:pt>
                <c:pt idx="222">
                  <c:v>4.5658402081884507E-2</c:v>
                </c:pt>
                <c:pt idx="223">
                  <c:v>4.5658402081884507E-2</c:v>
                </c:pt>
                <c:pt idx="224">
                  <c:v>4.5658402081884507E-2</c:v>
                </c:pt>
                <c:pt idx="225">
                  <c:v>4.5658402081884507E-2</c:v>
                </c:pt>
                <c:pt idx="226">
                  <c:v>4.5658402081884507E-2</c:v>
                </c:pt>
                <c:pt idx="227">
                  <c:v>4.5658402081884507E-2</c:v>
                </c:pt>
                <c:pt idx="228">
                  <c:v>4.5658402081884507E-2</c:v>
                </c:pt>
                <c:pt idx="229">
                  <c:v>4.5658402081884507E-2</c:v>
                </c:pt>
                <c:pt idx="230">
                  <c:v>4.5658402081884507E-2</c:v>
                </c:pt>
                <c:pt idx="231">
                  <c:v>4.5658402081884507E-2</c:v>
                </c:pt>
                <c:pt idx="232">
                  <c:v>4.5658402081884507E-2</c:v>
                </c:pt>
                <c:pt idx="233">
                  <c:v>4.5658402081884507E-2</c:v>
                </c:pt>
                <c:pt idx="234">
                  <c:v>4.5658402081884507E-2</c:v>
                </c:pt>
                <c:pt idx="235">
                  <c:v>4.5658402081884507E-2</c:v>
                </c:pt>
                <c:pt idx="236">
                  <c:v>4.5658402081884507E-2</c:v>
                </c:pt>
                <c:pt idx="237">
                  <c:v>4.5658402081884507E-2</c:v>
                </c:pt>
                <c:pt idx="238">
                  <c:v>4.5658402081884507E-2</c:v>
                </c:pt>
                <c:pt idx="239">
                  <c:v>4.5658402081884507E-2</c:v>
                </c:pt>
                <c:pt idx="240">
                  <c:v>3.0575961073828577E-2</c:v>
                </c:pt>
                <c:pt idx="241">
                  <c:v>3.0575961073828577E-2</c:v>
                </c:pt>
                <c:pt idx="242">
                  <c:v>3.0575961073828577E-2</c:v>
                </c:pt>
                <c:pt idx="243">
                  <c:v>3.0575961073828577E-2</c:v>
                </c:pt>
                <c:pt idx="244">
                  <c:v>3.0575961073828577E-2</c:v>
                </c:pt>
                <c:pt idx="245">
                  <c:v>3.0575961073828577E-2</c:v>
                </c:pt>
                <c:pt idx="246">
                  <c:v>3.0575961073828577E-2</c:v>
                </c:pt>
                <c:pt idx="247">
                  <c:v>3.0575961073828577E-2</c:v>
                </c:pt>
                <c:pt idx="248">
                  <c:v>3.0575961073828577E-2</c:v>
                </c:pt>
                <c:pt idx="249">
                  <c:v>3.0575961073828577E-2</c:v>
                </c:pt>
                <c:pt idx="250">
                  <c:v>3.0575961073828577E-2</c:v>
                </c:pt>
                <c:pt idx="251">
                  <c:v>3.0575961073828577E-2</c:v>
                </c:pt>
                <c:pt idx="252">
                  <c:v>3.0575961073828577E-2</c:v>
                </c:pt>
                <c:pt idx="253">
                  <c:v>3.0575961073828577E-2</c:v>
                </c:pt>
                <c:pt idx="254">
                  <c:v>3.0575961073828577E-2</c:v>
                </c:pt>
                <c:pt idx="255">
                  <c:v>3.0575961073828577E-2</c:v>
                </c:pt>
                <c:pt idx="256">
                  <c:v>3.0575961073828577E-2</c:v>
                </c:pt>
                <c:pt idx="257">
                  <c:v>3.0575961073828577E-2</c:v>
                </c:pt>
                <c:pt idx="258">
                  <c:v>3.0575961073828577E-2</c:v>
                </c:pt>
                <c:pt idx="259">
                  <c:v>3.0575961073828577E-2</c:v>
                </c:pt>
                <c:pt idx="260">
                  <c:v>3.0575961073828577E-2</c:v>
                </c:pt>
                <c:pt idx="261">
                  <c:v>3.0575961073828577E-2</c:v>
                </c:pt>
                <c:pt idx="262">
                  <c:v>3.0575961073828577E-2</c:v>
                </c:pt>
                <c:pt idx="263">
                  <c:v>3.0575961073828577E-2</c:v>
                </c:pt>
                <c:pt idx="264">
                  <c:v>3.0575961073828577E-2</c:v>
                </c:pt>
                <c:pt idx="265">
                  <c:v>3.0575961073828577E-2</c:v>
                </c:pt>
                <c:pt idx="266">
                  <c:v>3.0575961073828577E-2</c:v>
                </c:pt>
                <c:pt idx="267">
                  <c:v>3.0575961073828577E-2</c:v>
                </c:pt>
                <c:pt idx="268">
                  <c:v>3.0575961073828577E-2</c:v>
                </c:pt>
                <c:pt idx="269">
                  <c:v>3.0575961073828577E-2</c:v>
                </c:pt>
                <c:pt idx="270">
                  <c:v>1.7207430925104728E-2</c:v>
                </c:pt>
                <c:pt idx="271">
                  <c:v>1.7207430925104728E-2</c:v>
                </c:pt>
                <c:pt idx="272">
                  <c:v>1.7207430925104728E-2</c:v>
                </c:pt>
                <c:pt idx="273">
                  <c:v>1.7207430925104728E-2</c:v>
                </c:pt>
                <c:pt idx="274">
                  <c:v>1.7207430925104728E-2</c:v>
                </c:pt>
                <c:pt idx="275">
                  <c:v>1.7207430925104728E-2</c:v>
                </c:pt>
                <c:pt idx="276">
                  <c:v>1.7207430925104728E-2</c:v>
                </c:pt>
                <c:pt idx="277">
                  <c:v>1.7207430925104728E-2</c:v>
                </c:pt>
                <c:pt idx="278">
                  <c:v>1.7207430925104728E-2</c:v>
                </c:pt>
                <c:pt idx="279">
                  <c:v>1.7207430925104728E-2</c:v>
                </c:pt>
                <c:pt idx="280">
                  <c:v>1.7207430925104728E-2</c:v>
                </c:pt>
                <c:pt idx="281">
                  <c:v>1.7207430925104728E-2</c:v>
                </c:pt>
                <c:pt idx="282">
                  <c:v>1.7207430925104728E-2</c:v>
                </c:pt>
                <c:pt idx="283">
                  <c:v>1.7207430925104728E-2</c:v>
                </c:pt>
                <c:pt idx="284">
                  <c:v>1.7207430925104728E-2</c:v>
                </c:pt>
                <c:pt idx="285">
                  <c:v>1.7207430925104728E-2</c:v>
                </c:pt>
                <c:pt idx="286">
                  <c:v>1.7207430925104728E-2</c:v>
                </c:pt>
                <c:pt idx="287">
                  <c:v>1.7207430925104728E-2</c:v>
                </c:pt>
                <c:pt idx="288">
                  <c:v>1.7207430925104728E-2</c:v>
                </c:pt>
                <c:pt idx="289">
                  <c:v>1.7207430925104728E-2</c:v>
                </c:pt>
                <c:pt idx="290">
                  <c:v>1.7207430925104728E-2</c:v>
                </c:pt>
                <c:pt idx="291">
                  <c:v>1.7207430925104728E-2</c:v>
                </c:pt>
                <c:pt idx="292">
                  <c:v>1.7207430925104728E-2</c:v>
                </c:pt>
                <c:pt idx="293">
                  <c:v>1.7207430925104728E-2</c:v>
                </c:pt>
                <c:pt idx="294">
                  <c:v>1.7207430925104728E-2</c:v>
                </c:pt>
                <c:pt idx="295">
                  <c:v>1.7207430925104728E-2</c:v>
                </c:pt>
                <c:pt idx="296">
                  <c:v>1.7207430925104728E-2</c:v>
                </c:pt>
                <c:pt idx="297">
                  <c:v>1.7207430925104728E-2</c:v>
                </c:pt>
                <c:pt idx="298">
                  <c:v>1.7207430925104728E-2</c:v>
                </c:pt>
                <c:pt idx="299">
                  <c:v>1.7207430925104728E-2</c:v>
                </c:pt>
                <c:pt idx="300">
                  <c:v>1.6743297095779257E-2</c:v>
                </c:pt>
                <c:pt idx="301">
                  <c:v>1.6743297095779257E-2</c:v>
                </c:pt>
                <c:pt idx="302">
                  <c:v>1.6743297095779257E-2</c:v>
                </c:pt>
                <c:pt idx="303">
                  <c:v>1.6743297095779257E-2</c:v>
                </c:pt>
                <c:pt idx="304">
                  <c:v>1.6743297095779257E-2</c:v>
                </c:pt>
                <c:pt idx="305">
                  <c:v>1.6743297095779257E-2</c:v>
                </c:pt>
                <c:pt idx="306">
                  <c:v>1.6743297095779257E-2</c:v>
                </c:pt>
                <c:pt idx="307">
                  <c:v>1.6743297095779257E-2</c:v>
                </c:pt>
                <c:pt idx="308">
                  <c:v>1.6743297095779257E-2</c:v>
                </c:pt>
                <c:pt idx="309">
                  <c:v>1.6743297095779257E-2</c:v>
                </c:pt>
                <c:pt idx="310">
                  <c:v>1.6743297095779257E-2</c:v>
                </c:pt>
                <c:pt idx="311">
                  <c:v>1.6743297095779257E-2</c:v>
                </c:pt>
                <c:pt idx="312">
                  <c:v>1.6743297095779257E-2</c:v>
                </c:pt>
                <c:pt idx="313">
                  <c:v>1.6743297095779257E-2</c:v>
                </c:pt>
                <c:pt idx="314">
                  <c:v>1.6743297095779257E-2</c:v>
                </c:pt>
                <c:pt idx="315">
                  <c:v>1.6743297095779257E-2</c:v>
                </c:pt>
                <c:pt idx="316">
                  <c:v>1.6743297095779257E-2</c:v>
                </c:pt>
                <c:pt idx="317">
                  <c:v>1.6743297095779257E-2</c:v>
                </c:pt>
                <c:pt idx="318">
                  <c:v>1.6743297095779257E-2</c:v>
                </c:pt>
                <c:pt idx="319">
                  <c:v>1.6743297095779257E-2</c:v>
                </c:pt>
                <c:pt idx="320">
                  <c:v>1.6743297095779257E-2</c:v>
                </c:pt>
                <c:pt idx="321">
                  <c:v>1.6743297095779257E-2</c:v>
                </c:pt>
                <c:pt idx="322">
                  <c:v>1.6743297095779257E-2</c:v>
                </c:pt>
                <c:pt idx="323">
                  <c:v>1.6743297095779257E-2</c:v>
                </c:pt>
                <c:pt idx="324">
                  <c:v>1.6743297095779257E-2</c:v>
                </c:pt>
                <c:pt idx="325">
                  <c:v>1.6743297095779257E-2</c:v>
                </c:pt>
                <c:pt idx="326">
                  <c:v>1.6743297095779257E-2</c:v>
                </c:pt>
                <c:pt idx="327">
                  <c:v>1.6743297095779257E-2</c:v>
                </c:pt>
                <c:pt idx="328">
                  <c:v>1.6743297095779257E-2</c:v>
                </c:pt>
                <c:pt idx="329">
                  <c:v>1.6743297095779257E-2</c:v>
                </c:pt>
                <c:pt idx="330">
                  <c:v>1.1992795747272005E-2</c:v>
                </c:pt>
                <c:pt idx="331">
                  <c:v>1.1992795747272005E-2</c:v>
                </c:pt>
                <c:pt idx="332">
                  <c:v>1.1992795747272005E-2</c:v>
                </c:pt>
                <c:pt idx="333">
                  <c:v>1.1992795747272005E-2</c:v>
                </c:pt>
                <c:pt idx="334">
                  <c:v>1.1992795747272005E-2</c:v>
                </c:pt>
                <c:pt idx="335">
                  <c:v>1.1992795747272005E-2</c:v>
                </c:pt>
                <c:pt idx="336">
                  <c:v>1.1992795747272005E-2</c:v>
                </c:pt>
                <c:pt idx="337">
                  <c:v>1.1992795747272005E-2</c:v>
                </c:pt>
                <c:pt idx="338">
                  <c:v>1.1992795747272005E-2</c:v>
                </c:pt>
                <c:pt idx="339">
                  <c:v>1.1992795747272005E-2</c:v>
                </c:pt>
                <c:pt idx="340">
                  <c:v>1.1992795747272005E-2</c:v>
                </c:pt>
                <c:pt idx="341">
                  <c:v>1.1992795747272005E-2</c:v>
                </c:pt>
                <c:pt idx="342">
                  <c:v>1.1992795747272005E-2</c:v>
                </c:pt>
                <c:pt idx="343">
                  <c:v>1.1992795747272005E-2</c:v>
                </c:pt>
                <c:pt idx="344">
                  <c:v>1.1992795747272005E-2</c:v>
                </c:pt>
                <c:pt idx="345">
                  <c:v>1.1992795747272005E-2</c:v>
                </c:pt>
                <c:pt idx="346">
                  <c:v>1.1992795747272005E-2</c:v>
                </c:pt>
                <c:pt idx="347">
                  <c:v>1.1992795747272005E-2</c:v>
                </c:pt>
                <c:pt idx="348">
                  <c:v>1.1992795747272005E-2</c:v>
                </c:pt>
                <c:pt idx="349">
                  <c:v>1.1992795747272005E-2</c:v>
                </c:pt>
                <c:pt idx="350">
                  <c:v>1.1992795747272005E-2</c:v>
                </c:pt>
                <c:pt idx="351">
                  <c:v>1.1992795747272005E-2</c:v>
                </c:pt>
                <c:pt idx="352">
                  <c:v>1.1992795747272005E-2</c:v>
                </c:pt>
                <c:pt idx="353">
                  <c:v>1.1992795747272005E-2</c:v>
                </c:pt>
                <c:pt idx="354">
                  <c:v>1.1992795747272005E-2</c:v>
                </c:pt>
                <c:pt idx="355">
                  <c:v>1.1992795747272005E-2</c:v>
                </c:pt>
                <c:pt idx="356">
                  <c:v>1.1992795747272005E-2</c:v>
                </c:pt>
                <c:pt idx="357">
                  <c:v>1.1992795747272005E-2</c:v>
                </c:pt>
                <c:pt idx="358">
                  <c:v>1.1992795747272005E-2</c:v>
                </c:pt>
                <c:pt idx="359">
                  <c:v>1.1992795747272005E-2</c:v>
                </c:pt>
                <c:pt idx="360">
                  <c:v>8.9899211201503546E-3</c:v>
                </c:pt>
                <c:pt idx="361">
                  <c:v>8.9899211201503546E-3</c:v>
                </c:pt>
                <c:pt idx="362">
                  <c:v>8.9899211201503546E-3</c:v>
                </c:pt>
                <c:pt idx="363">
                  <c:v>8.9899211201503546E-3</c:v>
                </c:pt>
                <c:pt idx="364">
                  <c:v>8.9899211201503546E-3</c:v>
                </c:pt>
                <c:pt idx="365">
                  <c:v>8.9899211201503546E-3</c:v>
                </c:pt>
                <c:pt idx="366">
                  <c:v>8.9899211201503546E-3</c:v>
                </c:pt>
                <c:pt idx="367">
                  <c:v>8.9899211201503546E-3</c:v>
                </c:pt>
                <c:pt idx="368">
                  <c:v>8.9899211201503546E-3</c:v>
                </c:pt>
                <c:pt idx="369">
                  <c:v>8.9899211201503546E-3</c:v>
                </c:pt>
                <c:pt idx="370">
                  <c:v>8.9899211201503546E-3</c:v>
                </c:pt>
                <c:pt idx="371">
                  <c:v>8.9899211201503546E-3</c:v>
                </c:pt>
                <c:pt idx="372">
                  <c:v>8.9899211201503546E-3</c:v>
                </c:pt>
                <c:pt idx="373">
                  <c:v>8.9899211201503546E-3</c:v>
                </c:pt>
                <c:pt idx="374">
                  <c:v>8.9899211201503546E-3</c:v>
                </c:pt>
                <c:pt idx="375">
                  <c:v>8.9899211201503546E-3</c:v>
                </c:pt>
                <c:pt idx="376">
                  <c:v>8.9899211201503546E-3</c:v>
                </c:pt>
                <c:pt idx="377">
                  <c:v>8.9899211201503546E-3</c:v>
                </c:pt>
                <c:pt idx="378">
                  <c:v>8.9899211201503546E-3</c:v>
                </c:pt>
                <c:pt idx="379">
                  <c:v>8.9899211201503546E-3</c:v>
                </c:pt>
                <c:pt idx="380">
                  <c:v>8.9899211201503546E-3</c:v>
                </c:pt>
                <c:pt idx="381">
                  <c:v>8.9899211201503546E-3</c:v>
                </c:pt>
                <c:pt idx="382">
                  <c:v>8.9899211201503546E-3</c:v>
                </c:pt>
                <c:pt idx="383">
                  <c:v>8.9899211201503546E-3</c:v>
                </c:pt>
                <c:pt idx="384">
                  <c:v>8.9899211201503546E-3</c:v>
                </c:pt>
                <c:pt idx="385">
                  <c:v>8.9899211201503546E-3</c:v>
                </c:pt>
                <c:pt idx="386">
                  <c:v>8.9899211201503546E-3</c:v>
                </c:pt>
                <c:pt idx="387">
                  <c:v>8.9899211201503546E-3</c:v>
                </c:pt>
                <c:pt idx="388">
                  <c:v>8.9899211201503546E-3</c:v>
                </c:pt>
                <c:pt idx="389">
                  <c:v>8.9899211201503546E-3</c:v>
                </c:pt>
                <c:pt idx="390">
                  <c:v>5.4792728875358437E-3</c:v>
                </c:pt>
                <c:pt idx="391">
                  <c:v>5.4792728875358437E-3</c:v>
                </c:pt>
                <c:pt idx="392">
                  <c:v>5.4792728875358437E-3</c:v>
                </c:pt>
                <c:pt idx="393">
                  <c:v>5.4792728875358437E-3</c:v>
                </c:pt>
                <c:pt idx="394">
                  <c:v>5.4792728875358437E-3</c:v>
                </c:pt>
                <c:pt idx="395">
                  <c:v>5.4792728875358437E-3</c:v>
                </c:pt>
                <c:pt idx="396">
                  <c:v>5.4792728875358437E-3</c:v>
                </c:pt>
                <c:pt idx="397">
                  <c:v>5.4792728875358437E-3</c:v>
                </c:pt>
                <c:pt idx="398">
                  <c:v>5.4792728875358437E-3</c:v>
                </c:pt>
                <c:pt idx="399">
                  <c:v>5.4792728875358437E-3</c:v>
                </c:pt>
                <c:pt idx="400">
                  <c:v>5.4792728875358437E-3</c:v>
                </c:pt>
                <c:pt idx="401">
                  <c:v>5.4792728875358437E-3</c:v>
                </c:pt>
                <c:pt idx="402">
                  <c:v>5.4792728875358437E-3</c:v>
                </c:pt>
                <c:pt idx="403">
                  <c:v>5.4792728875358437E-3</c:v>
                </c:pt>
                <c:pt idx="404">
                  <c:v>5.4792728875358437E-3</c:v>
                </c:pt>
                <c:pt idx="405">
                  <c:v>5.4792728875358437E-3</c:v>
                </c:pt>
                <c:pt idx="406">
                  <c:v>5.4792728875358437E-3</c:v>
                </c:pt>
                <c:pt idx="407">
                  <c:v>5.4792728875358437E-3</c:v>
                </c:pt>
                <c:pt idx="408">
                  <c:v>5.4792728875358437E-3</c:v>
                </c:pt>
                <c:pt idx="409">
                  <c:v>5.4792728875358437E-3</c:v>
                </c:pt>
                <c:pt idx="410">
                  <c:v>5.4792728875358437E-3</c:v>
                </c:pt>
                <c:pt idx="411">
                  <c:v>5.4792728875358437E-3</c:v>
                </c:pt>
                <c:pt idx="412">
                  <c:v>5.4792728875358437E-3</c:v>
                </c:pt>
                <c:pt idx="413">
                  <c:v>5.4792728875358437E-3</c:v>
                </c:pt>
                <c:pt idx="414">
                  <c:v>5.4792728875358437E-3</c:v>
                </c:pt>
                <c:pt idx="415">
                  <c:v>5.4792728875358437E-3</c:v>
                </c:pt>
                <c:pt idx="416">
                  <c:v>5.4792728875358437E-3</c:v>
                </c:pt>
                <c:pt idx="417">
                  <c:v>5.4792728875358437E-3</c:v>
                </c:pt>
                <c:pt idx="418">
                  <c:v>5.4792728875358437E-3</c:v>
                </c:pt>
                <c:pt idx="419">
                  <c:v>5.4792728875358437E-3</c:v>
                </c:pt>
                <c:pt idx="420">
                  <c:v>5.7909855744457681E-3</c:v>
                </c:pt>
                <c:pt idx="421">
                  <c:v>5.7909855744457681E-3</c:v>
                </c:pt>
                <c:pt idx="422">
                  <c:v>5.7909855744457681E-3</c:v>
                </c:pt>
                <c:pt idx="423">
                  <c:v>5.7909855744457681E-3</c:v>
                </c:pt>
                <c:pt idx="424">
                  <c:v>5.7909855744457681E-3</c:v>
                </c:pt>
                <c:pt idx="425">
                  <c:v>5.7909855744457681E-3</c:v>
                </c:pt>
                <c:pt idx="426">
                  <c:v>5.7909855744457681E-3</c:v>
                </c:pt>
                <c:pt idx="427">
                  <c:v>5.7909855744457681E-3</c:v>
                </c:pt>
                <c:pt idx="428">
                  <c:v>5.7909855744457681E-3</c:v>
                </c:pt>
                <c:pt idx="429">
                  <c:v>5.7909855744457681E-3</c:v>
                </c:pt>
                <c:pt idx="430">
                  <c:v>5.7909855744457681E-3</c:v>
                </c:pt>
                <c:pt idx="431">
                  <c:v>5.7909855744457681E-3</c:v>
                </c:pt>
                <c:pt idx="432">
                  <c:v>5.7909855744457681E-3</c:v>
                </c:pt>
                <c:pt idx="433">
                  <c:v>5.7909855744457681E-3</c:v>
                </c:pt>
                <c:pt idx="434">
                  <c:v>5.7909855744457681E-3</c:v>
                </c:pt>
                <c:pt idx="435">
                  <c:v>5.7909855744457681E-3</c:v>
                </c:pt>
                <c:pt idx="436">
                  <c:v>5.7909855744457681E-3</c:v>
                </c:pt>
                <c:pt idx="437">
                  <c:v>5.7909855744457681E-3</c:v>
                </c:pt>
                <c:pt idx="438">
                  <c:v>5.7909855744457681E-3</c:v>
                </c:pt>
                <c:pt idx="439">
                  <c:v>5.7909855744457681E-3</c:v>
                </c:pt>
                <c:pt idx="440">
                  <c:v>5.7909855744457681E-3</c:v>
                </c:pt>
                <c:pt idx="441">
                  <c:v>5.7909855744457681E-3</c:v>
                </c:pt>
                <c:pt idx="442">
                  <c:v>5.7909855744457681E-3</c:v>
                </c:pt>
                <c:pt idx="443">
                  <c:v>5.7909855744457681E-3</c:v>
                </c:pt>
                <c:pt idx="444">
                  <c:v>5.7909855744457681E-3</c:v>
                </c:pt>
                <c:pt idx="445">
                  <c:v>5.7909855744457681E-3</c:v>
                </c:pt>
                <c:pt idx="446">
                  <c:v>5.7909855744457681E-3</c:v>
                </c:pt>
                <c:pt idx="447">
                  <c:v>5.7909855744457681E-3</c:v>
                </c:pt>
                <c:pt idx="448">
                  <c:v>5.7909855744457681E-3</c:v>
                </c:pt>
                <c:pt idx="449">
                  <c:v>5.7909855744457681E-3</c:v>
                </c:pt>
                <c:pt idx="450">
                  <c:v>4.7099150843748988E-3</c:v>
                </c:pt>
                <c:pt idx="451">
                  <c:v>4.7099150843748988E-3</c:v>
                </c:pt>
                <c:pt idx="452">
                  <c:v>4.7099150843748988E-3</c:v>
                </c:pt>
                <c:pt idx="453">
                  <c:v>4.7099150843748988E-3</c:v>
                </c:pt>
                <c:pt idx="454">
                  <c:v>4.7099150843748988E-3</c:v>
                </c:pt>
                <c:pt idx="455">
                  <c:v>4.7099150843748988E-3</c:v>
                </c:pt>
                <c:pt idx="456">
                  <c:v>4.7099150843748988E-3</c:v>
                </c:pt>
                <c:pt idx="457">
                  <c:v>4.7099150843748988E-3</c:v>
                </c:pt>
                <c:pt idx="458">
                  <c:v>4.7099150843748988E-3</c:v>
                </c:pt>
                <c:pt idx="459">
                  <c:v>4.7099150843748988E-3</c:v>
                </c:pt>
                <c:pt idx="460">
                  <c:v>4.7099150843748988E-3</c:v>
                </c:pt>
                <c:pt idx="461">
                  <c:v>4.7099150843748988E-3</c:v>
                </c:pt>
                <c:pt idx="462">
                  <c:v>4.7099150843748988E-3</c:v>
                </c:pt>
                <c:pt idx="463">
                  <c:v>4.7099150843748988E-3</c:v>
                </c:pt>
                <c:pt idx="464">
                  <c:v>4.7099150843748988E-3</c:v>
                </c:pt>
                <c:pt idx="465">
                  <c:v>4.7099150843748988E-3</c:v>
                </c:pt>
                <c:pt idx="466">
                  <c:v>4.7099150843748988E-3</c:v>
                </c:pt>
                <c:pt idx="467">
                  <c:v>4.7099150843748988E-3</c:v>
                </c:pt>
                <c:pt idx="468">
                  <c:v>4.7099150843748988E-3</c:v>
                </c:pt>
                <c:pt idx="469">
                  <c:v>4.7099150843748988E-3</c:v>
                </c:pt>
                <c:pt idx="470">
                  <c:v>4.7099150843748988E-3</c:v>
                </c:pt>
                <c:pt idx="471">
                  <c:v>4.7099150843748988E-3</c:v>
                </c:pt>
                <c:pt idx="472">
                  <c:v>4.7099150843748988E-3</c:v>
                </c:pt>
                <c:pt idx="473">
                  <c:v>4.7099150843748988E-3</c:v>
                </c:pt>
                <c:pt idx="474">
                  <c:v>4.7099150843748988E-3</c:v>
                </c:pt>
                <c:pt idx="475">
                  <c:v>4.7099150843748988E-3</c:v>
                </c:pt>
                <c:pt idx="476">
                  <c:v>4.7099150843748988E-3</c:v>
                </c:pt>
                <c:pt idx="477">
                  <c:v>4.7099150843748988E-3</c:v>
                </c:pt>
                <c:pt idx="478">
                  <c:v>4.7099150843748988E-3</c:v>
                </c:pt>
                <c:pt idx="479">
                  <c:v>4.7099150843748988E-3</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numCache>
            </c:numRef>
          </c:val>
          <c:extLst xmlns:c16r2="http://schemas.microsoft.com/office/drawing/2015/06/chart">
            <c:ext xmlns:c16="http://schemas.microsoft.com/office/drawing/2014/chart" uri="{C3380CC4-5D6E-409C-BE32-E72D297353CC}">
              <c16:uniqueId val="{0000000A-2FD4-407E-AD34-CD44516FD297}"/>
            </c:ext>
          </c:extLst>
        </c:ser>
        <c:ser>
          <c:idx val="8"/>
          <c:order val="1"/>
          <c:tx>
            <c:v>SMVM</c:v>
          </c:tx>
          <c:spPr>
            <a:solidFill>
              <a:srgbClr val="00B050"/>
            </a:solidFill>
            <a:ln w="38100">
              <a:noFill/>
            </a:ln>
            <a:effectLst/>
          </c:spPr>
          <c:invertIfNegative val="0"/>
          <c:cat>
            <c:numRef>
              <c:f>tasas!$A$6:$A$506</c:f>
              <c:numCache>
                <c:formatCode>_-* #,##0_-;\-* #,##0_-;_-* "-"??_-;_-@_-</c:formatCode>
                <c:ptCount val="501"/>
                <c:pt idx="0">
                  <c:v>0</c:v>
                </c:pt>
                <c:pt idx="1">
                  <c:v>200</c:v>
                </c:pt>
                <c:pt idx="2">
                  <c:v>400</c:v>
                </c:pt>
                <c:pt idx="3">
                  <c:v>600</c:v>
                </c:pt>
                <c:pt idx="4">
                  <c:v>800</c:v>
                </c:pt>
                <c:pt idx="5">
                  <c:v>1000</c:v>
                </c:pt>
                <c:pt idx="6">
                  <c:v>1200</c:v>
                </c:pt>
                <c:pt idx="7">
                  <c:v>1400</c:v>
                </c:pt>
                <c:pt idx="8">
                  <c:v>1600</c:v>
                </c:pt>
                <c:pt idx="9">
                  <c:v>1800</c:v>
                </c:pt>
                <c:pt idx="10">
                  <c:v>2000</c:v>
                </c:pt>
                <c:pt idx="11">
                  <c:v>2200</c:v>
                </c:pt>
                <c:pt idx="12">
                  <c:v>2400</c:v>
                </c:pt>
                <c:pt idx="13">
                  <c:v>2600</c:v>
                </c:pt>
                <c:pt idx="14">
                  <c:v>2800</c:v>
                </c:pt>
                <c:pt idx="15">
                  <c:v>3000</c:v>
                </c:pt>
                <c:pt idx="16">
                  <c:v>3200</c:v>
                </c:pt>
                <c:pt idx="17">
                  <c:v>3400</c:v>
                </c:pt>
                <c:pt idx="18">
                  <c:v>3600</c:v>
                </c:pt>
                <c:pt idx="19">
                  <c:v>3800</c:v>
                </c:pt>
                <c:pt idx="20">
                  <c:v>4000</c:v>
                </c:pt>
                <c:pt idx="21">
                  <c:v>4200</c:v>
                </c:pt>
                <c:pt idx="22">
                  <c:v>4400</c:v>
                </c:pt>
                <c:pt idx="23">
                  <c:v>4600</c:v>
                </c:pt>
                <c:pt idx="24">
                  <c:v>4800</c:v>
                </c:pt>
                <c:pt idx="25">
                  <c:v>5000</c:v>
                </c:pt>
                <c:pt idx="26">
                  <c:v>5200</c:v>
                </c:pt>
                <c:pt idx="27">
                  <c:v>5400</c:v>
                </c:pt>
                <c:pt idx="28">
                  <c:v>5600</c:v>
                </c:pt>
                <c:pt idx="29">
                  <c:v>5800</c:v>
                </c:pt>
                <c:pt idx="30">
                  <c:v>6000</c:v>
                </c:pt>
                <c:pt idx="31">
                  <c:v>6200</c:v>
                </c:pt>
                <c:pt idx="32">
                  <c:v>6400</c:v>
                </c:pt>
                <c:pt idx="33">
                  <c:v>6600</c:v>
                </c:pt>
                <c:pt idx="34">
                  <c:v>6800</c:v>
                </c:pt>
                <c:pt idx="35">
                  <c:v>7000</c:v>
                </c:pt>
                <c:pt idx="36">
                  <c:v>7200</c:v>
                </c:pt>
                <c:pt idx="37">
                  <c:v>7400</c:v>
                </c:pt>
                <c:pt idx="38">
                  <c:v>7600</c:v>
                </c:pt>
                <c:pt idx="39">
                  <c:v>7800</c:v>
                </c:pt>
                <c:pt idx="40">
                  <c:v>8000</c:v>
                </c:pt>
                <c:pt idx="41">
                  <c:v>8200</c:v>
                </c:pt>
                <c:pt idx="42">
                  <c:v>8400</c:v>
                </c:pt>
                <c:pt idx="43">
                  <c:v>8600</c:v>
                </c:pt>
                <c:pt idx="44">
                  <c:v>8800</c:v>
                </c:pt>
                <c:pt idx="45">
                  <c:v>9000</c:v>
                </c:pt>
                <c:pt idx="46">
                  <c:v>9200</c:v>
                </c:pt>
                <c:pt idx="47">
                  <c:v>9400</c:v>
                </c:pt>
                <c:pt idx="48">
                  <c:v>9600</c:v>
                </c:pt>
                <c:pt idx="49">
                  <c:v>9800</c:v>
                </c:pt>
                <c:pt idx="50">
                  <c:v>10000</c:v>
                </c:pt>
                <c:pt idx="51">
                  <c:v>10200</c:v>
                </c:pt>
                <c:pt idx="52">
                  <c:v>10400</c:v>
                </c:pt>
                <c:pt idx="53">
                  <c:v>10600</c:v>
                </c:pt>
                <c:pt idx="54">
                  <c:v>10800</c:v>
                </c:pt>
                <c:pt idx="55">
                  <c:v>11000</c:v>
                </c:pt>
                <c:pt idx="56">
                  <c:v>11200</c:v>
                </c:pt>
                <c:pt idx="57">
                  <c:v>11400</c:v>
                </c:pt>
                <c:pt idx="58">
                  <c:v>11600</c:v>
                </c:pt>
                <c:pt idx="59">
                  <c:v>11800</c:v>
                </c:pt>
                <c:pt idx="60">
                  <c:v>12000</c:v>
                </c:pt>
                <c:pt idx="61">
                  <c:v>12200</c:v>
                </c:pt>
                <c:pt idx="62">
                  <c:v>12400</c:v>
                </c:pt>
                <c:pt idx="63">
                  <c:v>12600</c:v>
                </c:pt>
                <c:pt idx="64">
                  <c:v>12800</c:v>
                </c:pt>
                <c:pt idx="65">
                  <c:v>13000</c:v>
                </c:pt>
                <c:pt idx="66">
                  <c:v>13200</c:v>
                </c:pt>
                <c:pt idx="67">
                  <c:v>13400</c:v>
                </c:pt>
                <c:pt idx="68">
                  <c:v>13600</c:v>
                </c:pt>
                <c:pt idx="69">
                  <c:v>13800</c:v>
                </c:pt>
                <c:pt idx="70">
                  <c:v>14000</c:v>
                </c:pt>
                <c:pt idx="71">
                  <c:v>14200</c:v>
                </c:pt>
                <c:pt idx="72">
                  <c:v>14400</c:v>
                </c:pt>
                <c:pt idx="73">
                  <c:v>14600</c:v>
                </c:pt>
                <c:pt idx="74">
                  <c:v>14800</c:v>
                </c:pt>
                <c:pt idx="75">
                  <c:v>15000</c:v>
                </c:pt>
                <c:pt idx="76">
                  <c:v>15200</c:v>
                </c:pt>
                <c:pt idx="77">
                  <c:v>15400</c:v>
                </c:pt>
                <c:pt idx="78">
                  <c:v>15600</c:v>
                </c:pt>
                <c:pt idx="79">
                  <c:v>15800</c:v>
                </c:pt>
                <c:pt idx="80">
                  <c:v>16000</c:v>
                </c:pt>
                <c:pt idx="81">
                  <c:v>16200</c:v>
                </c:pt>
                <c:pt idx="82">
                  <c:v>16400</c:v>
                </c:pt>
                <c:pt idx="83">
                  <c:v>16600</c:v>
                </c:pt>
                <c:pt idx="84">
                  <c:v>16800</c:v>
                </c:pt>
                <c:pt idx="85">
                  <c:v>17000</c:v>
                </c:pt>
                <c:pt idx="86">
                  <c:v>17200</c:v>
                </c:pt>
                <c:pt idx="87">
                  <c:v>17400</c:v>
                </c:pt>
                <c:pt idx="88">
                  <c:v>17600</c:v>
                </c:pt>
                <c:pt idx="89">
                  <c:v>17800</c:v>
                </c:pt>
                <c:pt idx="90">
                  <c:v>18000</c:v>
                </c:pt>
                <c:pt idx="91">
                  <c:v>18200</c:v>
                </c:pt>
                <c:pt idx="92">
                  <c:v>18400</c:v>
                </c:pt>
                <c:pt idx="93">
                  <c:v>18600</c:v>
                </c:pt>
                <c:pt idx="94">
                  <c:v>18800</c:v>
                </c:pt>
                <c:pt idx="95">
                  <c:v>19000</c:v>
                </c:pt>
                <c:pt idx="96">
                  <c:v>19200</c:v>
                </c:pt>
                <c:pt idx="97">
                  <c:v>19400</c:v>
                </c:pt>
                <c:pt idx="98">
                  <c:v>19600</c:v>
                </c:pt>
                <c:pt idx="99">
                  <c:v>19800</c:v>
                </c:pt>
                <c:pt idx="100">
                  <c:v>20000</c:v>
                </c:pt>
                <c:pt idx="101">
                  <c:v>20200</c:v>
                </c:pt>
                <c:pt idx="102">
                  <c:v>20400</c:v>
                </c:pt>
                <c:pt idx="103">
                  <c:v>20600</c:v>
                </c:pt>
                <c:pt idx="104">
                  <c:v>20800</c:v>
                </c:pt>
                <c:pt idx="105">
                  <c:v>21000</c:v>
                </c:pt>
                <c:pt idx="106">
                  <c:v>21200</c:v>
                </c:pt>
                <c:pt idx="107">
                  <c:v>21400</c:v>
                </c:pt>
                <c:pt idx="108">
                  <c:v>21600</c:v>
                </c:pt>
                <c:pt idx="109">
                  <c:v>21800</c:v>
                </c:pt>
                <c:pt idx="110">
                  <c:v>22000</c:v>
                </c:pt>
                <c:pt idx="111">
                  <c:v>22200</c:v>
                </c:pt>
                <c:pt idx="112">
                  <c:v>22400</c:v>
                </c:pt>
                <c:pt idx="113">
                  <c:v>22600</c:v>
                </c:pt>
                <c:pt idx="114">
                  <c:v>22800</c:v>
                </c:pt>
                <c:pt idx="115">
                  <c:v>23000</c:v>
                </c:pt>
                <c:pt idx="116">
                  <c:v>23200</c:v>
                </c:pt>
                <c:pt idx="117">
                  <c:v>23400</c:v>
                </c:pt>
                <c:pt idx="118">
                  <c:v>23600</c:v>
                </c:pt>
                <c:pt idx="119">
                  <c:v>23800</c:v>
                </c:pt>
                <c:pt idx="120">
                  <c:v>24000</c:v>
                </c:pt>
                <c:pt idx="121">
                  <c:v>24200</c:v>
                </c:pt>
                <c:pt idx="122">
                  <c:v>24400</c:v>
                </c:pt>
                <c:pt idx="123">
                  <c:v>24600</c:v>
                </c:pt>
                <c:pt idx="124">
                  <c:v>24800</c:v>
                </c:pt>
                <c:pt idx="125">
                  <c:v>25000</c:v>
                </c:pt>
                <c:pt idx="126">
                  <c:v>25200</c:v>
                </c:pt>
                <c:pt idx="127">
                  <c:v>25400</c:v>
                </c:pt>
                <c:pt idx="128">
                  <c:v>25600</c:v>
                </c:pt>
                <c:pt idx="129">
                  <c:v>25800</c:v>
                </c:pt>
                <c:pt idx="130">
                  <c:v>26000</c:v>
                </c:pt>
                <c:pt idx="131">
                  <c:v>26200</c:v>
                </c:pt>
                <c:pt idx="132">
                  <c:v>26400</c:v>
                </c:pt>
                <c:pt idx="133">
                  <c:v>26600</c:v>
                </c:pt>
                <c:pt idx="134">
                  <c:v>26800</c:v>
                </c:pt>
                <c:pt idx="135">
                  <c:v>27000</c:v>
                </c:pt>
                <c:pt idx="136">
                  <c:v>27200</c:v>
                </c:pt>
                <c:pt idx="137">
                  <c:v>27400</c:v>
                </c:pt>
                <c:pt idx="138">
                  <c:v>27600</c:v>
                </c:pt>
                <c:pt idx="139">
                  <c:v>27800</c:v>
                </c:pt>
                <c:pt idx="140">
                  <c:v>28000</c:v>
                </c:pt>
                <c:pt idx="141">
                  <c:v>28200</c:v>
                </c:pt>
                <c:pt idx="142">
                  <c:v>28400</c:v>
                </c:pt>
                <c:pt idx="143">
                  <c:v>28600</c:v>
                </c:pt>
                <c:pt idx="144">
                  <c:v>28800</c:v>
                </c:pt>
                <c:pt idx="145">
                  <c:v>29000</c:v>
                </c:pt>
                <c:pt idx="146">
                  <c:v>29200</c:v>
                </c:pt>
                <c:pt idx="147">
                  <c:v>29400</c:v>
                </c:pt>
                <c:pt idx="148">
                  <c:v>29600</c:v>
                </c:pt>
                <c:pt idx="149">
                  <c:v>29800</c:v>
                </c:pt>
                <c:pt idx="150">
                  <c:v>30000</c:v>
                </c:pt>
                <c:pt idx="151">
                  <c:v>30200</c:v>
                </c:pt>
                <c:pt idx="152">
                  <c:v>30400</c:v>
                </c:pt>
                <c:pt idx="153">
                  <c:v>30600</c:v>
                </c:pt>
                <c:pt idx="154">
                  <c:v>30800</c:v>
                </c:pt>
                <c:pt idx="155">
                  <c:v>31000</c:v>
                </c:pt>
                <c:pt idx="156">
                  <c:v>31200</c:v>
                </c:pt>
                <c:pt idx="157">
                  <c:v>31400</c:v>
                </c:pt>
                <c:pt idx="158">
                  <c:v>31600</c:v>
                </c:pt>
                <c:pt idx="159">
                  <c:v>31800</c:v>
                </c:pt>
                <c:pt idx="160">
                  <c:v>32000</c:v>
                </c:pt>
                <c:pt idx="161">
                  <c:v>32200</c:v>
                </c:pt>
                <c:pt idx="162">
                  <c:v>32400</c:v>
                </c:pt>
                <c:pt idx="163">
                  <c:v>32600</c:v>
                </c:pt>
                <c:pt idx="164">
                  <c:v>32800</c:v>
                </c:pt>
                <c:pt idx="165">
                  <c:v>33000</c:v>
                </c:pt>
                <c:pt idx="166">
                  <c:v>33200</c:v>
                </c:pt>
                <c:pt idx="167">
                  <c:v>33400</c:v>
                </c:pt>
                <c:pt idx="168">
                  <c:v>33600</c:v>
                </c:pt>
                <c:pt idx="169">
                  <c:v>33800</c:v>
                </c:pt>
                <c:pt idx="170">
                  <c:v>34000</c:v>
                </c:pt>
                <c:pt idx="171">
                  <c:v>34200</c:v>
                </c:pt>
                <c:pt idx="172">
                  <c:v>34400</c:v>
                </c:pt>
                <c:pt idx="173">
                  <c:v>34600</c:v>
                </c:pt>
                <c:pt idx="174">
                  <c:v>34800</c:v>
                </c:pt>
                <c:pt idx="175">
                  <c:v>35000</c:v>
                </c:pt>
                <c:pt idx="176">
                  <c:v>35200</c:v>
                </c:pt>
                <c:pt idx="177">
                  <c:v>35400</c:v>
                </c:pt>
                <c:pt idx="178">
                  <c:v>35600</c:v>
                </c:pt>
                <c:pt idx="179">
                  <c:v>35800</c:v>
                </c:pt>
                <c:pt idx="180">
                  <c:v>36000</c:v>
                </c:pt>
                <c:pt idx="181">
                  <c:v>36200</c:v>
                </c:pt>
                <c:pt idx="182">
                  <c:v>36400</c:v>
                </c:pt>
                <c:pt idx="183">
                  <c:v>36600</c:v>
                </c:pt>
                <c:pt idx="184">
                  <c:v>36800</c:v>
                </c:pt>
                <c:pt idx="185">
                  <c:v>37000</c:v>
                </c:pt>
                <c:pt idx="186">
                  <c:v>37200</c:v>
                </c:pt>
                <c:pt idx="187">
                  <c:v>37400</c:v>
                </c:pt>
                <c:pt idx="188">
                  <c:v>37600</c:v>
                </c:pt>
                <c:pt idx="189">
                  <c:v>37800</c:v>
                </c:pt>
                <c:pt idx="190">
                  <c:v>38000</c:v>
                </c:pt>
                <c:pt idx="191">
                  <c:v>38200</c:v>
                </c:pt>
                <c:pt idx="192">
                  <c:v>38400</c:v>
                </c:pt>
                <c:pt idx="193">
                  <c:v>38600</c:v>
                </c:pt>
                <c:pt idx="194">
                  <c:v>38800</c:v>
                </c:pt>
                <c:pt idx="195">
                  <c:v>39000</c:v>
                </c:pt>
                <c:pt idx="196">
                  <c:v>39200</c:v>
                </c:pt>
                <c:pt idx="197">
                  <c:v>39400</c:v>
                </c:pt>
                <c:pt idx="198">
                  <c:v>39600</c:v>
                </c:pt>
                <c:pt idx="199">
                  <c:v>39800</c:v>
                </c:pt>
                <c:pt idx="200">
                  <c:v>40000</c:v>
                </c:pt>
                <c:pt idx="201">
                  <c:v>40200</c:v>
                </c:pt>
                <c:pt idx="202">
                  <c:v>40400</c:v>
                </c:pt>
                <c:pt idx="203">
                  <c:v>40600</c:v>
                </c:pt>
                <c:pt idx="204">
                  <c:v>40800</c:v>
                </c:pt>
                <c:pt idx="205">
                  <c:v>41000</c:v>
                </c:pt>
                <c:pt idx="206">
                  <c:v>41200</c:v>
                </c:pt>
                <c:pt idx="207">
                  <c:v>41400</c:v>
                </c:pt>
                <c:pt idx="208">
                  <c:v>41600</c:v>
                </c:pt>
                <c:pt idx="209">
                  <c:v>41800</c:v>
                </c:pt>
                <c:pt idx="210">
                  <c:v>42000</c:v>
                </c:pt>
                <c:pt idx="211">
                  <c:v>42200</c:v>
                </c:pt>
                <c:pt idx="212">
                  <c:v>42400</c:v>
                </c:pt>
                <c:pt idx="213">
                  <c:v>42600</c:v>
                </c:pt>
                <c:pt idx="214">
                  <c:v>42800</c:v>
                </c:pt>
                <c:pt idx="215">
                  <c:v>43000</c:v>
                </c:pt>
                <c:pt idx="216">
                  <c:v>43200</c:v>
                </c:pt>
                <c:pt idx="217">
                  <c:v>43400</c:v>
                </c:pt>
                <c:pt idx="218">
                  <c:v>43600</c:v>
                </c:pt>
                <c:pt idx="219">
                  <c:v>43800</c:v>
                </c:pt>
                <c:pt idx="220">
                  <c:v>44000</c:v>
                </c:pt>
                <c:pt idx="221">
                  <c:v>44200</c:v>
                </c:pt>
                <c:pt idx="222">
                  <c:v>44400</c:v>
                </c:pt>
                <c:pt idx="223">
                  <c:v>44600</c:v>
                </c:pt>
                <c:pt idx="224">
                  <c:v>44800</c:v>
                </c:pt>
                <c:pt idx="225">
                  <c:v>45000</c:v>
                </c:pt>
                <c:pt idx="226">
                  <c:v>45200</c:v>
                </c:pt>
                <c:pt idx="227">
                  <c:v>45400</c:v>
                </c:pt>
                <c:pt idx="228">
                  <c:v>45600</c:v>
                </c:pt>
                <c:pt idx="229">
                  <c:v>45800</c:v>
                </c:pt>
                <c:pt idx="230">
                  <c:v>46000</c:v>
                </c:pt>
                <c:pt idx="231">
                  <c:v>46200</c:v>
                </c:pt>
                <c:pt idx="232">
                  <c:v>46400</c:v>
                </c:pt>
                <c:pt idx="233">
                  <c:v>46600</c:v>
                </c:pt>
                <c:pt idx="234">
                  <c:v>46800</c:v>
                </c:pt>
                <c:pt idx="235">
                  <c:v>47000</c:v>
                </c:pt>
                <c:pt idx="236">
                  <c:v>47200</c:v>
                </c:pt>
                <c:pt idx="237">
                  <c:v>47400</c:v>
                </c:pt>
                <c:pt idx="238">
                  <c:v>47600</c:v>
                </c:pt>
                <c:pt idx="239">
                  <c:v>47800</c:v>
                </c:pt>
                <c:pt idx="240">
                  <c:v>48000</c:v>
                </c:pt>
                <c:pt idx="241">
                  <c:v>48200</c:v>
                </c:pt>
                <c:pt idx="242">
                  <c:v>48400</c:v>
                </c:pt>
                <c:pt idx="243">
                  <c:v>48600</c:v>
                </c:pt>
                <c:pt idx="244">
                  <c:v>48800</c:v>
                </c:pt>
                <c:pt idx="245">
                  <c:v>49000</c:v>
                </c:pt>
                <c:pt idx="246">
                  <c:v>49200</c:v>
                </c:pt>
                <c:pt idx="247">
                  <c:v>49400</c:v>
                </c:pt>
                <c:pt idx="248">
                  <c:v>49600</c:v>
                </c:pt>
                <c:pt idx="249">
                  <c:v>49800</c:v>
                </c:pt>
                <c:pt idx="250">
                  <c:v>50000</c:v>
                </c:pt>
                <c:pt idx="251">
                  <c:v>50200</c:v>
                </c:pt>
                <c:pt idx="252">
                  <c:v>50400</c:v>
                </c:pt>
                <c:pt idx="253">
                  <c:v>50600</c:v>
                </c:pt>
                <c:pt idx="254">
                  <c:v>50800</c:v>
                </c:pt>
                <c:pt idx="255">
                  <c:v>51000</c:v>
                </c:pt>
                <c:pt idx="256">
                  <c:v>51200</c:v>
                </c:pt>
                <c:pt idx="257">
                  <c:v>51400</c:v>
                </c:pt>
                <c:pt idx="258">
                  <c:v>51600</c:v>
                </c:pt>
                <c:pt idx="259">
                  <c:v>51800</c:v>
                </c:pt>
                <c:pt idx="260">
                  <c:v>52000</c:v>
                </c:pt>
                <c:pt idx="261">
                  <c:v>52200</c:v>
                </c:pt>
                <c:pt idx="262">
                  <c:v>52400</c:v>
                </c:pt>
                <c:pt idx="263">
                  <c:v>52600</c:v>
                </c:pt>
                <c:pt idx="264">
                  <c:v>52800</c:v>
                </c:pt>
                <c:pt idx="265">
                  <c:v>53000</c:v>
                </c:pt>
                <c:pt idx="266">
                  <c:v>53200</c:v>
                </c:pt>
                <c:pt idx="267">
                  <c:v>53400</c:v>
                </c:pt>
                <c:pt idx="268">
                  <c:v>53600</c:v>
                </c:pt>
                <c:pt idx="269">
                  <c:v>53800</c:v>
                </c:pt>
                <c:pt idx="270">
                  <c:v>54000</c:v>
                </c:pt>
                <c:pt idx="271">
                  <c:v>54200</c:v>
                </c:pt>
                <c:pt idx="272">
                  <c:v>54400</c:v>
                </c:pt>
                <c:pt idx="273">
                  <c:v>54600</c:v>
                </c:pt>
                <c:pt idx="274">
                  <c:v>54800</c:v>
                </c:pt>
                <c:pt idx="275">
                  <c:v>55000</c:v>
                </c:pt>
                <c:pt idx="276">
                  <c:v>55200</c:v>
                </c:pt>
                <c:pt idx="277">
                  <c:v>55400</c:v>
                </c:pt>
                <c:pt idx="278">
                  <c:v>55600</c:v>
                </c:pt>
                <c:pt idx="279">
                  <c:v>55800</c:v>
                </c:pt>
                <c:pt idx="280">
                  <c:v>56000</c:v>
                </c:pt>
                <c:pt idx="281">
                  <c:v>56200</c:v>
                </c:pt>
                <c:pt idx="282">
                  <c:v>56400</c:v>
                </c:pt>
                <c:pt idx="283">
                  <c:v>56600</c:v>
                </c:pt>
                <c:pt idx="284">
                  <c:v>56800</c:v>
                </c:pt>
                <c:pt idx="285">
                  <c:v>57000</c:v>
                </c:pt>
                <c:pt idx="286">
                  <c:v>57200</c:v>
                </c:pt>
                <c:pt idx="287">
                  <c:v>57400</c:v>
                </c:pt>
                <c:pt idx="288">
                  <c:v>57600</c:v>
                </c:pt>
                <c:pt idx="289">
                  <c:v>57800</c:v>
                </c:pt>
                <c:pt idx="290">
                  <c:v>58000</c:v>
                </c:pt>
                <c:pt idx="291">
                  <c:v>58200</c:v>
                </c:pt>
                <c:pt idx="292">
                  <c:v>58400</c:v>
                </c:pt>
                <c:pt idx="293">
                  <c:v>58600</c:v>
                </c:pt>
                <c:pt idx="294">
                  <c:v>58800</c:v>
                </c:pt>
                <c:pt idx="295">
                  <c:v>59000</c:v>
                </c:pt>
                <c:pt idx="296">
                  <c:v>59200</c:v>
                </c:pt>
                <c:pt idx="297">
                  <c:v>59400</c:v>
                </c:pt>
                <c:pt idx="298">
                  <c:v>59600</c:v>
                </c:pt>
                <c:pt idx="299">
                  <c:v>59800</c:v>
                </c:pt>
                <c:pt idx="300">
                  <c:v>60000</c:v>
                </c:pt>
                <c:pt idx="301">
                  <c:v>60200</c:v>
                </c:pt>
                <c:pt idx="302">
                  <c:v>60400</c:v>
                </c:pt>
                <c:pt idx="303">
                  <c:v>60600</c:v>
                </c:pt>
                <c:pt idx="304">
                  <c:v>60800</c:v>
                </c:pt>
                <c:pt idx="305">
                  <c:v>61000</c:v>
                </c:pt>
                <c:pt idx="306">
                  <c:v>61200</c:v>
                </c:pt>
                <c:pt idx="307">
                  <c:v>61400</c:v>
                </c:pt>
                <c:pt idx="308">
                  <c:v>61600</c:v>
                </c:pt>
                <c:pt idx="309">
                  <c:v>61800</c:v>
                </c:pt>
                <c:pt idx="310">
                  <c:v>62000</c:v>
                </c:pt>
                <c:pt idx="311">
                  <c:v>62200</c:v>
                </c:pt>
                <c:pt idx="312">
                  <c:v>62400</c:v>
                </c:pt>
                <c:pt idx="313">
                  <c:v>62600</c:v>
                </c:pt>
                <c:pt idx="314">
                  <c:v>62800</c:v>
                </c:pt>
                <c:pt idx="315">
                  <c:v>63000</c:v>
                </c:pt>
                <c:pt idx="316">
                  <c:v>63200</c:v>
                </c:pt>
                <c:pt idx="317">
                  <c:v>63400</c:v>
                </c:pt>
                <c:pt idx="318">
                  <c:v>63600</c:v>
                </c:pt>
                <c:pt idx="319">
                  <c:v>63800</c:v>
                </c:pt>
                <c:pt idx="320">
                  <c:v>64000</c:v>
                </c:pt>
                <c:pt idx="321">
                  <c:v>64200</c:v>
                </c:pt>
                <c:pt idx="322">
                  <c:v>64400</c:v>
                </c:pt>
                <c:pt idx="323">
                  <c:v>64600</c:v>
                </c:pt>
                <c:pt idx="324">
                  <c:v>64800</c:v>
                </c:pt>
                <c:pt idx="325">
                  <c:v>65000</c:v>
                </c:pt>
                <c:pt idx="326">
                  <c:v>65200</c:v>
                </c:pt>
                <c:pt idx="327">
                  <c:v>65400</c:v>
                </c:pt>
                <c:pt idx="328">
                  <c:v>65600</c:v>
                </c:pt>
                <c:pt idx="329">
                  <c:v>65800</c:v>
                </c:pt>
                <c:pt idx="330">
                  <c:v>66000</c:v>
                </c:pt>
                <c:pt idx="331">
                  <c:v>66200</c:v>
                </c:pt>
                <c:pt idx="332">
                  <c:v>66400</c:v>
                </c:pt>
                <c:pt idx="333">
                  <c:v>66600</c:v>
                </c:pt>
                <c:pt idx="334">
                  <c:v>66800</c:v>
                </c:pt>
                <c:pt idx="335">
                  <c:v>67000</c:v>
                </c:pt>
                <c:pt idx="336">
                  <c:v>67200</c:v>
                </c:pt>
                <c:pt idx="337">
                  <c:v>67400</c:v>
                </c:pt>
                <c:pt idx="338">
                  <c:v>67600</c:v>
                </c:pt>
                <c:pt idx="339">
                  <c:v>67800</c:v>
                </c:pt>
                <c:pt idx="340">
                  <c:v>68000</c:v>
                </c:pt>
                <c:pt idx="341">
                  <c:v>68200</c:v>
                </c:pt>
                <c:pt idx="342">
                  <c:v>68400</c:v>
                </c:pt>
                <c:pt idx="343">
                  <c:v>68600</c:v>
                </c:pt>
                <c:pt idx="344">
                  <c:v>68800</c:v>
                </c:pt>
                <c:pt idx="345">
                  <c:v>69000</c:v>
                </c:pt>
                <c:pt idx="346">
                  <c:v>69200</c:v>
                </c:pt>
                <c:pt idx="347">
                  <c:v>69400</c:v>
                </c:pt>
                <c:pt idx="348">
                  <c:v>69600</c:v>
                </c:pt>
                <c:pt idx="349">
                  <c:v>69800</c:v>
                </c:pt>
                <c:pt idx="350">
                  <c:v>70000</c:v>
                </c:pt>
                <c:pt idx="351">
                  <c:v>70200</c:v>
                </c:pt>
                <c:pt idx="352">
                  <c:v>70400</c:v>
                </c:pt>
                <c:pt idx="353">
                  <c:v>70600</c:v>
                </c:pt>
                <c:pt idx="354">
                  <c:v>70800</c:v>
                </c:pt>
                <c:pt idx="355">
                  <c:v>71000</c:v>
                </c:pt>
                <c:pt idx="356">
                  <c:v>71200</c:v>
                </c:pt>
                <c:pt idx="357">
                  <c:v>71400</c:v>
                </c:pt>
                <c:pt idx="358">
                  <c:v>71600</c:v>
                </c:pt>
                <c:pt idx="359">
                  <c:v>71800</c:v>
                </c:pt>
                <c:pt idx="360">
                  <c:v>72000</c:v>
                </c:pt>
                <c:pt idx="361">
                  <c:v>72200</c:v>
                </c:pt>
                <c:pt idx="362">
                  <c:v>72400</c:v>
                </c:pt>
                <c:pt idx="363">
                  <c:v>72600</c:v>
                </c:pt>
                <c:pt idx="364">
                  <c:v>72800</c:v>
                </c:pt>
                <c:pt idx="365">
                  <c:v>73000</c:v>
                </c:pt>
                <c:pt idx="366">
                  <c:v>73200</c:v>
                </c:pt>
                <c:pt idx="367">
                  <c:v>73400</c:v>
                </c:pt>
                <c:pt idx="368">
                  <c:v>73600</c:v>
                </c:pt>
                <c:pt idx="369">
                  <c:v>73800</c:v>
                </c:pt>
                <c:pt idx="370">
                  <c:v>74000</c:v>
                </c:pt>
                <c:pt idx="371">
                  <c:v>74200</c:v>
                </c:pt>
                <c:pt idx="372">
                  <c:v>74400</c:v>
                </c:pt>
                <c:pt idx="373">
                  <c:v>74600</c:v>
                </c:pt>
                <c:pt idx="374">
                  <c:v>74800</c:v>
                </c:pt>
                <c:pt idx="375">
                  <c:v>75000</c:v>
                </c:pt>
                <c:pt idx="376">
                  <c:v>75200</c:v>
                </c:pt>
                <c:pt idx="377">
                  <c:v>75400</c:v>
                </c:pt>
                <c:pt idx="378">
                  <c:v>75600</c:v>
                </c:pt>
                <c:pt idx="379">
                  <c:v>75800</c:v>
                </c:pt>
                <c:pt idx="380">
                  <c:v>76000</c:v>
                </c:pt>
                <c:pt idx="381">
                  <c:v>76200</c:v>
                </c:pt>
                <c:pt idx="382">
                  <c:v>76400</c:v>
                </c:pt>
                <c:pt idx="383">
                  <c:v>76600</c:v>
                </c:pt>
                <c:pt idx="384">
                  <c:v>76800</c:v>
                </c:pt>
                <c:pt idx="385">
                  <c:v>77000</c:v>
                </c:pt>
                <c:pt idx="386">
                  <c:v>77200</c:v>
                </c:pt>
                <c:pt idx="387">
                  <c:v>77400</c:v>
                </c:pt>
                <c:pt idx="388">
                  <c:v>77600</c:v>
                </c:pt>
                <c:pt idx="389">
                  <c:v>77800</c:v>
                </c:pt>
                <c:pt idx="390">
                  <c:v>78000</c:v>
                </c:pt>
                <c:pt idx="391">
                  <c:v>78200</c:v>
                </c:pt>
                <c:pt idx="392">
                  <c:v>78400</c:v>
                </c:pt>
                <c:pt idx="393">
                  <c:v>78600</c:v>
                </c:pt>
                <c:pt idx="394">
                  <c:v>78800</c:v>
                </c:pt>
                <c:pt idx="395">
                  <c:v>79000</c:v>
                </c:pt>
                <c:pt idx="396">
                  <c:v>79200</c:v>
                </c:pt>
                <c:pt idx="397">
                  <c:v>79400</c:v>
                </c:pt>
                <c:pt idx="398">
                  <c:v>79600</c:v>
                </c:pt>
                <c:pt idx="399">
                  <c:v>79800</c:v>
                </c:pt>
                <c:pt idx="400">
                  <c:v>80000</c:v>
                </c:pt>
                <c:pt idx="401">
                  <c:v>80200</c:v>
                </c:pt>
                <c:pt idx="402">
                  <c:v>80400</c:v>
                </c:pt>
                <c:pt idx="403">
                  <c:v>80600</c:v>
                </c:pt>
                <c:pt idx="404">
                  <c:v>80800</c:v>
                </c:pt>
                <c:pt idx="405">
                  <c:v>81000</c:v>
                </c:pt>
                <c:pt idx="406">
                  <c:v>81200</c:v>
                </c:pt>
                <c:pt idx="407">
                  <c:v>81400</c:v>
                </c:pt>
                <c:pt idx="408">
                  <c:v>81600</c:v>
                </c:pt>
                <c:pt idx="409">
                  <c:v>81800</c:v>
                </c:pt>
                <c:pt idx="410">
                  <c:v>82000</c:v>
                </c:pt>
                <c:pt idx="411">
                  <c:v>82200</c:v>
                </c:pt>
                <c:pt idx="412">
                  <c:v>82400</c:v>
                </c:pt>
                <c:pt idx="413">
                  <c:v>82600</c:v>
                </c:pt>
                <c:pt idx="414">
                  <c:v>82800</c:v>
                </c:pt>
                <c:pt idx="415">
                  <c:v>83000</c:v>
                </c:pt>
                <c:pt idx="416">
                  <c:v>83200</c:v>
                </c:pt>
                <c:pt idx="417">
                  <c:v>83400</c:v>
                </c:pt>
                <c:pt idx="418">
                  <c:v>83600</c:v>
                </c:pt>
                <c:pt idx="419">
                  <c:v>83800</c:v>
                </c:pt>
                <c:pt idx="420">
                  <c:v>84000</c:v>
                </c:pt>
                <c:pt idx="421">
                  <c:v>84200</c:v>
                </c:pt>
                <c:pt idx="422">
                  <c:v>84400</c:v>
                </c:pt>
                <c:pt idx="423">
                  <c:v>84600</c:v>
                </c:pt>
                <c:pt idx="424">
                  <c:v>84800</c:v>
                </c:pt>
                <c:pt idx="425">
                  <c:v>85000</c:v>
                </c:pt>
                <c:pt idx="426">
                  <c:v>85200</c:v>
                </c:pt>
                <c:pt idx="427">
                  <c:v>85400</c:v>
                </c:pt>
                <c:pt idx="428">
                  <c:v>85600</c:v>
                </c:pt>
                <c:pt idx="429">
                  <c:v>85800</c:v>
                </c:pt>
                <c:pt idx="430">
                  <c:v>86000</c:v>
                </c:pt>
                <c:pt idx="431">
                  <c:v>86200</c:v>
                </c:pt>
                <c:pt idx="432">
                  <c:v>86400</c:v>
                </c:pt>
                <c:pt idx="433">
                  <c:v>86600</c:v>
                </c:pt>
                <c:pt idx="434">
                  <c:v>86800</c:v>
                </c:pt>
                <c:pt idx="435">
                  <c:v>87000</c:v>
                </c:pt>
                <c:pt idx="436">
                  <c:v>87200</c:v>
                </c:pt>
                <c:pt idx="437">
                  <c:v>87400</c:v>
                </c:pt>
                <c:pt idx="438">
                  <c:v>87600</c:v>
                </c:pt>
                <c:pt idx="439">
                  <c:v>87800</c:v>
                </c:pt>
                <c:pt idx="440">
                  <c:v>88000</c:v>
                </c:pt>
                <c:pt idx="441">
                  <c:v>88200</c:v>
                </c:pt>
                <c:pt idx="442">
                  <c:v>88400</c:v>
                </c:pt>
                <c:pt idx="443">
                  <c:v>88600</c:v>
                </c:pt>
                <c:pt idx="444">
                  <c:v>88800</c:v>
                </c:pt>
                <c:pt idx="445">
                  <c:v>89000</c:v>
                </c:pt>
                <c:pt idx="446">
                  <c:v>89200</c:v>
                </c:pt>
                <c:pt idx="447">
                  <c:v>89400</c:v>
                </c:pt>
                <c:pt idx="448">
                  <c:v>89600</c:v>
                </c:pt>
                <c:pt idx="449">
                  <c:v>89800</c:v>
                </c:pt>
                <c:pt idx="450">
                  <c:v>90000</c:v>
                </c:pt>
                <c:pt idx="451">
                  <c:v>90200</c:v>
                </c:pt>
                <c:pt idx="452">
                  <c:v>90400</c:v>
                </c:pt>
                <c:pt idx="453">
                  <c:v>90600</c:v>
                </c:pt>
                <c:pt idx="454">
                  <c:v>90800</c:v>
                </c:pt>
                <c:pt idx="455">
                  <c:v>91000</c:v>
                </c:pt>
                <c:pt idx="456">
                  <c:v>91200</c:v>
                </c:pt>
                <c:pt idx="457">
                  <c:v>91400</c:v>
                </c:pt>
                <c:pt idx="458">
                  <c:v>91600</c:v>
                </c:pt>
                <c:pt idx="459">
                  <c:v>91800</c:v>
                </c:pt>
                <c:pt idx="460">
                  <c:v>92000</c:v>
                </c:pt>
                <c:pt idx="461">
                  <c:v>92200</c:v>
                </c:pt>
                <c:pt idx="462">
                  <c:v>92400</c:v>
                </c:pt>
                <c:pt idx="463">
                  <c:v>92600</c:v>
                </c:pt>
                <c:pt idx="464">
                  <c:v>92800</c:v>
                </c:pt>
                <c:pt idx="465">
                  <c:v>93000</c:v>
                </c:pt>
                <c:pt idx="466">
                  <c:v>93200</c:v>
                </c:pt>
                <c:pt idx="467">
                  <c:v>93400</c:v>
                </c:pt>
                <c:pt idx="468">
                  <c:v>93600</c:v>
                </c:pt>
                <c:pt idx="469">
                  <c:v>93800</c:v>
                </c:pt>
                <c:pt idx="470">
                  <c:v>94000</c:v>
                </c:pt>
                <c:pt idx="471">
                  <c:v>94200</c:v>
                </c:pt>
                <c:pt idx="472">
                  <c:v>94400</c:v>
                </c:pt>
                <c:pt idx="473">
                  <c:v>94600</c:v>
                </c:pt>
                <c:pt idx="474">
                  <c:v>94800</c:v>
                </c:pt>
                <c:pt idx="475">
                  <c:v>95000</c:v>
                </c:pt>
                <c:pt idx="476">
                  <c:v>95200</c:v>
                </c:pt>
                <c:pt idx="477">
                  <c:v>95400</c:v>
                </c:pt>
                <c:pt idx="478">
                  <c:v>95600</c:v>
                </c:pt>
                <c:pt idx="479">
                  <c:v>95800</c:v>
                </c:pt>
                <c:pt idx="480">
                  <c:v>96000</c:v>
                </c:pt>
                <c:pt idx="481">
                  <c:v>96200</c:v>
                </c:pt>
                <c:pt idx="482">
                  <c:v>96400</c:v>
                </c:pt>
                <c:pt idx="483">
                  <c:v>96600</c:v>
                </c:pt>
                <c:pt idx="484">
                  <c:v>96800</c:v>
                </c:pt>
                <c:pt idx="485">
                  <c:v>97000</c:v>
                </c:pt>
                <c:pt idx="486">
                  <c:v>97200</c:v>
                </c:pt>
                <c:pt idx="487">
                  <c:v>97400</c:v>
                </c:pt>
                <c:pt idx="488">
                  <c:v>97600</c:v>
                </c:pt>
                <c:pt idx="489">
                  <c:v>97800</c:v>
                </c:pt>
                <c:pt idx="490">
                  <c:v>98000</c:v>
                </c:pt>
                <c:pt idx="491">
                  <c:v>98200</c:v>
                </c:pt>
                <c:pt idx="492">
                  <c:v>98400</c:v>
                </c:pt>
                <c:pt idx="493">
                  <c:v>98600</c:v>
                </c:pt>
                <c:pt idx="494">
                  <c:v>98800</c:v>
                </c:pt>
                <c:pt idx="495">
                  <c:v>99000</c:v>
                </c:pt>
                <c:pt idx="496">
                  <c:v>99200</c:v>
                </c:pt>
                <c:pt idx="497">
                  <c:v>99400</c:v>
                </c:pt>
                <c:pt idx="498">
                  <c:v>99600</c:v>
                </c:pt>
                <c:pt idx="499">
                  <c:v>99800</c:v>
                </c:pt>
                <c:pt idx="500">
                  <c:v>100000</c:v>
                </c:pt>
              </c:numCache>
            </c:numRef>
          </c:cat>
          <c:val>
            <c:numRef>
              <c:f>tasas!$AC$6:$AC$506</c:f>
              <c:numCache>
                <c:formatCode>General</c:formatCode>
                <c:ptCount val="5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formatCode="0%">
                  <c:v>1</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numCache>
            </c:numRef>
          </c:val>
          <c:extLst xmlns:c16r2="http://schemas.microsoft.com/office/drawing/2015/06/chart">
            <c:ext xmlns:c16="http://schemas.microsoft.com/office/drawing/2014/chart" uri="{C3380CC4-5D6E-409C-BE32-E72D297353CC}">
              <c16:uniqueId val="{00000000-2FD4-407E-AD34-CD44516FD297}"/>
            </c:ext>
          </c:extLst>
        </c:ser>
        <c:dLbls>
          <c:showLegendKey val="0"/>
          <c:showVal val="0"/>
          <c:showCatName val="0"/>
          <c:showSerName val="0"/>
          <c:showPercent val="0"/>
          <c:showBubbleSize val="0"/>
        </c:dLbls>
        <c:gapWidth val="0"/>
        <c:overlap val="100"/>
        <c:axId val="618477600"/>
        <c:axId val="618473248"/>
      </c:barChart>
      <c:lineChart>
        <c:grouping val="standard"/>
        <c:varyColors val="0"/>
        <c:ser>
          <c:idx val="0"/>
          <c:order val="2"/>
          <c:tx>
            <c:v>Situación 2017</c:v>
          </c:tx>
          <c:spPr>
            <a:ln w="28575" cap="rnd">
              <a:solidFill>
                <a:schemeClr val="tx1"/>
              </a:solidFill>
              <a:round/>
            </a:ln>
            <a:effectLst/>
          </c:spPr>
          <c:marker>
            <c:symbol val="none"/>
          </c:marker>
          <c:cat>
            <c:numRef>
              <c:f>tasas!$A$6:$A$506</c:f>
              <c:numCache>
                <c:formatCode>_-* #,##0_-;\-* #,##0_-;_-* "-"??_-;_-@_-</c:formatCode>
                <c:ptCount val="501"/>
                <c:pt idx="0">
                  <c:v>0</c:v>
                </c:pt>
                <c:pt idx="1">
                  <c:v>200</c:v>
                </c:pt>
                <c:pt idx="2">
                  <c:v>400</c:v>
                </c:pt>
                <c:pt idx="3">
                  <c:v>600</c:v>
                </c:pt>
                <c:pt idx="4">
                  <c:v>800</c:v>
                </c:pt>
                <c:pt idx="5">
                  <c:v>1000</c:v>
                </c:pt>
                <c:pt idx="6">
                  <c:v>1200</c:v>
                </c:pt>
                <c:pt idx="7">
                  <c:v>1400</c:v>
                </c:pt>
                <c:pt idx="8">
                  <c:v>1600</c:v>
                </c:pt>
                <c:pt idx="9">
                  <c:v>1800</c:v>
                </c:pt>
                <c:pt idx="10">
                  <c:v>2000</c:v>
                </c:pt>
                <c:pt idx="11">
                  <c:v>2200</c:v>
                </c:pt>
                <c:pt idx="12">
                  <c:v>2400</c:v>
                </c:pt>
                <c:pt idx="13">
                  <c:v>2600</c:v>
                </c:pt>
                <c:pt idx="14">
                  <c:v>2800</c:v>
                </c:pt>
                <c:pt idx="15">
                  <c:v>3000</c:v>
                </c:pt>
                <c:pt idx="16">
                  <c:v>3200</c:v>
                </c:pt>
                <c:pt idx="17">
                  <c:v>3400</c:v>
                </c:pt>
                <c:pt idx="18">
                  <c:v>3600</c:v>
                </c:pt>
                <c:pt idx="19">
                  <c:v>3800</c:v>
                </c:pt>
                <c:pt idx="20">
                  <c:v>4000</c:v>
                </c:pt>
                <c:pt idx="21">
                  <c:v>4200</c:v>
                </c:pt>
                <c:pt idx="22">
                  <c:v>4400</c:v>
                </c:pt>
                <c:pt idx="23">
                  <c:v>4600</c:v>
                </c:pt>
                <c:pt idx="24">
                  <c:v>4800</c:v>
                </c:pt>
                <c:pt idx="25">
                  <c:v>5000</c:v>
                </c:pt>
                <c:pt idx="26">
                  <c:v>5200</c:v>
                </c:pt>
                <c:pt idx="27">
                  <c:v>5400</c:v>
                </c:pt>
                <c:pt idx="28">
                  <c:v>5600</c:v>
                </c:pt>
                <c:pt idx="29">
                  <c:v>5800</c:v>
                </c:pt>
                <c:pt idx="30">
                  <c:v>6000</c:v>
                </c:pt>
                <c:pt idx="31">
                  <c:v>6200</c:v>
                </c:pt>
                <c:pt idx="32">
                  <c:v>6400</c:v>
                </c:pt>
                <c:pt idx="33">
                  <c:v>6600</c:v>
                </c:pt>
                <c:pt idx="34">
                  <c:v>6800</c:v>
                </c:pt>
                <c:pt idx="35">
                  <c:v>7000</c:v>
                </c:pt>
                <c:pt idx="36">
                  <c:v>7200</c:v>
                </c:pt>
                <c:pt idx="37">
                  <c:v>7400</c:v>
                </c:pt>
                <c:pt idx="38">
                  <c:v>7600</c:v>
                </c:pt>
                <c:pt idx="39">
                  <c:v>7800</c:v>
                </c:pt>
                <c:pt idx="40">
                  <c:v>8000</c:v>
                </c:pt>
                <c:pt idx="41">
                  <c:v>8200</c:v>
                </c:pt>
                <c:pt idx="42">
                  <c:v>8400</c:v>
                </c:pt>
                <c:pt idx="43">
                  <c:v>8600</c:v>
                </c:pt>
                <c:pt idx="44">
                  <c:v>8800</c:v>
                </c:pt>
                <c:pt idx="45">
                  <c:v>9000</c:v>
                </c:pt>
                <c:pt idx="46">
                  <c:v>9200</c:v>
                </c:pt>
                <c:pt idx="47">
                  <c:v>9400</c:v>
                </c:pt>
                <c:pt idx="48">
                  <c:v>9600</c:v>
                </c:pt>
                <c:pt idx="49">
                  <c:v>9800</c:v>
                </c:pt>
                <c:pt idx="50">
                  <c:v>10000</c:v>
                </c:pt>
                <c:pt idx="51">
                  <c:v>10200</c:v>
                </c:pt>
                <c:pt idx="52">
                  <c:v>10400</c:v>
                </c:pt>
                <c:pt idx="53">
                  <c:v>10600</c:v>
                </c:pt>
                <c:pt idx="54">
                  <c:v>10800</c:v>
                </c:pt>
                <c:pt idx="55">
                  <c:v>11000</c:v>
                </c:pt>
                <c:pt idx="56">
                  <c:v>11200</c:v>
                </c:pt>
                <c:pt idx="57">
                  <c:v>11400</c:v>
                </c:pt>
                <c:pt idx="58">
                  <c:v>11600</c:v>
                </c:pt>
                <c:pt idx="59">
                  <c:v>11800</c:v>
                </c:pt>
                <c:pt idx="60">
                  <c:v>12000</c:v>
                </c:pt>
                <c:pt idx="61">
                  <c:v>12200</c:v>
                </c:pt>
                <c:pt idx="62">
                  <c:v>12400</c:v>
                </c:pt>
                <c:pt idx="63">
                  <c:v>12600</c:v>
                </c:pt>
                <c:pt idx="64">
                  <c:v>12800</c:v>
                </c:pt>
                <c:pt idx="65">
                  <c:v>13000</c:v>
                </c:pt>
                <c:pt idx="66">
                  <c:v>13200</c:v>
                </c:pt>
                <c:pt idx="67">
                  <c:v>13400</c:v>
                </c:pt>
                <c:pt idx="68">
                  <c:v>13600</c:v>
                </c:pt>
                <c:pt idx="69">
                  <c:v>13800</c:v>
                </c:pt>
                <c:pt idx="70">
                  <c:v>14000</c:v>
                </c:pt>
                <c:pt idx="71">
                  <c:v>14200</c:v>
                </c:pt>
                <c:pt idx="72">
                  <c:v>14400</c:v>
                </c:pt>
                <c:pt idx="73">
                  <c:v>14600</c:v>
                </c:pt>
                <c:pt idx="74">
                  <c:v>14800</c:v>
                </c:pt>
                <c:pt idx="75">
                  <c:v>15000</c:v>
                </c:pt>
                <c:pt idx="76">
                  <c:v>15200</c:v>
                </c:pt>
                <c:pt idx="77">
                  <c:v>15400</c:v>
                </c:pt>
                <c:pt idx="78">
                  <c:v>15600</c:v>
                </c:pt>
                <c:pt idx="79">
                  <c:v>15800</c:v>
                </c:pt>
                <c:pt idx="80">
                  <c:v>16000</c:v>
                </c:pt>
                <c:pt idx="81">
                  <c:v>16200</c:v>
                </c:pt>
                <c:pt idx="82">
                  <c:v>16400</c:v>
                </c:pt>
                <c:pt idx="83">
                  <c:v>16600</c:v>
                </c:pt>
                <c:pt idx="84">
                  <c:v>16800</c:v>
                </c:pt>
                <c:pt idx="85">
                  <c:v>17000</c:v>
                </c:pt>
                <c:pt idx="86">
                  <c:v>17200</c:v>
                </c:pt>
                <c:pt idx="87">
                  <c:v>17400</c:v>
                </c:pt>
                <c:pt idx="88">
                  <c:v>17600</c:v>
                </c:pt>
                <c:pt idx="89">
                  <c:v>17800</c:v>
                </c:pt>
                <c:pt idx="90">
                  <c:v>18000</c:v>
                </c:pt>
                <c:pt idx="91">
                  <c:v>18200</c:v>
                </c:pt>
                <c:pt idx="92">
                  <c:v>18400</c:v>
                </c:pt>
                <c:pt idx="93">
                  <c:v>18600</c:v>
                </c:pt>
                <c:pt idx="94">
                  <c:v>18800</c:v>
                </c:pt>
                <c:pt idx="95">
                  <c:v>19000</c:v>
                </c:pt>
                <c:pt idx="96">
                  <c:v>19200</c:v>
                </c:pt>
                <c:pt idx="97">
                  <c:v>19400</c:v>
                </c:pt>
                <c:pt idx="98">
                  <c:v>19600</c:v>
                </c:pt>
                <c:pt idx="99">
                  <c:v>19800</c:v>
                </c:pt>
                <c:pt idx="100">
                  <c:v>20000</c:v>
                </c:pt>
                <c:pt idx="101">
                  <c:v>20200</c:v>
                </c:pt>
                <c:pt idx="102">
                  <c:v>20400</c:v>
                </c:pt>
                <c:pt idx="103">
                  <c:v>20600</c:v>
                </c:pt>
                <c:pt idx="104">
                  <c:v>20800</c:v>
                </c:pt>
                <c:pt idx="105">
                  <c:v>21000</c:v>
                </c:pt>
                <c:pt idx="106">
                  <c:v>21200</c:v>
                </c:pt>
                <c:pt idx="107">
                  <c:v>21400</c:v>
                </c:pt>
                <c:pt idx="108">
                  <c:v>21600</c:v>
                </c:pt>
                <c:pt idx="109">
                  <c:v>21800</c:v>
                </c:pt>
                <c:pt idx="110">
                  <c:v>22000</c:v>
                </c:pt>
                <c:pt idx="111">
                  <c:v>22200</c:v>
                </c:pt>
                <c:pt idx="112">
                  <c:v>22400</c:v>
                </c:pt>
                <c:pt idx="113">
                  <c:v>22600</c:v>
                </c:pt>
                <c:pt idx="114">
                  <c:v>22800</c:v>
                </c:pt>
                <c:pt idx="115">
                  <c:v>23000</c:v>
                </c:pt>
                <c:pt idx="116">
                  <c:v>23200</c:v>
                </c:pt>
                <c:pt idx="117">
                  <c:v>23400</c:v>
                </c:pt>
                <c:pt idx="118">
                  <c:v>23600</c:v>
                </c:pt>
                <c:pt idx="119">
                  <c:v>23800</c:v>
                </c:pt>
                <c:pt idx="120">
                  <c:v>24000</c:v>
                </c:pt>
                <c:pt idx="121">
                  <c:v>24200</c:v>
                </c:pt>
                <c:pt idx="122">
                  <c:v>24400</c:v>
                </c:pt>
                <c:pt idx="123">
                  <c:v>24600</c:v>
                </c:pt>
                <c:pt idx="124">
                  <c:v>24800</c:v>
                </c:pt>
                <c:pt idx="125">
                  <c:v>25000</c:v>
                </c:pt>
                <c:pt idx="126">
                  <c:v>25200</c:v>
                </c:pt>
                <c:pt idx="127">
                  <c:v>25400</c:v>
                </c:pt>
                <c:pt idx="128">
                  <c:v>25600</c:v>
                </c:pt>
                <c:pt idx="129">
                  <c:v>25800</c:v>
                </c:pt>
                <c:pt idx="130">
                  <c:v>26000</c:v>
                </c:pt>
                <c:pt idx="131">
                  <c:v>26200</c:v>
                </c:pt>
                <c:pt idx="132">
                  <c:v>26400</c:v>
                </c:pt>
                <c:pt idx="133">
                  <c:v>26600</c:v>
                </c:pt>
                <c:pt idx="134">
                  <c:v>26800</c:v>
                </c:pt>
                <c:pt idx="135">
                  <c:v>27000</c:v>
                </c:pt>
                <c:pt idx="136">
                  <c:v>27200</c:v>
                </c:pt>
                <c:pt idx="137">
                  <c:v>27400</c:v>
                </c:pt>
                <c:pt idx="138">
                  <c:v>27600</c:v>
                </c:pt>
                <c:pt idx="139">
                  <c:v>27800</c:v>
                </c:pt>
                <c:pt idx="140">
                  <c:v>28000</c:v>
                </c:pt>
                <c:pt idx="141">
                  <c:v>28200</c:v>
                </c:pt>
                <c:pt idx="142">
                  <c:v>28400</c:v>
                </c:pt>
                <c:pt idx="143">
                  <c:v>28600</c:v>
                </c:pt>
                <c:pt idx="144">
                  <c:v>28800</c:v>
                </c:pt>
                <c:pt idx="145">
                  <c:v>29000</c:v>
                </c:pt>
                <c:pt idx="146">
                  <c:v>29200</c:v>
                </c:pt>
                <c:pt idx="147">
                  <c:v>29400</c:v>
                </c:pt>
                <c:pt idx="148">
                  <c:v>29600</c:v>
                </c:pt>
                <c:pt idx="149">
                  <c:v>29800</c:v>
                </c:pt>
                <c:pt idx="150">
                  <c:v>30000</c:v>
                </c:pt>
                <c:pt idx="151">
                  <c:v>30200</c:v>
                </c:pt>
                <c:pt idx="152">
                  <c:v>30400</c:v>
                </c:pt>
                <c:pt idx="153">
                  <c:v>30600</c:v>
                </c:pt>
                <c:pt idx="154">
                  <c:v>30800</c:v>
                </c:pt>
                <c:pt idx="155">
                  <c:v>31000</c:v>
                </c:pt>
                <c:pt idx="156">
                  <c:v>31200</c:v>
                </c:pt>
                <c:pt idx="157">
                  <c:v>31400</c:v>
                </c:pt>
                <c:pt idx="158">
                  <c:v>31600</c:v>
                </c:pt>
                <c:pt idx="159">
                  <c:v>31800</c:v>
                </c:pt>
                <c:pt idx="160">
                  <c:v>32000</c:v>
                </c:pt>
                <c:pt idx="161">
                  <c:v>32200</c:v>
                </c:pt>
                <c:pt idx="162">
                  <c:v>32400</c:v>
                </c:pt>
                <c:pt idx="163">
                  <c:v>32600</c:v>
                </c:pt>
                <c:pt idx="164">
                  <c:v>32800</c:v>
                </c:pt>
                <c:pt idx="165">
                  <c:v>33000</c:v>
                </c:pt>
                <c:pt idx="166">
                  <c:v>33200</c:v>
                </c:pt>
                <c:pt idx="167">
                  <c:v>33400</c:v>
                </c:pt>
                <c:pt idx="168">
                  <c:v>33600</c:v>
                </c:pt>
                <c:pt idx="169">
                  <c:v>33800</c:v>
                </c:pt>
                <c:pt idx="170">
                  <c:v>34000</c:v>
                </c:pt>
                <c:pt idx="171">
                  <c:v>34200</c:v>
                </c:pt>
                <c:pt idx="172">
                  <c:v>34400</c:v>
                </c:pt>
                <c:pt idx="173">
                  <c:v>34600</c:v>
                </c:pt>
                <c:pt idx="174">
                  <c:v>34800</c:v>
                </c:pt>
                <c:pt idx="175">
                  <c:v>35000</c:v>
                </c:pt>
                <c:pt idx="176">
                  <c:v>35200</c:v>
                </c:pt>
                <c:pt idx="177">
                  <c:v>35400</c:v>
                </c:pt>
                <c:pt idx="178">
                  <c:v>35600</c:v>
                </c:pt>
                <c:pt idx="179">
                  <c:v>35800</c:v>
                </c:pt>
                <c:pt idx="180">
                  <c:v>36000</c:v>
                </c:pt>
                <c:pt idx="181">
                  <c:v>36200</c:v>
                </c:pt>
                <c:pt idx="182">
                  <c:v>36400</c:v>
                </c:pt>
                <c:pt idx="183">
                  <c:v>36600</c:v>
                </c:pt>
                <c:pt idx="184">
                  <c:v>36800</c:v>
                </c:pt>
                <c:pt idx="185">
                  <c:v>37000</c:v>
                </c:pt>
                <c:pt idx="186">
                  <c:v>37200</c:v>
                </c:pt>
                <c:pt idx="187">
                  <c:v>37400</c:v>
                </c:pt>
                <c:pt idx="188">
                  <c:v>37600</c:v>
                </c:pt>
                <c:pt idx="189">
                  <c:v>37800</c:v>
                </c:pt>
                <c:pt idx="190">
                  <c:v>38000</c:v>
                </c:pt>
                <c:pt idx="191">
                  <c:v>38200</c:v>
                </c:pt>
                <c:pt idx="192">
                  <c:v>38400</c:v>
                </c:pt>
                <c:pt idx="193">
                  <c:v>38600</c:v>
                </c:pt>
                <c:pt idx="194">
                  <c:v>38800</c:v>
                </c:pt>
                <c:pt idx="195">
                  <c:v>39000</c:v>
                </c:pt>
                <c:pt idx="196">
                  <c:v>39200</c:v>
                </c:pt>
                <c:pt idx="197">
                  <c:v>39400</c:v>
                </c:pt>
                <c:pt idx="198">
                  <c:v>39600</c:v>
                </c:pt>
                <c:pt idx="199">
                  <c:v>39800</c:v>
                </c:pt>
                <c:pt idx="200">
                  <c:v>40000</c:v>
                </c:pt>
                <c:pt idx="201">
                  <c:v>40200</c:v>
                </c:pt>
                <c:pt idx="202">
                  <c:v>40400</c:v>
                </c:pt>
                <c:pt idx="203">
                  <c:v>40600</c:v>
                </c:pt>
                <c:pt idx="204">
                  <c:v>40800</c:v>
                </c:pt>
                <c:pt idx="205">
                  <c:v>41000</c:v>
                </c:pt>
                <c:pt idx="206">
                  <c:v>41200</c:v>
                </c:pt>
                <c:pt idx="207">
                  <c:v>41400</c:v>
                </c:pt>
                <c:pt idx="208">
                  <c:v>41600</c:v>
                </c:pt>
                <c:pt idx="209">
                  <c:v>41800</c:v>
                </c:pt>
                <c:pt idx="210">
                  <c:v>42000</c:v>
                </c:pt>
                <c:pt idx="211">
                  <c:v>42200</c:v>
                </c:pt>
                <c:pt idx="212">
                  <c:v>42400</c:v>
                </c:pt>
                <c:pt idx="213">
                  <c:v>42600</c:v>
                </c:pt>
                <c:pt idx="214">
                  <c:v>42800</c:v>
                </c:pt>
                <c:pt idx="215">
                  <c:v>43000</c:v>
                </c:pt>
                <c:pt idx="216">
                  <c:v>43200</c:v>
                </c:pt>
                <c:pt idx="217">
                  <c:v>43400</c:v>
                </c:pt>
                <c:pt idx="218">
                  <c:v>43600</c:v>
                </c:pt>
                <c:pt idx="219">
                  <c:v>43800</c:v>
                </c:pt>
                <c:pt idx="220">
                  <c:v>44000</c:v>
                </c:pt>
                <c:pt idx="221">
                  <c:v>44200</c:v>
                </c:pt>
                <c:pt idx="222">
                  <c:v>44400</c:v>
                </c:pt>
                <c:pt idx="223">
                  <c:v>44600</c:v>
                </c:pt>
                <c:pt idx="224">
                  <c:v>44800</c:v>
                </c:pt>
                <c:pt idx="225">
                  <c:v>45000</c:v>
                </c:pt>
                <c:pt idx="226">
                  <c:v>45200</c:v>
                </c:pt>
                <c:pt idx="227">
                  <c:v>45400</c:v>
                </c:pt>
                <c:pt idx="228">
                  <c:v>45600</c:v>
                </c:pt>
                <c:pt idx="229">
                  <c:v>45800</c:v>
                </c:pt>
                <c:pt idx="230">
                  <c:v>46000</c:v>
                </c:pt>
                <c:pt idx="231">
                  <c:v>46200</c:v>
                </c:pt>
                <c:pt idx="232">
                  <c:v>46400</c:v>
                </c:pt>
                <c:pt idx="233">
                  <c:v>46600</c:v>
                </c:pt>
                <c:pt idx="234">
                  <c:v>46800</c:v>
                </c:pt>
                <c:pt idx="235">
                  <c:v>47000</c:v>
                </c:pt>
                <c:pt idx="236">
                  <c:v>47200</c:v>
                </c:pt>
                <c:pt idx="237">
                  <c:v>47400</c:v>
                </c:pt>
                <c:pt idx="238">
                  <c:v>47600</c:v>
                </c:pt>
                <c:pt idx="239">
                  <c:v>47800</c:v>
                </c:pt>
                <c:pt idx="240">
                  <c:v>48000</c:v>
                </c:pt>
                <c:pt idx="241">
                  <c:v>48200</c:v>
                </c:pt>
                <c:pt idx="242">
                  <c:v>48400</c:v>
                </c:pt>
                <c:pt idx="243">
                  <c:v>48600</c:v>
                </c:pt>
                <c:pt idx="244">
                  <c:v>48800</c:v>
                </c:pt>
                <c:pt idx="245">
                  <c:v>49000</c:v>
                </c:pt>
                <c:pt idx="246">
                  <c:v>49200</c:v>
                </c:pt>
                <c:pt idx="247">
                  <c:v>49400</c:v>
                </c:pt>
                <c:pt idx="248">
                  <c:v>49600</c:v>
                </c:pt>
                <c:pt idx="249">
                  <c:v>49800</c:v>
                </c:pt>
                <c:pt idx="250">
                  <c:v>50000</c:v>
                </c:pt>
                <c:pt idx="251">
                  <c:v>50200</c:v>
                </c:pt>
                <c:pt idx="252">
                  <c:v>50400</c:v>
                </c:pt>
                <c:pt idx="253">
                  <c:v>50600</c:v>
                </c:pt>
                <c:pt idx="254">
                  <c:v>50800</c:v>
                </c:pt>
                <c:pt idx="255">
                  <c:v>51000</c:v>
                </c:pt>
                <c:pt idx="256">
                  <c:v>51200</c:v>
                </c:pt>
                <c:pt idx="257">
                  <c:v>51400</c:v>
                </c:pt>
                <c:pt idx="258">
                  <c:v>51600</c:v>
                </c:pt>
                <c:pt idx="259">
                  <c:v>51800</c:v>
                </c:pt>
                <c:pt idx="260">
                  <c:v>52000</c:v>
                </c:pt>
                <c:pt idx="261">
                  <c:v>52200</c:v>
                </c:pt>
                <c:pt idx="262">
                  <c:v>52400</c:v>
                </c:pt>
                <c:pt idx="263">
                  <c:v>52600</c:v>
                </c:pt>
                <c:pt idx="264">
                  <c:v>52800</c:v>
                </c:pt>
                <c:pt idx="265">
                  <c:v>53000</c:v>
                </c:pt>
                <c:pt idx="266">
                  <c:v>53200</c:v>
                </c:pt>
                <c:pt idx="267">
                  <c:v>53400</c:v>
                </c:pt>
                <c:pt idx="268">
                  <c:v>53600</c:v>
                </c:pt>
                <c:pt idx="269">
                  <c:v>53800</c:v>
                </c:pt>
                <c:pt idx="270">
                  <c:v>54000</c:v>
                </c:pt>
                <c:pt idx="271">
                  <c:v>54200</c:v>
                </c:pt>
                <c:pt idx="272">
                  <c:v>54400</c:v>
                </c:pt>
                <c:pt idx="273">
                  <c:v>54600</c:v>
                </c:pt>
                <c:pt idx="274">
                  <c:v>54800</c:v>
                </c:pt>
                <c:pt idx="275">
                  <c:v>55000</c:v>
                </c:pt>
                <c:pt idx="276">
                  <c:v>55200</c:v>
                </c:pt>
                <c:pt idx="277">
                  <c:v>55400</c:v>
                </c:pt>
                <c:pt idx="278">
                  <c:v>55600</c:v>
                </c:pt>
                <c:pt idx="279">
                  <c:v>55800</c:v>
                </c:pt>
                <c:pt idx="280">
                  <c:v>56000</c:v>
                </c:pt>
                <c:pt idx="281">
                  <c:v>56200</c:v>
                </c:pt>
                <c:pt idx="282">
                  <c:v>56400</c:v>
                </c:pt>
                <c:pt idx="283">
                  <c:v>56600</c:v>
                </c:pt>
                <c:pt idx="284">
                  <c:v>56800</c:v>
                </c:pt>
                <c:pt idx="285">
                  <c:v>57000</c:v>
                </c:pt>
                <c:pt idx="286">
                  <c:v>57200</c:v>
                </c:pt>
                <c:pt idx="287">
                  <c:v>57400</c:v>
                </c:pt>
                <c:pt idx="288">
                  <c:v>57600</c:v>
                </c:pt>
                <c:pt idx="289">
                  <c:v>57800</c:v>
                </c:pt>
                <c:pt idx="290">
                  <c:v>58000</c:v>
                </c:pt>
                <c:pt idx="291">
                  <c:v>58200</c:v>
                </c:pt>
                <c:pt idx="292">
                  <c:v>58400</c:v>
                </c:pt>
                <c:pt idx="293">
                  <c:v>58600</c:v>
                </c:pt>
                <c:pt idx="294">
                  <c:v>58800</c:v>
                </c:pt>
                <c:pt idx="295">
                  <c:v>59000</c:v>
                </c:pt>
                <c:pt idx="296">
                  <c:v>59200</c:v>
                </c:pt>
                <c:pt idx="297">
                  <c:v>59400</c:v>
                </c:pt>
                <c:pt idx="298">
                  <c:v>59600</c:v>
                </c:pt>
                <c:pt idx="299">
                  <c:v>59800</c:v>
                </c:pt>
                <c:pt idx="300">
                  <c:v>60000</c:v>
                </c:pt>
                <c:pt idx="301">
                  <c:v>60200</c:v>
                </c:pt>
                <c:pt idx="302">
                  <c:v>60400</c:v>
                </c:pt>
                <c:pt idx="303">
                  <c:v>60600</c:v>
                </c:pt>
                <c:pt idx="304">
                  <c:v>60800</c:v>
                </c:pt>
                <c:pt idx="305">
                  <c:v>61000</c:v>
                </c:pt>
                <c:pt idx="306">
                  <c:v>61200</c:v>
                </c:pt>
                <c:pt idx="307">
                  <c:v>61400</c:v>
                </c:pt>
                <c:pt idx="308">
                  <c:v>61600</c:v>
                </c:pt>
                <c:pt idx="309">
                  <c:v>61800</c:v>
                </c:pt>
                <c:pt idx="310">
                  <c:v>62000</c:v>
                </c:pt>
                <c:pt idx="311">
                  <c:v>62200</c:v>
                </c:pt>
                <c:pt idx="312">
                  <c:v>62400</c:v>
                </c:pt>
                <c:pt idx="313">
                  <c:v>62600</c:v>
                </c:pt>
                <c:pt idx="314">
                  <c:v>62800</c:v>
                </c:pt>
                <c:pt idx="315">
                  <c:v>63000</c:v>
                </c:pt>
                <c:pt idx="316">
                  <c:v>63200</c:v>
                </c:pt>
                <c:pt idx="317">
                  <c:v>63400</c:v>
                </c:pt>
                <c:pt idx="318">
                  <c:v>63600</c:v>
                </c:pt>
                <c:pt idx="319">
                  <c:v>63800</c:v>
                </c:pt>
                <c:pt idx="320">
                  <c:v>64000</c:v>
                </c:pt>
                <c:pt idx="321">
                  <c:v>64200</c:v>
                </c:pt>
                <c:pt idx="322">
                  <c:v>64400</c:v>
                </c:pt>
                <c:pt idx="323">
                  <c:v>64600</c:v>
                </c:pt>
                <c:pt idx="324">
                  <c:v>64800</c:v>
                </c:pt>
                <c:pt idx="325">
                  <c:v>65000</c:v>
                </c:pt>
                <c:pt idx="326">
                  <c:v>65200</c:v>
                </c:pt>
                <c:pt idx="327">
                  <c:v>65400</c:v>
                </c:pt>
                <c:pt idx="328">
                  <c:v>65600</c:v>
                </c:pt>
                <c:pt idx="329">
                  <c:v>65800</c:v>
                </c:pt>
                <c:pt idx="330">
                  <c:v>66000</c:v>
                </c:pt>
                <c:pt idx="331">
                  <c:v>66200</c:v>
                </c:pt>
                <c:pt idx="332">
                  <c:v>66400</c:v>
                </c:pt>
                <c:pt idx="333">
                  <c:v>66600</c:v>
                </c:pt>
                <c:pt idx="334">
                  <c:v>66800</c:v>
                </c:pt>
                <c:pt idx="335">
                  <c:v>67000</c:v>
                </c:pt>
                <c:pt idx="336">
                  <c:v>67200</c:v>
                </c:pt>
                <c:pt idx="337">
                  <c:v>67400</c:v>
                </c:pt>
                <c:pt idx="338">
                  <c:v>67600</c:v>
                </c:pt>
                <c:pt idx="339">
                  <c:v>67800</c:v>
                </c:pt>
                <c:pt idx="340">
                  <c:v>68000</c:v>
                </c:pt>
                <c:pt idx="341">
                  <c:v>68200</c:v>
                </c:pt>
                <c:pt idx="342">
                  <c:v>68400</c:v>
                </c:pt>
                <c:pt idx="343">
                  <c:v>68600</c:v>
                </c:pt>
                <c:pt idx="344">
                  <c:v>68800</c:v>
                </c:pt>
                <c:pt idx="345">
                  <c:v>69000</c:v>
                </c:pt>
                <c:pt idx="346">
                  <c:v>69200</c:v>
                </c:pt>
                <c:pt idx="347">
                  <c:v>69400</c:v>
                </c:pt>
                <c:pt idx="348">
                  <c:v>69600</c:v>
                </c:pt>
                <c:pt idx="349">
                  <c:v>69800</c:v>
                </c:pt>
                <c:pt idx="350">
                  <c:v>70000</c:v>
                </c:pt>
                <c:pt idx="351">
                  <c:v>70200</c:v>
                </c:pt>
                <c:pt idx="352">
                  <c:v>70400</c:v>
                </c:pt>
                <c:pt idx="353">
                  <c:v>70600</c:v>
                </c:pt>
                <c:pt idx="354">
                  <c:v>70800</c:v>
                </c:pt>
                <c:pt idx="355">
                  <c:v>71000</c:v>
                </c:pt>
                <c:pt idx="356">
                  <c:v>71200</c:v>
                </c:pt>
                <c:pt idx="357">
                  <c:v>71400</c:v>
                </c:pt>
                <c:pt idx="358">
                  <c:v>71600</c:v>
                </c:pt>
                <c:pt idx="359">
                  <c:v>71800</c:v>
                </c:pt>
                <c:pt idx="360">
                  <c:v>72000</c:v>
                </c:pt>
                <c:pt idx="361">
                  <c:v>72200</c:v>
                </c:pt>
                <c:pt idx="362">
                  <c:v>72400</c:v>
                </c:pt>
                <c:pt idx="363">
                  <c:v>72600</c:v>
                </c:pt>
                <c:pt idx="364">
                  <c:v>72800</c:v>
                </c:pt>
                <c:pt idx="365">
                  <c:v>73000</c:v>
                </c:pt>
                <c:pt idx="366">
                  <c:v>73200</c:v>
                </c:pt>
                <c:pt idx="367">
                  <c:v>73400</c:v>
                </c:pt>
                <c:pt idx="368">
                  <c:v>73600</c:v>
                </c:pt>
                <c:pt idx="369">
                  <c:v>73800</c:v>
                </c:pt>
                <c:pt idx="370">
                  <c:v>74000</c:v>
                </c:pt>
                <c:pt idx="371">
                  <c:v>74200</c:v>
                </c:pt>
                <c:pt idx="372">
                  <c:v>74400</c:v>
                </c:pt>
                <c:pt idx="373">
                  <c:v>74600</c:v>
                </c:pt>
                <c:pt idx="374">
                  <c:v>74800</c:v>
                </c:pt>
                <c:pt idx="375">
                  <c:v>75000</c:v>
                </c:pt>
                <c:pt idx="376">
                  <c:v>75200</c:v>
                </c:pt>
                <c:pt idx="377">
                  <c:v>75400</c:v>
                </c:pt>
                <c:pt idx="378">
                  <c:v>75600</c:v>
                </c:pt>
                <c:pt idx="379">
                  <c:v>75800</c:v>
                </c:pt>
                <c:pt idx="380">
                  <c:v>76000</c:v>
                </c:pt>
                <c:pt idx="381">
                  <c:v>76200</c:v>
                </c:pt>
                <c:pt idx="382">
                  <c:v>76400</c:v>
                </c:pt>
                <c:pt idx="383">
                  <c:v>76600</c:v>
                </c:pt>
                <c:pt idx="384">
                  <c:v>76800</c:v>
                </c:pt>
                <c:pt idx="385">
                  <c:v>77000</c:v>
                </c:pt>
                <c:pt idx="386">
                  <c:v>77200</c:v>
                </c:pt>
                <c:pt idx="387">
                  <c:v>77400</c:v>
                </c:pt>
                <c:pt idx="388">
                  <c:v>77600</c:v>
                </c:pt>
                <c:pt idx="389">
                  <c:v>77800</c:v>
                </c:pt>
                <c:pt idx="390">
                  <c:v>78000</c:v>
                </c:pt>
                <c:pt idx="391">
                  <c:v>78200</c:v>
                </c:pt>
                <c:pt idx="392">
                  <c:v>78400</c:v>
                </c:pt>
                <c:pt idx="393">
                  <c:v>78600</c:v>
                </c:pt>
                <c:pt idx="394">
                  <c:v>78800</c:v>
                </c:pt>
                <c:pt idx="395">
                  <c:v>79000</c:v>
                </c:pt>
                <c:pt idx="396">
                  <c:v>79200</c:v>
                </c:pt>
                <c:pt idx="397">
                  <c:v>79400</c:v>
                </c:pt>
                <c:pt idx="398">
                  <c:v>79600</c:v>
                </c:pt>
                <c:pt idx="399">
                  <c:v>79800</c:v>
                </c:pt>
                <c:pt idx="400">
                  <c:v>80000</c:v>
                </c:pt>
                <c:pt idx="401">
                  <c:v>80200</c:v>
                </c:pt>
                <c:pt idx="402">
                  <c:v>80400</c:v>
                </c:pt>
                <c:pt idx="403">
                  <c:v>80600</c:v>
                </c:pt>
                <c:pt idx="404">
                  <c:v>80800</c:v>
                </c:pt>
                <c:pt idx="405">
                  <c:v>81000</c:v>
                </c:pt>
                <c:pt idx="406">
                  <c:v>81200</c:v>
                </c:pt>
                <c:pt idx="407">
                  <c:v>81400</c:v>
                </c:pt>
                <c:pt idx="408">
                  <c:v>81600</c:v>
                </c:pt>
                <c:pt idx="409">
                  <c:v>81800</c:v>
                </c:pt>
                <c:pt idx="410">
                  <c:v>82000</c:v>
                </c:pt>
                <c:pt idx="411">
                  <c:v>82200</c:v>
                </c:pt>
                <c:pt idx="412">
                  <c:v>82400</c:v>
                </c:pt>
                <c:pt idx="413">
                  <c:v>82600</c:v>
                </c:pt>
                <c:pt idx="414">
                  <c:v>82800</c:v>
                </c:pt>
                <c:pt idx="415">
                  <c:v>83000</c:v>
                </c:pt>
                <c:pt idx="416">
                  <c:v>83200</c:v>
                </c:pt>
                <c:pt idx="417">
                  <c:v>83400</c:v>
                </c:pt>
                <c:pt idx="418">
                  <c:v>83600</c:v>
                </c:pt>
                <c:pt idx="419">
                  <c:v>83800</c:v>
                </c:pt>
                <c:pt idx="420">
                  <c:v>84000</c:v>
                </c:pt>
                <c:pt idx="421">
                  <c:v>84200</c:v>
                </c:pt>
                <c:pt idx="422">
                  <c:v>84400</c:v>
                </c:pt>
                <c:pt idx="423">
                  <c:v>84600</c:v>
                </c:pt>
                <c:pt idx="424">
                  <c:v>84800</c:v>
                </c:pt>
                <c:pt idx="425">
                  <c:v>85000</c:v>
                </c:pt>
                <c:pt idx="426">
                  <c:v>85200</c:v>
                </c:pt>
                <c:pt idx="427">
                  <c:v>85400</c:v>
                </c:pt>
                <c:pt idx="428">
                  <c:v>85600</c:v>
                </c:pt>
                <c:pt idx="429">
                  <c:v>85800</c:v>
                </c:pt>
                <c:pt idx="430">
                  <c:v>86000</c:v>
                </c:pt>
                <c:pt idx="431">
                  <c:v>86200</c:v>
                </c:pt>
                <c:pt idx="432">
                  <c:v>86400</c:v>
                </c:pt>
                <c:pt idx="433">
                  <c:v>86600</c:v>
                </c:pt>
                <c:pt idx="434">
                  <c:v>86800</c:v>
                </c:pt>
                <c:pt idx="435">
                  <c:v>87000</c:v>
                </c:pt>
                <c:pt idx="436">
                  <c:v>87200</c:v>
                </c:pt>
                <c:pt idx="437">
                  <c:v>87400</c:v>
                </c:pt>
                <c:pt idx="438">
                  <c:v>87600</c:v>
                </c:pt>
                <c:pt idx="439">
                  <c:v>87800</c:v>
                </c:pt>
                <c:pt idx="440">
                  <c:v>88000</c:v>
                </c:pt>
                <c:pt idx="441">
                  <c:v>88200</c:v>
                </c:pt>
                <c:pt idx="442">
                  <c:v>88400</c:v>
                </c:pt>
                <c:pt idx="443">
                  <c:v>88600</c:v>
                </c:pt>
                <c:pt idx="444">
                  <c:v>88800</c:v>
                </c:pt>
                <c:pt idx="445">
                  <c:v>89000</c:v>
                </c:pt>
                <c:pt idx="446">
                  <c:v>89200</c:v>
                </c:pt>
                <c:pt idx="447">
                  <c:v>89400</c:v>
                </c:pt>
                <c:pt idx="448">
                  <c:v>89600</c:v>
                </c:pt>
                <c:pt idx="449">
                  <c:v>89800</c:v>
                </c:pt>
                <c:pt idx="450">
                  <c:v>90000</c:v>
                </c:pt>
                <c:pt idx="451">
                  <c:v>90200</c:v>
                </c:pt>
                <c:pt idx="452">
                  <c:v>90400</c:v>
                </c:pt>
                <c:pt idx="453">
                  <c:v>90600</c:v>
                </c:pt>
                <c:pt idx="454">
                  <c:v>90800</c:v>
                </c:pt>
                <c:pt idx="455">
                  <c:v>91000</c:v>
                </c:pt>
                <c:pt idx="456">
                  <c:v>91200</c:v>
                </c:pt>
                <c:pt idx="457">
                  <c:v>91400</c:v>
                </c:pt>
                <c:pt idx="458">
                  <c:v>91600</c:v>
                </c:pt>
                <c:pt idx="459">
                  <c:v>91800</c:v>
                </c:pt>
                <c:pt idx="460">
                  <c:v>92000</c:v>
                </c:pt>
                <c:pt idx="461">
                  <c:v>92200</c:v>
                </c:pt>
                <c:pt idx="462">
                  <c:v>92400</c:v>
                </c:pt>
                <c:pt idx="463">
                  <c:v>92600</c:v>
                </c:pt>
                <c:pt idx="464">
                  <c:v>92800</c:v>
                </c:pt>
                <c:pt idx="465">
                  <c:v>93000</c:v>
                </c:pt>
                <c:pt idx="466">
                  <c:v>93200</c:v>
                </c:pt>
                <c:pt idx="467">
                  <c:v>93400</c:v>
                </c:pt>
                <c:pt idx="468">
                  <c:v>93600</c:v>
                </c:pt>
                <c:pt idx="469">
                  <c:v>93800</c:v>
                </c:pt>
                <c:pt idx="470">
                  <c:v>94000</c:v>
                </c:pt>
                <c:pt idx="471">
                  <c:v>94200</c:v>
                </c:pt>
                <c:pt idx="472">
                  <c:v>94400</c:v>
                </c:pt>
                <c:pt idx="473">
                  <c:v>94600</c:v>
                </c:pt>
                <c:pt idx="474">
                  <c:v>94800</c:v>
                </c:pt>
                <c:pt idx="475">
                  <c:v>95000</c:v>
                </c:pt>
                <c:pt idx="476">
                  <c:v>95200</c:v>
                </c:pt>
                <c:pt idx="477">
                  <c:v>95400</c:v>
                </c:pt>
                <c:pt idx="478">
                  <c:v>95600</c:v>
                </c:pt>
                <c:pt idx="479">
                  <c:v>95800</c:v>
                </c:pt>
                <c:pt idx="480">
                  <c:v>96000</c:v>
                </c:pt>
                <c:pt idx="481">
                  <c:v>96200</c:v>
                </c:pt>
                <c:pt idx="482">
                  <c:v>96400</c:v>
                </c:pt>
                <c:pt idx="483">
                  <c:v>96600</c:v>
                </c:pt>
                <c:pt idx="484">
                  <c:v>96800</c:v>
                </c:pt>
                <c:pt idx="485">
                  <c:v>97000</c:v>
                </c:pt>
                <c:pt idx="486">
                  <c:v>97200</c:v>
                </c:pt>
                <c:pt idx="487">
                  <c:v>97400</c:v>
                </c:pt>
                <c:pt idx="488">
                  <c:v>97600</c:v>
                </c:pt>
                <c:pt idx="489">
                  <c:v>97800</c:v>
                </c:pt>
                <c:pt idx="490">
                  <c:v>98000</c:v>
                </c:pt>
                <c:pt idx="491">
                  <c:v>98200</c:v>
                </c:pt>
                <c:pt idx="492">
                  <c:v>98400</c:v>
                </c:pt>
                <c:pt idx="493">
                  <c:v>98600</c:v>
                </c:pt>
                <c:pt idx="494">
                  <c:v>98800</c:v>
                </c:pt>
                <c:pt idx="495">
                  <c:v>99000</c:v>
                </c:pt>
                <c:pt idx="496">
                  <c:v>99200</c:v>
                </c:pt>
                <c:pt idx="497">
                  <c:v>99400</c:v>
                </c:pt>
                <c:pt idx="498">
                  <c:v>99600</c:v>
                </c:pt>
                <c:pt idx="499">
                  <c:v>99800</c:v>
                </c:pt>
                <c:pt idx="500">
                  <c:v>100000</c:v>
                </c:pt>
              </c:numCache>
            </c:numRef>
          </c:cat>
          <c:val>
            <c:numRef>
              <c:f>tasas!$AE$6:$AE$506</c:f>
              <c:numCache>
                <c:formatCode>0.0%</c:formatCode>
                <c:ptCount val="5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0.17</c:v>
                </c:pt>
                <c:pt idx="61">
                  <c:v>0.17</c:v>
                </c:pt>
                <c:pt idx="62">
                  <c:v>0.17</c:v>
                </c:pt>
                <c:pt idx="63">
                  <c:v>0.17</c:v>
                </c:pt>
                <c:pt idx="64">
                  <c:v>0.17</c:v>
                </c:pt>
                <c:pt idx="65">
                  <c:v>0.17</c:v>
                </c:pt>
                <c:pt idx="66">
                  <c:v>0.17</c:v>
                </c:pt>
                <c:pt idx="67">
                  <c:v>0.17</c:v>
                </c:pt>
                <c:pt idx="68">
                  <c:v>0.17</c:v>
                </c:pt>
                <c:pt idx="69">
                  <c:v>0.17</c:v>
                </c:pt>
                <c:pt idx="70">
                  <c:v>0.17</c:v>
                </c:pt>
                <c:pt idx="71">
                  <c:v>0.17</c:v>
                </c:pt>
                <c:pt idx="72">
                  <c:v>0.17</c:v>
                </c:pt>
                <c:pt idx="73">
                  <c:v>0.17</c:v>
                </c:pt>
                <c:pt idx="74">
                  <c:v>0.17</c:v>
                </c:pt>
                <c:pt idx="75">
                  <c:v>0.17</c:v>
                </c:pt>
                <c:pt idx="76">
                  <c:v>0.17</c:v>
                </c:pt>
                <c:pt idx="77">
                  <c:v>0.17</c:v>
                </c:pt>
                <c:pt idx="78">
                  <c:v>0.17</c:v>
                </c:pt>
                <c:pt idx="79">
                  <c:v>0.17</c:v>
                </c:pt>
                <c:pt idx="80">
                  <c:v>0.17</c:v>
                </c:pt>
                <c:pt idx="81">
                  <c:v>0.17</c:v>
                </c:pt>
                <c:pt idx="82">
                  <c:v>0.17</c:v>
                </c:pt>
                <c:pt idx="83">
                  <c:v>0.17</c:v>
                </c:pt>
                <c:pt idx="84">
                  <c:v>0.17</c:v>
                </c:pt>
                <c:pt idx="85">
                  <c:v>0.17</c:v>
                </c:pt>
                <c:pt idx="86">
                  <c:v>0.17</c:v>
                </c:pt>
                <c:pt idx="87">
                  <c:v>0.17</c:v>
                </c:pt>
                <c:pt idx="88">
                  <c:v>0.17</c:v>
                </c:pt>
                <c:pt idx="89">
                  <c:v>0.17</c:v>
                </c:pt>
                <c:pt idx="90">
                  <c:v>0.17</c:v>
                </c:pt>
                <c:pt idx="91">
                  <c:v>0.17</c:v>
                </c:pt>
                <c:pt idx="92">
                  <c:v>0.17</c:v>
                </c:pt>
                <c:pt idx="93">
                  <c:v>0.17</c:v>
                </c:pt>
                <c:pt idx="94">
                  <c:v>0.17</c:v>
                </c:pt>
                <c:pt idx="95">
                  <c:v>0.17</c:v>
                </c:pt>
                <c:pt idx="96">
                  <c:v>0.17</c:v>
                </c:pt>
                <c:pt idx="97">
                  <c:v>0.17</c:v>
                </c:pt>
                <c:pt idx="98">
                  <c:v>0.17</c:v>
                </c:pt>
                <c:pt idx="99">
                  <c:v>0.17</c:v>
                </c:pt>
                <c:pt idx="100">
                  <c:v>0.17</c:v>
                </c:pt>
                <c:pt idx="101">
                  <c:v>0.17</c:v>
                </c:pt>
                <c:pt idx="102">
                  <c:v>0.17</c:v>
                </c:pt>
                <c:pt idx="103">
                  <c:v>0.17</c:v>
                </c:pt>
                <c:pt idx="104">
                  <c:v>0.17</c:v>
                </c:pt>
                <c:pt idx="105">
                  <c:v>0.17</c:v>
                </c:pt>
                <c:pt idx="106">
                  <c:v>0.17</c:v>
                </c:pt>
                <c:pt idx="107">
                  <c:v>0.17</c:v>
                </c:pt>
                <c:pt idx="108">
                  <c:v>0.17</c:v>
                </c:pt>
                <c:pt idx="109">
                  <c:v>0.17</c:v>
                </c:pt>
                <c:pt idx="110">
                  <c:v>0.17</c:v>
                </c:pt>
                <c:pt idx="111">
                  <c:v>0.17</c:v>
                </c:pt>
                <c:pt idx="112">
                  <c:v>0.17</c:v>
                </c:pt>
                <c:pt idx="113">
                  <c:v>0.17</c:v>
                </c:pt>
                <c:pt idx="114">
                  <c:v>0.17</c:v>
                </c:pt>
                <c:pt idx="115">
                  <c:v>0.17</c:v>
                </c:pt>
                <c:pt idx="116">
                  <c:v>0.17</c:v>
                </c:pt>
                <c:pt idx="117">
                  <c:v>0.17</c:v>
                </c:pt>
                <c:pt idx="118">
                  <c:v>0.17</c:v>
                </c:pt>
                <c:pt idx="119">
                  <c:v>0.17</c:v>
                </c:pt>
                <c:pt idx="120">
                  <c:v>0.17</c:v>
                </c:pt>
                <c:pt idx="121">
                  <c:v>0.17</c:v>
                </c:pt>
                <c:pt idx="122">
                  <c:v>0.17</c:v>
                </c:pt>
                <c:pt idx="123">
                  <c:v>0.17</c:v>
                </c:pt>
                <c:pt idx="124">
                  <c:v>0.17</c:v>
                </c:pt>
                <c:pt idx="125">
                  <c:v>0.17</c:v>
                </c:pt>
                <c:pt idx="126">
                  <c:v>0.17</c:v>
                </c:pt>
                <c:pt idx="127">
                  <c:v>0.17</c:v>
                </c:pt>
                <c:pt idx="128">
                  <c:v>0.17</c:v>
                </c:pt>
                <c:pt idx="129">
                  <c:v>0.17</c:v>
                </c:pt>
                <c:pt idx="130">
                  <c:v>0.17</c:v>
                </c:pt>
                <c:pt idx="131">
                  <c:v>0.17</c:v>
                </c:pt>
                <c:pt idx="132">
                  <c:v>0.17</c:v>
                </c:pt>
                <c:pt idx="133">
                  <c:v>0.17</c:v>
                </c:pt>
                <c:pt idx="134">
                  <c:v>0.17</c:v>
                </c:pt>
                <c:pt idx="135">
                  <c:v>0.17</c:v>
                </c:pt>
                <c:pt idx="136">
                  <c:v>0.17</c:v>
                </c:pt>
                <c:pt idx="137">
                  <c:v>0.17</c:v>
                </c:pt>
                <c:pt idx="138">
                  <c:v>0.17</c:v>
                </c:pt>
                <c:pt idx="139">
                  <c:v>0.17</c:v>
                </c:pt>
                <c:pt idx="140">
                  <c:v>0.17</c:v>
                </c:pt>
                <c:pt idx="141">
                  <c:v>0.17</c:v>
                </c:pt>
                <c:pt idx="142">
                  <c:v>0.17</c:v>
                </c:pt>
                <c:pt idx="143">
                  <c:v>0.17</c:v>
                </c:pt>
                <c:pt idx="144">
                  <c:v>0.17</c:v>
                </c:pt>
                <c:pt idx="145">
                  <c:v>0.17</c:v>
                </c:pt>
                <c:pt idx="146">
                  <c:v>0.17</c:v>
                </c:pt>
                <c:pt idx="147">
                  <c:v>0.17</c:v>
                </c:pt>
                <c:pt idx="148">
                  <c:v>0.17</c:v>
                </c:pt>
                <c:pt idx="149">
                  <c:v>0.17</c:v>
                </c:pt>
                <c:pt idx="150">
                  <c:v>0.17</c:v>
                </c:pt>
                <c:pt idx="151">
                  <c:v>0.17</c:v>
                </c:pt>
                <c:pt idx="152">
                  <c:v>0.17</c:v>
                </c:pt>
                <c:pt idx="153">
                  <c:v>0.17</c:v>
                </c:pt>
                <c:pt idx="154">
                  <c:v>0.17</c:v>
                </c:pt>
                <c:pt idx="155">
                  <c:v>0.17</c:v>
                </c:pt>
                <c:pt idx="156">
                  <c:v>0.17</c:v>
                </c:pt>
                <c:pt idx="157">
                  <c:v>0.17</c:v>
                </c:pt>
                <c:pt idx="158">
                  <c:v>0.17</c:v>
                </c:pt>
                <c:pt idx="159">
                  <c:v>0.17</c:v>
                </c:pt>
                <c:pt idx="160">
                  <c:v>0.17</c:v>
                </c:pt>
                <c:pt idx="161">
                  <c:v>0.17</c:v>
                </c:pt>
                <c:pt idx="162">
                  <c:v>0.17</c:v>
                </c:pt>
                <c:pt idx="163">
                  <c:v>0.17</c:v>
                </c:pt>
                <c:pt idx="164">
                  <c:v>0.17</c:v>
                </c:pt>
                <c:pt idx="165">
                  <c:v>0.17</c:v>
                </c:pt>
                <c:pt idx="166">
                  <c:v>0.17</c:v>
                </c:pt>
                <c:pt idx="167">
                  <c:v>0.17</c:v>
                </c:pt>
                <c:pt idx="168">
                  <c:v>0.17</c:v>
                </c:pt>
                <c:pt idx="169">
                  <c:v>0.17</c:v>
                </c:pt>
                <c:pt idx="170">
                  <c:v>0.17</c:v>
                </c:pt>
                <c:pt idx="171">
                  <c:v>0.17</c:v>
                </c:pt>
                <c:pt idx="172">
                  <c:v>0.17</c:v>
                </c:pt>
                <c:pt idx="173">
                  <c:v>0.17</c:v>
                </c:pt>
                <c:pt idx="174">
                  <c:v>0.17</c:v>
                </c:pt>
                <c:pt idx="175">
                  <c:v>0.17</c:v>
                </c:pt>
                <c:pt idx="176">
                  <c:v>0.17</c:v>
                </c:pt>
                <c:pt idx="177">
                  <c:v>0.17</c:v>
                </c:pt>
                <c:pt idx="178">
                  <c:v>0.17</c:v>
                </c:pt>
                <c:pt idx="179">
                  <c:v>0.17</c:v>
                </c:pt>
                <c:pt idx="180">
                  <c:v>0.17</c:v>
                </c:pt>
                <c:pt idx="181">
                  <c:v>0.17</c:v>
                </c:pt>
                <c:pt idx="182">
                  <c:v>0.17</c:v>
                </c:pt>
                <c:pt idx="183">
                  <c:v>0.17</c:v>
                </c:pt>
                <c:pt idx="184">
                  <c:v>0.17</c:v>
                </c:pt>
                <c:pt idx="185">
                  <c:v>0.17</c:v>
                </c:pt>
                <c:pt idx="186">
                  <c:v>0.17</c:v>
                </c:pt>
                <c:pt idx="187">
                  <c:v>0.17</c:v>
                </c:pt>
                <c:pt idx="188">
                  <c:v>0.17</c:v>
                </c:pt>
                <c:pt idx="189">
                  <c:v>0.17</c:v>
                </c:pt>
                <c:pt idx="190">
                  <c:v>0.17</c:v>
                </c:pt>
                <c:pt idx="191">
                  <c:v>0.17</c:v>
                </c:pt>
                <c:pt idx="192">
                  <c:v>0.17</c:v>
                </c:pt>
                <c:pt idx="193">
                  <c:v>0.17</c:v>
                </c:pt>
                <c:pt idx="194">
                  <c:v>0.17</c:v>
                </c:pt>
                <c:pt idx="195">
                  <c:v>0.17</c:v>
                </c:pt>
                <c:pt idx="196">
                  <c:v>0.17</c:v>
                </c:pt>
                <c:pt idx="197">
                  <c:v>0.17</c:v>
                </c:pt>
                <c:pt idx="198">
                  <c:v>0.17</c:v>
                </c:pt>
                <c:pt idx="199">
                  <c:v>0.17</c:v>
                </c:pt>
                <c:pt idx="200">
                  <c:v>0.17</c:v>
                </c:pt>
                <c:pt idx="201">
                  <c:v>0.17</c:v>
                </c:pt>
                <c:pt idx="202">
                  <c:v>0.17</c:v>
                </c:pt>
                <c:pt idx="203">
                  <c:v>0.17</c:v>
                </c:pt>
                <c:pt idx="204">
                  <c:v>0.17</c:v>
                </c:pt>
                <c:pt idx="205">
                  <c:v>0.17</c:v>
                </c:pt>
                <c:pt idx="206">
                  <c:v>0.17</c:v>
                </c:pt>
                <c:pt idx="207">
                  <c:v>0.17</c:v>
                </c:pt>
                <c:pt idx="208">
                  <c:v>0.17</c:v>
                </c:pt>
                <c:pt idx="209">
                  <c:v>0.17</c:v>
                </c:pt>
                <c:pt idx="210">
                  <c:v>0.17</c:v>
                </c:pt>
                <c:pt idx="211">
                  <c:v>0.17</c:v>
                </c:pt>
                <c:pt idx="212">
                  <c:v>0.17</c:v>
                </c:pt>
                <c:pt idx="213">
                  <c:v>0.17</c:v>
                </c:pt>
                <c:pt idx="214">
                  <c:v>0.17</c:v>
                </c:pt>
                <c:pt idx="215">
                  <c:v>0.17</c:v>
                </c:pt>
                <c:pt idx="216">
                  <c:v>0.17</c:v>
                </c:pt>
                <c:pt idx="217">
                  <c:v>0.17</c:v>
                </c:pt>
                <c:pt idx="218">
                  <c:v>0.17</c:v>
                </c:pt>
                <c:pt idx="219">
                  <c:v>0.17</c:v>
                </c:pt>
                <c:pt idx="220">
                  <c:v>0.17</c:v>
                </c:pt>
                <c:pt idx="221">
                  <c:v>0.17</c:v>
                </c:pt>
                <c:pt idx="222">
                  <c:v>0.17</c:v>
                </c:pt>
                <c:pt idx="223">
                  <c:v>0.17</c:v>
                </c:pt>
                <c:pt idx="224">
                  <c:v>0.17</c:v>
                </c:pt>
                <c:pt idx="225">
                  <c:v>0.17</c:v>
                </c:pt>
                <c:pt idx="226">
                  <c:v>0.17</c:v>
                </c:pt>
                <c:pt idx="227">
                  <c:v>0.17</c:v>
                </c:pt>
                <c:pt idx="228">
                  <c:v>0.17</c:v>
                </c:pt>
                <c:pt idx="229">
                  <c:v>0.17</c:v>
                </c:pt>
                <c:pt idx="230">
                  <c:v>0.17</c:v>
                </c:pt>
                <c:pt idx="231">
                  <c:v>0.17</c:v>
                </c:pt>
                <c:pt idx="232">
                  <c:v>0.17</c:v>
                </c:pt>
                <c:pt idx="233">
                  <c:v>0.17</c:v>
                </c:pt>
                <c:pt idx="234">
                  <c:v>0.17</c:v>
                </c:pt>
                <c:pt idx="235">
                  <c:v>0.17</c:v>
                </c:pt>
                <c:pt idx="236">
                  <c:v>0.17</c:v>
                </c:pt>
                <c:pt idx="237">
                  <c:v>0.17</c:v>
                </c:pt>
                <c:pt idx="238">
                  <c:v>0.17</c:v>
                </c:pt>
                <c:pt idx="239">
                  <c:v>0.17</c:v>
                </c:pt>
                <c:pt idx="240">
                  <c:v>0.17</c:v>
                </c:pt>
                <c:pt idx="241">
                  <c:v>0.17</c:v>
                </c:pt>
                <c:pt idx="242">
                  <c:v>0.17</c:v>
                </c:pt>
                <c:pt idx="243">
                  <c:v>0.17</c:v>
                </c:pt>
                <c:pt idx="244">
                  <c:v>0.17</c:v>
                </c:pt>
                <c:pt idx="245">
                  <c:v>0.17</c:v>
                </c:pt>
                <c:pt idx="246">
                  <c:v>0.17</c:v>
                </c:pt>
                <c:pt idx="247">
                  <c:v>0.17</c:v>
                </c:pt>
                <c:pt idx="248">
                  <c:v>0.17</c:v>
                </c:pt>
                <c:pt idx="249">
                  <c:v>0.17</c:v>
                </c:pt>
                <c:pt idx="250">
                  <c:v>0.17</c:v>
                </c:pt>
                <c:pt idx="251">
                  <c:v>0.17</c:v>
                </c:pt>
                <c:pt idx="252">
                  <c:v>0.17</c:v>
                </c:pt>
                <c:pt idx="253">
                  <c:v>0.17</c:v>
                </c:pt>
                <c:pt idx="254">
                  <c:v>0.17</c:v>
                </c:pt>
                <c:pt idx="255">
                  <c:v>0.17</c:v>
                </c:pt>
                <c:pt idx="256">
                  <c:v>0.17</c:v>
                </c:pt>
                <c:pt idx="257">
                  <c:v>0.17</c:v>
                </c:pt>
                <c:pt idx="258">
                  <c:v>0.17</c:v>
                </c:pt>
                <c:pt idx="259">
                  <c:v>0.17</c:v>
                </c:pt>
                <c:pt idx="260">
                  <c:v>0.17</c:v>
                </c:pt>
                <c:pt idx="261">
                  <c:v>0.17</c:v>
                </c:pt>
                <c:pt idx="262">
                  <c:v>0.17</c:v>
                </c:pt>
                <c:pt idx="263">
                  <c:v>0.17</c:v>
                </c:pt>
                <c:pt idx="264">
                  <c:v>0.17</c:v>
                </c:pt>
                <c:pt idx="265">
                  <c:v>0.17</c:v>
                </c:pt>
                <c:pt idx="266">
                  <c:v>0.17</c:v>
                </c:pt>
                <c:pt idx="267">
                  <c:v>0.17</c:v>
                </c:pt>
                <c:pt idx="268">
                  <c:v>0.17</c:v>
                </c:pt>
                <c:pt idx="269">
                  <c:v>0.17</c:v>
                </c:pt>
                <c:pt idx="270">
                  <c:v>0.17</c:v>
                </c:pt>
                <c:pt idx="271">
                  <c:v>0.17</c:v>
                </c:pt>
                <c:pt idx="272">
                  <c:v>0.17</c:v>
                </c:pt>
                <c:pt idx="273">
                  <c:v>0.17</c:v>
                </c:pt>
                <c:pt idx="274">
                  <c:v>0.17</c:v>
                </c:pt>
                <c:pt idx="275">
                  <c:v>0.17</c:v>
                </c:pt>
                <c:pt idx="276">
                  <c:v>0.17</c:v>
                </c:pt>
                <c:pt idx="277">
                  <c:v>0.17</c:v>
                </c:pt>
                <c:pt idx="278">
                  <c:v>0.17</c:v>
                </c:pt>
                <c:pt idx="279">
                  <c:v>0.17</c:v>
                </c:pt>
                <c:pt idx="280">
                  <c:v>0.17</c:v>
                </c:pt>
                <c:pt idx="281">
                  <c:v>0.17</c:v>
                </c:pt>
                <c:pt idx="282">
                  <c:v>0.17</c:v>
                </c:pt>
                <c:pt idx="283">
                  <c:v>0.17</c:v>
                </c:pt>
                <c:pt idx="284">
                  <c:v>0.17</c:v>
                </c:pt>
                <c:pt idx="285">
                  <c:v>0.17</c:v>
                </c:pt>
                <c:pt idx="286">
                  <c:v>0.17</c:v>
                </c:pt>
                <c:pt idx="287">
                  <c:v>0.17</c:v>
                </c:pt>
                <c:pt idx="288">
                  <c:v>0.17</c:v>
                </c:pt>
                <c:pt idx="289">
                  <c:v>0.17</c:v>
                </c:pt>
                <c:pt idx="290">
                  <c:v>0.17</c:v>
                </c:pt>
                <c:pt idx="291">
                  <c:v>0.17</c:v>
                </c:pt>
                <c:pt idx="292">
                  <c:v>0.17</c:v>
                </c:pt>
                <c:pt idx="293">
                  <c:v>0.17</c:v>
                </c:pt>
                <c:pt idx="294">
                  <c:v>0.17</c:v>
                </c:pt>
                <c:pt idx="295">
                  <c:v>0.17</c:v>
                </c:pt>
                <c:pt idx="296">
                  <c:v>0.17</c:v>
                </c:pt>
                <c:pt idx="297">
                  <c:v>0.17</c:v>
                </c:pt>
                <c:pt idx="298">
                  <c:v>0.17</c:v>
                </c:pt>
                <c:pt idx="299">
                  <c:v>0.17</c:v>
                </c:pt>
                <c:pt idx="300">
                  <c:v>0.17</c:v>
                </c:pt>
                <c:pt idx="301">
                  <c:v>0.17</c:v>
                </c:pt>
                <c:pt idx="302">
                  <c:v>0.17</c:v>
                </c:pt>
                <c:pt idx="303">
                  <c:v>0.17</c:v>
                </c:pt>
                <c:pt idx="304">
                  <c:v>0.17</c:v>
                </c:pt>
                <c:pt idx="305">
                  <c:v>0.17</c:v>
                </c:pt>
                <c:pt idx="306">
                  <c:v>0.17</c:v>
                </c:pt>
                <c:pt idx="307">
                  <c:v>0.17</c:v>
                </c:pt>
                <c:pt idx="308">
                  <c:v>0.17</c:v>
                </c:pt>
                <c:pt idx="309">
                  <c:v>0.17</c:v>
                </c:pt>
                <c:pt idx="310">
                  <c:v>0.17</c:v>
                </c:pt>
                <c:pt idx="311">
                  <c:v>0.17</c:v>
                </c:pt>
                <c:pt idx="312">
                  <c:v>0.17</c:v>
                </c:pt>
                <c:pt idx="313">
                  <c:v>0.17</c:v>
                </c:pt>
                <c:pt idx="314">
                  <c:v>0.17</c:v>
                </c:pt>
                <c:pt idx="315">
                  <c:v>0.17</c:v>
                </c:pt>
                <c:pt idx="316">
                  <c:v>0.17</c:v>
                </c:pt>
                <c:pt idx="317">
                  <c:v>0.17</c:v>
                </c:pt>
                <c:pt idx="318">
                  <c:v>0.17</c:v>
                </c:pt>
                <c:pt idx="319">
                  <c:v>0.17</c:v>
                </c:pt>
                <c:pt idx="320">
                  <c:v>0.17</c:v>
                </c:pt>
                <c:pt idx="321">
                  <c:v>0.17</c:v>
                </c:pt>
                <c:pt idx="322">
                  <c:v>0.17</c:v>
                </c:pt>
                <c:pt idx="323">
                  <c:v>0.17</c:v>
                </c:pt>
                <c:pt idx="324">
                  <c:v>0.17</c:v>
                </c:pt>
                <c:pt idx="325">
                  <c:v>0.17</c:v>
                </c:pt>
                <c:pt idx="326">
                  <c:v>0.17</c:v>
                </c:pt>
                <c:pt idx="327">
                  <c:v>0.17</c:v>
                </c:pt>
                <c:pt idx="328">
                  <c:v>0.17</c:v>
                </c:pt>
                <c:pt idx="329">
                  <c:v>0.17</c:v>
                </c:pt>
                <c:pt idx="330">
                  <c:v>0.17</c:v>
                </c:pt>
                <c:pt idx="331">
                  <c:v>0.17</c:v>
                </c:pt>
                <c:pt idx="332">
                  <c:v>0.17</c:v>
                </c:pt>
                <c:pt idx="333">
                  <c:v>0.17</c:v>
                </c:pt>
                <c:pt idx="334">
                  <c:v>0.17</c:v>
                </c:pt>
                <c:pt idx="335">
                  <c:v>0.17</c:v>
                </c:pt>
                <c:pt idx="336">
                  <c:v>0.17</c:v>
                </c:pt>
                <c:pt idx="337">
                  <c:v>0.17</c:v>
                </c:pt>
                <c:pt idx="338">
                  <c:v>0.17</c:v>
                </c:pt>
                <c:pt idx="339">
                  <c:v>0.17</c:v>
                </c:pt>
                <c:pt idx="340">
                  <c:v>0.17</c:v>
                </c:pt>
                <c:pt idx="341">
                  <c:v>0.17</c:v>
                </c:pt>
                <c:pt idx="342">
                  <c:v>0.17</c:v>
                </c:pt>
                <c:pt idx="343">
                  <c:v>0.17</c:v>
                </c:pt>
                <c:pt idx="344">
                  <c:v>0.17</c:v>
                </c:pt>
                <c:pt idx="345">
                  <c:v>0.17</c:v>
                </c:pt>
                <c:pt idx="346">
                  <c:v>0.17</c:v>
                </c:pt>
                <c:pt idx="347">
                  <c:v>0.17</c:v>
                </c:pt>
                <c:pt idx="348">
                  <c:v>0.17</c:v>
                </c:pt>
                <c:pt idx="349">
                  <c:v>0.17</c:v>
                </c:pt>
                <c:pt idx="350">
                  <c:v>0.17</c:v>
                </c:pt>
                <c:pt idx="351">
                  <c:v>0.17</c:v>
                </c:pt>
                <c:pt idx="352">
                  <c:v>0.17</c:v>
                </c:pt>
                <c:pt idx="353">
                  <c:v>0.17</c:v>
                </c:pt>
                <c:pt idx="354">
                  <c:v>0.17</c:v>
                </c:pt>
                <c:pt idx="355">
                  <c:v>0.17</c:v>
                </c:pt>
                <c:pt idx="356">
                  <c:v>0.17</c:v>
                </c:pt>
                <c:pt idx="357">
                  <c:v>0.17</c:v>
                </c:pt>
                <c:pt idx="358">
                  <c:v>0.17</c:v>
                </c:pt>
                <c:pt idx="359">
                  <c:v>0.17</c:v>
                </c:pt>
                <c:pt idx="360">
                  <c:v>0.17</c:v>
                </c:pt>
                <c:pt idx="361">
                  <c:v>0.17</c:v>
                </c:pt>
                <c:pt idx="362">
                  <c:v>0.17</c:v>
                </c:pt>
                <c:pt idx="363">
                  <c:v>0.17</c:v>
                </c:pt>
                <c:pt idx="364">
                  <c:v>0.17</c:v>
                </c:pt>
                <c:pt idx="365">
                  <c:v>0.17</c:v>
                </c:pt>
                <c:pt idx="366">
                  <c:v>0.17</c:v>
                </c:pt>
                <c:pt idx="367">
                  <c:v>0.17</c:v>
                </c:pt>
                <c:pt idx="368">
                  <c:v>0.17</c:v>
                </c:pt>
                <c:pt idx="369">
                  <c:v>0.17</c:v>
                </c:pt>
                <c:pt idx="370">
                  <c:v>0.17</c:v>
                </c:pt>
                <c:pt idx="371">
                  <c:v>0.17</c:v>
                </c:pt>
                <c:pt idx="372">
                  <c:v>0.17</c:v>
                </c:pt>
                <c:pt idx="373">
                  <c:v>0.17</c:v>
                </c:pt>
                <c:pt idx="374">
                  <c:v>0.17</c:v>
                </c:pt>
                <c:pt idx="375">
                  <c:v>0.17</c:v>
                </c:pt>
                <c:pt idx="376">
                  <c:v>0.17</c:v>
                </c:pt>
                <c:pt idx="377">
                  <c:v>0.17</c:v>
                </c:pt>
                <c:pt idx="378">
                  <c:v>0.17</c:v>
                </c:pt>
                <c:pt idx="379">
                  <c:v>0.17</c:v>
                </c:pt>
                <c:pt idx="380">
                  <c:v>0.17</c:v>
                </c:pt>
                <c:pt idx="381">
                  <c:v>0.17</c:v>
                </c:pt>
                <c:pt idx="382">
                  <c:v>0.17</c:v>
                </c:pt>
                <c:pt idx="383">
                  <c:v>0.17</c:v>
                </c:pt>
                <c:pt idx="384">
                  <c:v>0.17</c:v>
                </c:pt>
                <c:pt idx="385">
                  <c:v>0.17</c:v>
                </c:pt>
                <c:pt idx="386">
                  <c:v>0.17</c:v>
                </c:pt>
                <c:pt idx="387">
                  <c:v>0.17</c:v>
                </c:pt>
                <c:pt idx="388">
                  <c:v>0.17</c:v>
                </c:pt>
                <c:pt idx="389">
                  <c:v>0.17</c:v>
                </c:pt>
                <c:pt idx="390">
                  <c:v>0.17</c:v>
                </c:pt>
                <c:pt idx="391">
                  <c:v>0.17</c:v>
                </c:pt>
                <c:pt idx="392">
                  <c:v>0.17</c:v>
                </c:pt>
                <c:pt idx="393">
                  <c:v>0.17</c:v>
                </c:pt>
                <c:pt idx="394">
                  <c:v>0.17</c:v>
                </c:pt>
                <c:pt idx="395">
                  <c:v>0.17</c:v>
                </c:pt>
                <c:pt idx="396">
                  <c:v>0.17</c:v>
                </c:pt>
                <c:pt idx="397">
                  <c:v>0.17</c:v>
                </c:pt>
                <c:pt idx="398">
                  <c:v>0.17</c:v>
                </c:pt>
                <c:pt idx="399">
                  <c:v>0.17</c:v>
                </c:pt>
                <c:pt idx="400">
                  <c:v>0.17</c:v>
                </c:pt>
                <c:pt idx="401">
                  <c:v>0.17</c:v>
                </c:pt>
                <c:pt idx="402">
                  <c:v>0.17</c:v>
                </c:pt>
                <c:pt idx="403">
                  <c:v>0.17</c:v>
                </c:pt>
                <c:pt idx="404">
                  <c:v>0.17</c:v>
                </c:pt>
                <c:pt idx="405">
                  <c:v>0.17</c:v>
                </c:pt>
                <c:pt idx="406">
                  <c:v>0.17</c:v>
                </c:pt>
                <c:pt idx="407">
                  <c:v>0.17</c:v>
                </c:pt>
                <c:pt idx="408">
                  <c:v>0.17</c:v>
                </c:pt>
                <c:pt idx="409">
                  <c:v>0.17</c:v>
                </c:pt>
                <c:pt idx="410">
                  <c:v>0.17</c:v>
                </c:pt>
                <c:pt idx="411">
                  <c:v>0.17</c:v>
                </c:pt>
                <c:pt idx="412">
                  <c:v>0.17</c:v>
                </c:pt>
                <c:pt idx="413">
                  <c:v>0.17</c:v>
                </c:pt>
                <c:pt idx="414">
                  <c:v>0.17</c:v>
                </c:pt>
                <c:pt idx="415">
                  <c:v>0.17</c:v>
                </c:pt>
                <c:pt idx="416">
                  <c:v>0.17</c:v>
                </c:pt>
                <c:pt idx="417">
                  <c:v>0.17</c:v>
                </c:pt>
                <c:pt idx="418">
                  <c:v>0.17</c:v>
                </c:pt>
                <c:pt idx="419">
                  <c:v>0.17</c:v>
                </c:pt>
                <c:pt idx="420">
                  <c:v>0.17</c:v>
                </c:pt>
                <c:pt idx="421">
                  <c:v>0.17</c:v>
                </c:pt>
                <c:pt idx="422">
                  <c:v>0.17</c:v>
                </c:pt>
                <c:pt idx="423">
                  <c:v>0.17</c:v>
                </c:pt>
                <c:pt idx="424">
                  <c:v>0.17</c:v>
                </c:pt>
                <c:pt idx="425">
                  <c:v>0.17</c:v>
                </c:pt>
                <c:pt idx="426">
                  <c:v>0.17</c:v>
                </c:pt>
                <c:pt idx="427">
                  <c:v>0.17</c:v>
                </c:pt>
                <c:pt idx="428">
                  <c:v>0.17</c:v>
                </c:pt>
                <c:pt idx="429">
                  <c:v>0.17</c:v>
                </c:pt>
                <c:pt idx="430">
                  <c:v>0.17</c:v>
                </c:pt>
                <c:pt idx="431">
                  <c:v>0.17</c:v>
                </c:pt>
                <c:pt idx="432">
                  <c:v>0.17</c:v>
                </c:pt>
                <c:pt idx="433">
                  <c:v>0.17</c:v>
                </c:pt>
                <c:pt idx="434">
                  <c:v>0.17</c:v>
                </c:pt>
                <c:pt idx="435">
                  <c:v>0.17</c:v>
                </c:pt>
                <c:pt idx="436">
                  <c:v>0.17</c:v>
                </c:pt>
                <c:pt idx="437">
                  <c:v>0.17</c:v>
                </c:pt>
                <c:pt idx="438">
                  <c:v>0.17</c:v>
                </c:pt>
                <c:pt idx="439">
                  <c:v>0.17</c:v>
                </c:pt>
                <c:pt idx="440">
                  <c:v>0.17</c:v>
                </c:pt>
                <c:pt idx="441">
                  <c:v>0.17</c:v>
                </c:pt>
                <c:pt idx="442">
                  <c:v>0.17</c:v>
                </c:pt>
                <c:pt idx="443">
                  <c:v>0.17</c:v>
                </c:pt>
                <c:pt idx="444">
                  <c:v>0.17</c:v>
                </c:pt>
                <c:pt idx="445">
                  <c:v>0.17</c:v>
                </c:pt>
                <c:pt idx="446">
                  <c:v>0.17</c:v>
                </c:pt>
                <c:pt idx="447">
                  <c:v>0.17</c:v>
                </c:pt>
                <c:pt idx="448">
                  <c:v>0.17</c:v>
                </c:pt>
                <c:pt idx="449">
                  <c:v>0.17</c:v>
                </c:pt>
                <c:pt idx="450">
                  <c:v>0.17</c:v>
                </c:pt>
                <c:pt idx="451">
                  <c:v>0.17</c:v>
                </c:pt>
                <c:pt idx="452">
                  <c:v>0.17</c:v>
                </c:pt>
                <c:pt idx="453">
                  <c:v>0.17</c:v>
                </c:pt>
                <c:pt idx="454">
                  <c:v>0.17</c:v>
                </c:pt>
                <c:pt idx="455">
                  <c:v>0.17</c:v>
                </c:pt>
                <c:pt idx="456">
                  <c:v>0.17</c:v>
                </c:pt>
                <c:pt idx="457">
                  <c:v>0.17</c:v>
                </c:pt>
                <c:pt idx="458">
                  <c:v>0.17</c:v>
                </c:pt>
                <c:pt idx="459">
                  <c:v>0.17</c:v>
                </c:pt>
                <c:pt idx="460">
                  <c:v>0.17</c:v>
                </c:pt>
                <c:pt idx="461">
                  <c:v>0.17</c:v>
                </c:pt>
                <c:pt idx="462">
                  <c:v>0.17</c:v>
                </c:pt>
                <c:pt idx="463">
                  <c:v>0.17</c:v>
                </c:pt>
                <c:pt idx="464">
                  <c:v>0.17</c:v>
                </c:pt>
                <c:pt idx="465">
                  <c:v>0.17</c:v>
                </c:pt>
                <c:pt idx="466">
                  <c:v>0.17</c:v>
                </c:pt>
                <c:pt idx="467">
                  <c:v>0.17</c:v>
                </c:pt>
                <c:pt idx="468">
                  <c:v>0.17</c:v>
                </c:pt>
                <c:pt idx="469">
                  <c:v>0.17</c:v>
                </c:pt>
                <c:pt idx="470">
                  <c:v>0.17</c:v>
                </c:pt>
                <c:pt idx="471">
                  <c:v>0.17</c:v>
                </c:pt>
                <c:pt idx="472">
                  <c:v>0.17</c:v>
                </c:pt>
                <c:pt idx="473">
                  <c:v>0.17</c:v>
                </c:pt>
                <c:pt idx="474">
                  <c:v>0.17</c:v>
                </c:pt>
                <c:pt idx="475">
                  <c:v>0.17</c:v>
                </c:pt>
                <c:pt idx="476">
                  <c:v>0.17</c:v>
                </c:pt>
                <c:pt idx="477">
                  <c:v>0.17</c:v>
                </c:pt>
                <c:pt idx="478">
                  <c:v>0.17</c:v>
                </c:pt>
                <c:pt idx="479">
                  <c:v>0.17</c:v>
                </c:pt>
                <c:pt idx="480">
                  <c:v>0.17</c:v>
                </c:pt>
                <c:pt idx="481">
                  <c:v>0.17</c:v>
                </c:pt>
                <c:pt idx="482">
                  <c:v>0.17</c:v>
                </c:pt>
                <c:pt idx="483">
                  <c:v>0.17</c:v>
                </c:pt>
                <c:pt idx="484">
                  <c:v>0.17</c:v>
                </c:pt>
                <c:pt idx="485">
                  <c:v>0.17</c:v>
                </c:pt>
                <c:pt idx="486">
                  <c:v>0.17</c:v>
                </c:pt>
                <c:pt idx="487">
                  <c:v>0.17</c:v>
                </c:pt>
                <c:pt idx="488">
                  <c:v>0.17</c:v>
                </c:pt>
                <c:pt idx="489">
                  <c:v>0.17</c:v>
                </c:pt>
                <c:pt idx="490">
                  <c:v>0.17</c:v>
                </c:pt>
                <c:pt idx="491">
                  <c:v>0.17</c:v>
                </c:pt>
                <c:pt idx="492">
                  <c:v>0.17</c:v>
                </c:pt>
                <c:pt idx="493">
                  <c:v>0.17</c:v>
                </c:pt>
                <c:pt idx="494">
                  <c:v>0.17</c:v>
                </c:pt>
                <c:pt idx="495">
                  <c:v>0.17</c:v>
                </c:pt>
                <c:pt idx="496">
                  <c:v>0.17</c:v>
                </c:pt>
                <c:pt idx="497">
                  <c:v>0.17</c:v>
                </c:pt>
                <c:pt idx="498">
                  <c:v>0.17</c:v>
                </c:pt>
                <c:pt idx="499">
                  <c:v>0.17</c:v>
                </c:pt>
                <c:pt idx="500">
                  <c:v>0.17</c:v>
                </c:pt>
              </c:numCache>
            </c:numRef>
          </c:val>
          <c:smooth val="0"/>
          <c:extLst xmlns:c16r2="http://schemas.microsoft.com/office/drawing/2015/06/chart">
            <c:ext xmlns:c16="http://schemas.microsoft.com/office/drawing/2014/chart" uri="{C3380CC4-5D6E-409C-BE32-E72D297353CC}">
              <c16:uniqueId val="{00000001-2FD4-407E-AD34-CD44516FD297}"/>
            </c:ext>
          </c:extLst>
        </c:ser>
        <c:ser>
          <c:idx val="9"/>
          <c:order val="3"/>
          <c:tx>
            <c:strRef>
              <c:f>tasas!$AM$5</c:f>
              <c:strCache>
                <c:ptCount val="1"/>
                <c:pt idx="0">
                  <c:v>Efectiva con MNI: 100,0%; tasa: 19,5%</c:v>
                </c:pt>
              </c:strCache>
            </c:strRef>
          </c:tx>
          <c:spPr>
            <a:ln w="38100" cap="rnd">
              <a:solidFill>
                <a:srgbClr val="C00000"/>
              </a:solidFill>
              <a:round/>
            </a:ln>
            <a:effectLst/>
          </c:spPr>
          <c:marker>
            <c:symbol val="none"/>
          </c:marker>
          <c:cat>
            <c:numRef>
              <c:f>tasas!$A$6:$A$506</c:f>
              <c:numCache>
                <c:formatCode>_-* #,##0_-;\-* #,##0_-;_-* "-"??_-;_-@_-</c:formatCode>
                <c:ptCount val="501"/>
                <c:pt idx="0">
                  <c:v>0</c:v>
                </c:pt>
                <c:pt idx="1">
                  <c:v>200</c:v>
                </c:pt>
                <c:pt idx="2">
                  <c:v>400</c:v>
                </c:pt>
                <c:pt idx="3">
                  <c:v>600</c:v>
                </c:pt>
                <c:pt idx="4">
                  <c:v>800</c:v>
                </c:pt>
                <c:pt idx="5">
                  <c:v>1000</c:v>
                </c:pt>
                <c:pt idx="6">
                  <c:v>1200</c:v>
                </c:pt>
                <c:pt idx="7">
                  <c:v>1400</c:v>
                </c:pt>
                <c:pt idx="8">
                  <c:v>1600</c:v>
                </c:pt>
                <c:pt idx="9">
                  <c:v>1800</c:v>
                </c:pt>
                <c:pt idx="10">
                  <c:v>2000</c:v>
                </c:pt>
                <c:pt idx="11">
                  <c:v>2200</c:v>
                </c:pt>
                <c:pt idx="12">
                  <c:v>2400</c:v>
                </c:pt>
                <c:pt idx="13">
                  <c:v>2600</c:v>
                </c:pt>
                <c:pt idx="14">
                  <c:v>2800</c:v>
                </c:pt>
                <c:pt idx="15">
                  <c:v>3000</c:v>
                </c:pt>
                <c:pt idx="16">
                  <c:v>3200</c:v>
                </c:pt>
                <c:pt idx="17">
                  <c:v>3400</c:v>
                </c:pt>
                <c:pt idx="18">
                  <c:v>3600</c:v>
                </c:pt>
                <c:pt idx="19">
                  <c:v>3800</c:v>
                </c:pt>
                <c:pt idx="20">
                  <c:v>4000</c:v>
                </c:pt>
                <c:pt idx="21">
                  <c:v>4200</c:v>
                </c:pt>
                <c:pt idx="22">
                  <c:v>4400</c:v>
                </c:pt>
                <c:pt idx="23">
                  <c:v>4600</c:v>
                </c:pt>
                <c:pt idx="24">
                  <c:v>4800</c:v>
                </c:pt>
                <c:pt idx="25">
                  <c:v>5000</c:v>
                </c:pt>
                <c:pt idx="26">
                  <c:v>5200</c:v>
                </c:pt>
                <c:pt idx="27">
                  <c:v>5400</c:v>
                </c:pt>
                <c:pt idx="28">
                  <c:v>5600</c:v>
                </c:pt>
                <c:pt idx="29">
                  <c:v>5800</c:v>
                </c:pt>
                <c:pt idx="30">
                  <c:v>6000</c:v>
                </c:pt>
                <c:pt idx="31">
                  <c:v>6200</c:v>
                </c:pt>
                <c:pt idx="32">
                  <c:v>6400</c:v>
                </c:pt>
                <c:pt idx="33">
                  <c:v>6600</c:v>
                </c:pt>
                <c:pt idx="34">
                  <c:v>6800</c:v>
                </c:pt>
                <c:pt idx="35">
                  <c:v>7000</c:v>
                </c:pt>
                <c:pt idx="36">
                  <c:v>7200</c:v>
                </c:pt>
                <c:pt idx="37">
                  <c:v>7400</c:v>
                </c:pt>
                <c:pt idx="38">
                  <c:v>7600</c:v>
                </c:pt>
                <c:pt idx="39">
                  <c:v>7800</c:v>
                </c:pt>
                <c:pt idx="40">
                  <c:v>8000</c:v>
                </c:pt>
                <c:pt idx="41">
                  <c:v>8200</c:v>
                </c:pt>
                <c:pt idx="42">
                  <c:v>8400</c:v>
                </c:pt>
                <c:pt idx="43">
                  <c:v>8600</c:v>
                </c:pt>
                <c:pt idx="44">
                  <c:v>8800</c:v>
                </c:pt>
                <c:pt idx="45">
                  <c:v>9000</c:v>
                </c:pt>
                <c:pt idx="46">
                  <c:v>9200</c:v>
                </c:pt>
                <c:pt idx="47">
                  <c:v>9400</c:v>
                </c:pt>
                <c:pt idx="48">
                  <c:v>9600</c:v>
                </c:pt>
                <c:pt idx="49">
                  <c:v>9800</c:v>
                </c:pt>
                <c:pt idx="50">
                  <c:v>10000</c:v>
                </c:pt>
                <c:pt idx="51">
                  <c:v>10200</c:v>
                </c:pt>
                <c:pt idx="52">
                  <c:v>10400</c:v>
                </c:pt>
                <c:pt idx="53">
                  <c:v>10600</c:v>
                </c:pt>
                <c:pt idx="54">
                  <c:v>10800</c:v>
                </c:pt>
                <c:pt idx="55">
                  <c:v>11000</c:v>
                </c:pt>
                <c:pt idx="56">
                  <c:v>11200</c:v>
                </c:pt>
                <c:pt idx="57">
                  <c:v>11400</c:v>
                </c:pt>
                <c:pt idx="58">
                  <c:v>11600</c:v>
                </c:pt>
                <c:pt idx="59">
                  <c:v>11800</c:v>
                </c:pt>
                <c:pt idx="60">
                  <c:v>12000</c:v>
                </c:pt>
                <c:pt idx="61">
                  <c:v>12200</c:v>
                </c:pt>
                <c:pt idx="62">
                  <c:v>12400</c:v>
                </c:pt>
                <c:pt idx="63">
                  <c:v>12600</c:v>
                </c:pt>
                <c:pt idx="64">
                  <c:v>12800</c:v>
                </c:pt>
                <c:pt idx="65">
                  <c:v>13000</c:v>
                </c:pt>
                <c:pt idx="66">
                  <c:v>13200</c:v>
                </c:pt>
                <c:pt idx="67">
                  <c:v>13400</c:v>
                </c:pt>
                <c:pt idx="68">
                  <c:v>13600</c:v>
                </c:pt>
                <c:pt idx="69">
                  <c:v>13800</c:v>
                </c:pt>
                <c:pt idx="70">
                  <c:v>14000</c:v>
                </c:pt>
                <c:pt idx="71">
                  <c:v>14200</c:v>
                </c:pt>
                <c:pt idx="72">
                  <c:v>14400</c:v>
                </c:pt>
                <c:pt idx="73">
                  <c:v>14600</c:v>
                </c:pt>
                <c:pt idx="74">
                  <c:v>14800</c:v>
                </c:pt>
                <c:pt idx="75">
                  <c:v>15000</c:v>
                </c:pt>
                <c:pt idx="76">
                  <c:v>15200</c:v>
                </c:pt>
                <c:pt idx="77">
                  <c:v>15400</c:v>
                </c:pt>
                <c:pt idx="78">
                  <c:v>15600</c:v>
                </c:pt>
                <c:pt idx="79">
                  <c:v>15800</c:v>
                </c:pt>
                <c:pt idx="80">
                  <c:v>16000</c:v>
                </c:pt>
                <c:pt idx="81">
                  <c:v>16200</c:v>
                </c:pt>
                <c:pt idx="82">
                  <c:v>16400</c:v>
                </c:pt>
                <c:pt idx="83">
                  <c:v>16600</c:v>
                </c:pt>
                <c:pt idx="84">
                  <c:v>16800</c:v>
                </c:pt>
                <c:pt idx="85">
                  <c:v>17000</c:v>
                </c:pt>
                <c:pt idx="86">
                  <c:v>17200</c:v>
                </c:pt>
                <c:pt idx="87">
                  <c:v>17400</c:v>
                </c:pt>
                <c:pt idx="88">
                  <c:v>17600</c:v>
                </c:pt>
                <c:pt idx="89">
                  <c:v>17800</c:v>
                </c:pt>
                <c:pt idx="90">
                  <c:v>18000</c:v>
                </c:pt>
                <c:pt idx="91">
                  <c:v>18200</c:v>
                </c:pt>
                <c:pt idx="92">
                  <c:v>18400</c:v>
                </c:pt>
                <c:pt idx="93">
                  <c:v>18600</c:v>
                </c:pt>
                <c:pt idx="94">
                  <c:v>18800</c:v>
                </c:pt>
                <c:pt idx="95">
                  <c:v>19000</c:v>
                </c:pt>
                <c:pt idx="96">
                  <c:v>19200</c:v>
                </c:pt>
                <c:pt idx="97">
                  <c:v>19400</c:v>
                </c:pt>
                <c:pt idx="98">
                  <c:v>19600</c:v>
                </c:pt>
                <c:pt idx="99">
                  <c:v>19800</c:v>
                </c:pt>
                <c:pt idx="100">
                  <c:v>20000</c:v>
                </c:pt>
                <c:pt idx="101">
                  <c:v>20200</c:v>
                </c:pt>
                <c:pt idx="102">
                  <c:v>20400</c:v>
                </c:pt>
                <c:pt idx="103">
                  <c:v>20600</c:v>
                </c:pt>
                <c:pt idx="104">
                  <c:v>20800</c:v>
                </c:pt>
                <c:pt idx="105">
                  <c:v>21000</c:v>
                </c:pt>
                <c:pt idx="106">
                  <c:v>21200</c:v>
                </c:pt>
                <c:pt idx="107">
                  <c:v>21400</c:v>
                </c:pt>
                <c:pt idx="108">
                  <c:v>21600</c:v>
                </c:pt>
                <c:pt idx="109">
                  <c:v>21800</c:v>
                </c:pt>
                <c:pt idx="110">
                  <c:v>22000</c:v>
                </c:pt>
                <c:pt idx="111">
                  <c:v>22200</c:v>
                </c:pt>
                <c:pt idx="112">
                  <c:v>22400</c:v>
                </c:pt>
                <c:pt idx="113">
                  <c:v>22600</c:v>
                </c:pt>
                <c:pt idx="114">
                  <c:v>22800</c:v>
                </c:pt>
                <c:pt idx="115">
                  <c:v>23000</c:v>
                </c:pt>
                <c:pt idx="116">
                  <c:v>23200</c:v>
                </c:pt>
                <c:pt idx="117">
                  <c:v>23400</c:v>
                </c:pt>
                <c:pt idx="118">
                  <c:v>23600</c:v>
                </c:pt>
                <c:pt idx="119">
                  <c:v>23800</c:v>
                </c:pt>
                <c:pt idx="120">
                  <c:v>24000</c:v>
                </c:pt>
                <c:pt idx="121">
                  <c:v>24200</c:v>
                </c:pt>
                <c:pt idx="122">
                  <c:v>24400</c:v>
                </c:pt>
                <c:pt idx="123">
                  <c:v>24600</c:v>
                </c:pt>
                <c:pt idx="124">
                  <c:v>24800</c:v>
                </c:pt>
                <c:pt idx="125">
                  <c:v>25000</c:v>
                </c:pt>
                <c:pt idx="126">
                  <c:v>25200</c:v>
                </c:pt>
                <c:pt idx="127">
                  <c:v>25400</c:v>
                </c:pt>
                <c:pt idx="128">
                  <c:v>25600</c:v>
                </c:pt>
                <c:pt idx="129">
                  <c:v>25800</c:v>
                </c:pt>
                <c:pt idx="130">
                  <c:v>26000</c:v>
                </c:pt>
                <c:pt idx="131">
                  <c:v>26200</c:v>
                </c:pt>
                <c:pt idx="132">
                  <c:v>26400</c:v>
                </c:pt>
                <c:pt idx="133">
                  <c:v>26600</c:v>
                </c:pt>
                <c:pt idx="134">
                  <c:v>26800</c:v>
                </c:pt>
                <c:pt idx="135">
                  <c:v>27000</c:v>
                </c:pt>
                <c:pt idx="136">
                  <c:v>27200</c:v>
                </c:pt>
                <c:pt idx="137">
                  <c:v>27400</c:v>
                </c:pt>
                <c:pt idx="138">
                  <c:v>27600</c:v>
                </c:pt>
                <c:pt idx="139">
                  <c:v>27800</c:v>
                </c:pt>
                <c:pt idx="140">
                  <c:v>28000</c:v>
                </c:pt>
                <c:pt idx="141">
                  <c:v>28200</c:v>
                </c:pt>
                <c:pt idx="142">
                  <c:v>28400</c:v>
                </c:pt>
                <c:pt idx="143">
                  <c:v>28600</c:v>
                </c:pt>
                <c:pt idx="144">
                  <c:v>28800</c:v>
                </c:pt>
                <c:pt idx="145">
                  <c:v>29000</c:v>
                </c:pt>
                <c:pt idx="146">
                  <c:v>29200</c:v>
                </c:pt>
                <c:pt idx="147">
                  <c:v>29400</c:v>
                </c:pt>
                <c:pt idx="148">
                  <c:v>29600</c:v>
                </c:pt>
                <c:pt idx="149">
                  <c:v>29800</c:v>
                </c:pt>
                <c:pt idx="150">
                  <c:v>30000</c:v>
                </c:pt>
                <c:pt idx="151">
                  <c:v>30200</c:v>
                </c:pt>
                <c:pt idx="152">
                  <c:v>30400</c:v>
                </c:pt>
                <c:pt idx="153">
                  <c:v>30600</c:v>
                </c:pt>
                <c:pt idx="154">
                  <c:v>30800</c:v>
                </c:pt>
                <c:pt idx="155">
                  <c:v>31000</c:v>
                </c:pt>
                <c:pt idx="156">
                  <c:v>31200</c:v>
                </c:pt>
                <c:pt idx="157">
                  <c:v>31400</c:v>
                </c:pt>
                <c:pt idx="158">
                  <c:v>31600</c:v>
                </c:pt>
                <c:pt idx="159">
                  <c:v>31800</c:v>
                </c:pt>
                <c:pt idx="160">
                  <c:v>32000</c:v>
                </c:pt>
                <c:pt idx="161">
                  <c:v>32200</c:v>
                </c:pt>
                <c:pt idx="162">
                  <c:v>32400</c:v>
                </c:pt>
                <c:pt idx="163">
                  <c:v>32600</c:v>
                </c:pt>
                <c:pt idx="164">
                  <c:v>32800</c:v>
                </c:pt>
                <c:pt idx="165">
                  <c:v>33000</c:v>
                </c:pt>
                <c:pt idx="166">
                  <c:v>33200</c:v>
                </c:pt>
                <c:pt idx="167">
                  <c:v>33400</c:v>
                </c:pt>
                <c:pt idx="168">
                  <c:v>33600</c:v>
                </c:pt>
                <c:pt idx="169">
                  <c:v>33800</c:v>
                </c:pt>
                <c:pt idx="170">
                  <c:v>34000</c:v>
                </c:pt>
                <c:pt idx="171">
                  <c:v>34200</c:v>
                </c:pt>
                <c:pt idx="172">
                  <c:v>34400</c:v>
                </c:pt>
                <c:pt idx="173">
                  <c:v>34600</c:v>
                </c:pt>
                <c:pt idx="174">
                  <c:v>34800</c:v>
                </c:pt>
                <c:pt idx="175">
                  <c:v>35000</c:v>
                </c:pt>
                <c:pt idx="176">
                  <c:v>35200</c:v>
                </c:pt>
                <c:pt idx="177">
                  <c:v>35400</c:v>
                </c:pt>
                <c:pt idx="178">
                  <c:v>35600</c:v>
                </c:pt>
                <c:pt idx="179">
                  <c:v>35800</c:v>
                </c:pt>
                <c:pt idx="180">
                  <c:v>36000</c:v>
                </c:pt>
                <c:pt idx="181">
                  <c:v>36200</c:v>
                </c:pt>
                <c:pt idx="182">
                  <c:v>36400</c:v>
                </c:pt>
                <c:pt idx="183">
                  <c:v>36600</c:v>
                </c:pt>
                <c:pt idx="184">
                  <c:v>36800</c:v>
                </c:pt>
                <c:pt idx="185">
                  <c:v>37000</c:v>
                </c:pt>
                <c:pt idx="186">
                  <c:v>37200</c:v>
                </c:pt>
                <c:pt idx="187">
                  <c:v>37400</c:v>
                </c:pt>
                <c:pt idx="188">
                  <c:v>37600</c:v>
                </c:pt>
                <c:pt idx="189">
                  <c:v>37800</c:v>
                </c:pt>
                <c:pt idx="190">
                  <c:v>38000</c:v>
                </c:pt>
                <c:pt idx="191">
                  <c:v>38200</c:v>
                </c:pt>
                <c:pt idx="192">
                  <c:v>38400</c:v>
                </c:pt>
                <c:pt idx="193">
                  <c:v>38600</c:v>
                </c:pt>
                <c:pt idx="194">
                  <c:v>38800</c:v>
                </c:pt>
                <c:pt idx="195">
                  <c:v>39000</c:v>
                </c:pt>
                <c:pt idx="196">
                  <c:v>39200</c:v>
                </c:pt>
                <c:pt idx="197">
                  <c:v>39400</c:v>
                </c:pt>
                <c:pt idx="198">
                  <c:v>39600</c:v>
                </c:pt>
                <c:pt idx="199">
                  <c:v>39800</c:v>
                </c:pt>
                <c:pt idx="200">
                  <c:v>40000</c:v>
                </c:pt>
                <c:pt idx="201">
                  <c:v>40200</c:v>
                </c:pt>
                <c:pt idx="202">
                  <c:v>40400</c:v>
                </c:pt>
                <c:pt idx="203">
                  <c:v>40600</c:v>
                </c:pt>
                <c:pt idx="204">
                  <c:v>40800</c:v>
                </c:pt>
                <c:pt idx="205">
                  <c:v>41000</c:v>
                </c:pt>
                <c:pt idx="206">
                  <c:v>41200</c:v>
                </c:pt>
                <c:pt idx="207">
                  <c:v>41400</c:v>
                </c:pt>
                <c:pt idx="208">
                  <c:v>41600</c:v>
                </c:pt>
                <c:pt idx="209">
                  <c:v>41800</c:v>
                </c:pt>
                <c:pt idx="210">
                  <c:v>42000</c:v>
                </c:pt>
                <c:pt idx="211">
                  <c:v>42200</c:v>
                </c:pt>
                <c:pt idx="212">
                  <c:v>42400</c:v>
                </c:pt>
                <c:pt idx="213">
                  <c:v>42600</c:v>
                </c:pt>
                <c:pt idx="214">
                  <c:v>42800</c:v>
                </c:pt>
                <c:pt idx="215">
                  <c:v>43000</c:v>
                </c:pt>
                <c:pt idx="216">
                  <c:v>43200</c:v>
                </c:pt>
                <c:pt idx="217">
                  <c:v>43400</c:v>
                </c:pt>
                <c:pt idx="218">
                  <c:v>43600</c:v>
                </c:pt>
                <c:pt idx="219">
                  <c:v>43800</c:v>
                </c:pt>
                <c:pt idx="220">
                  <c:v>44000</c:v>
                </c:pt>
                <c:pt idx="221">
                  <c:v>44200</c:v>
                </c:pt>
                <c:pt idx="222">
                  <c:v>44400</c:v>
                </c:pt>
                <c:pt idx="223">
                  <c:v>44600</c:v>
                </c:pt>
                <c:pt idx="224">
                  <c:v>44800</c:v>
                </c:pt>
                <c:pt idx="225">
                  <c:v>45000</c:v>
                </c:pt>
                <c:pt idx="226">
                  <c:v>45200</c:v>
                </c:pt>
                <c:pt idx="227">
                  <c:v>45400</c:v>
                </c:pt>
                <c:pt idx="228">
                  <c:v>45600</c:v>
                </c:pt>
                <c:pt idx="229">
                  <c:v>45800</c:v>
                </c:pt>
                <c:pt idx="230">
                  <c:v>46000</c:v>
                </c:pt>
                <c:pt idx="231">
                  <c:v>46200</c:v>
                </c:pt>
                <c:pt idx="232">
                  <c:v>46400</c:v>
                </c:pt>
                <c:pt idx="233">
                  <c:v>46600</c:v>
                </c:pt>
                <c:pt idx="234">
                  <c:v>46800</c:v>
                </c:pt>
                <c:pt idx="235">
                  <c:v>47000</c:v>
                </c:pt>
                <c:pt idx="236">
                  <c:v>47200</c:v>
                </c:pt>
                <c:pt idx="237">
                  <c:v>47400</c:v>
                </c:pt>
                <c:pt idx="238">
                  <c:v>47600</c:v>
                </c:pt>
                <c:pt idx="239">
                  <c:v>47800</c:v>
                </c:pt>
                <c:pt idx="240">
                  <c:v>48000</c:v>
                </c:pt>
                <c:pt idx="241">
                  <c:v>48200</c:v>
                </c:pt>
                <c:pt idx="242">
                  <c:v>48400</c:v>
                </c:pt>
                <c:pt idx="243">
                  <c:v>48600</c:v>
                </c:pt>
                <c:pt idx="244">
                  <c:v>48800</c:v>
                </c:pt>
                <c:pt idx="245">
                  <c:v>49000</c:v>
                </c:pt>
                <c:pt idx="246">
                  <c:v>49200</c:v>
                </c:pt>
                <c:pt idx="247">
                  <c:v>49400</c:v>
                </c:pt>
                <c:pt idx="248">
                  <c:v>49600</c:v>
                </c:pt>
                <c:pt idx="249">
                  <c:v>49800</c:v>
                </c:pt>
                <c:pt idx="250">
                  <c:v>50000</c:v>
                </c:pt>
                <c:pt idx="251">
                  <c:v>50200</c:v>
                </c:pt>
                <c:pt idx="252">
                  <c:v>50400</c:v>
                </c:pt>
                <c:pt idx="253">
                  <c:v>50600</c:v>
                </c:pt>
                <c:pt idx="254">
                  <c:v>50800</c:v>
                </c:pt>
                <c:pt idx="255">
                  <c:v>51000</c:v>
                </c:pt>
                <c:pt idx="256">
                  <c:v>51200</c:v>
                </c:pt>
                <c:pt idx="257">
                  <c:v>51400</c:v>
                </c:pt>
                <c:pt idx="258">
                  <c:v>51600</c:v>
                </c:pt>
                <c:pt idx="259">
                  <c:v>51800</c:v>
                </c:pt>
                <c:pt idx="260">
                  <c:v>52000</c:v>
                </c:pt>
                <c:pt idx="261">
                  <c:v>52200</c:v>
                </c:pt>
                <c:pt idx="262">
                  <c:v>52400</c:v>
                </c:pt>
                <c:pt idx="263">
                  <c:v>52600</c:v>
                </c:pt>
                <c:pt idx="264">
                  <c:v>52800</c:v>
                </c:pt>
                <c:pt idx="265">
                  <c:v>53000</c:v>
                </c:pt>
                <c:pt idx="266">
                  <c:v>53200</c:v>
                </c:pt>
                <c:pt idx="267">
                  <c:v>53400</c:v>
                </c:pt>
                <c:pt idx="268">
                  <c:v>53600</c:v>
                </c:pt>
                <c:pt idx="269">
                  <c:v>53800</c:v>
                </c:pt>
                <c:pt idx="270">
                  <c:v>54000</c:v>
                </c:pt>
                <c:pt idx="271">
                  <c:v>54200</c:v>
                </c:pt>
                <c:pt idx="272">
                  <c:v>54400</c:v>
                </c:pt>
                <c:pt idx="273">
                  <c:v>54600</c:v>
                </c:pt>
                <c:pt idx="274">
                  <c:v>54800</c:v>
                </c:pt>
                <c:pt idx="275">
                  <c:v>55000</c:v>
                </c:pt>
                <c:pt idx="276">
                  <c:v>55200</c:v>
                </c:pt>
                <c:pt idx="277">
                  <c:v>55400</c:v>
                </c:pt>
                <c:pt idx="278">
                  <c:v>55600</c:v>
                </c:pt>
                <c:pt idx="279">
                  <c:v>55800</c:v>
                </c:pt>
                <c:pt idx="280">
                  <c:v>56000</c:v>
                </c:pt>
                <c:pt idx="281">
                  <c:v>56200</c:v>
                </c:pt>
                <c:pt idx="282">
                  <c:v>56400</c:v>
                </c:pt>
                <c:pt idx="283">
                  <c:v>56600</c:v>
                </c:pt>
                <c:pt idx="284">
                  <c:v>56800</c:v>
                </c:pt>
                <c:pt idx="285">
                  <c:v>57000</c:v>
                </c:pt>
                <c:pt idx="286">
                  <c:v>57200</c:v>
                </c:pt>
                <c:pt idx="287">
                  <c:v>57400</c:v>
                </c:pt>
                <c:pt idx="288">
                  <c:v>57600</c:v>
                </c:pt>
                <c:pt idx="289">
                  <c:v>57800</c:v>
                </c:pt>
                <c:pt idx="290">
                  <c:v>58000</c:v>
                </c:pt>
                <c:pt idx="291">
                  <c:v>58200</c:v>
                </c:pt>
                <c:pt idx="292">
                  <c:v>58400</c:v>
                </c:pt>
                <c:pt idx="293">
                  <c:v>58600</c:v>
                </c:pt>
                <c:pt idx="294">
                  <c:v>58800</c:v>
                </c:pt>
                <c:pt idx="295">
                  <c:v>59000</c:v>
                </c:pt>
                <c:pt idx="296">
                  <c:v>59200</c:v>
                </c:pt>
                <c:pt idx="297">
                  <c:v>59400</c:v>
                </c:pt>
                <c:pt idx="298">
                  <c:v>59600</c:v>
                </c:pt>
                <c:pt idx="299">
                  <c:v>59800</c:v>
                </c:pt>
                <c:pt idx="300">
                  <c:v>60000</c:v>
                </c:pt>
                <c:pt idx="301">
                  <c:v>60200</c:v>
                </c:pt>
                <c:pt idx="302">
                  <c:v>60400</c:v>
                </c:pt>
                <c:pt idx="303">
                  <c:v>60600</c:v>
                </c:pt>
                <c:pt idx="304">
                  <c:v>60800</c:v>
                </c:pt>
                <c:pt idx="305">
                  <c:v>61000</c:v>
                </c:pt>
                <c:pt idx="306">
                  <c:v>61200</c:v>
                </c:pt>
                <c:pt idx="307">
                  <c:v>61400</c:v>
                </c:pt>
                <c:pt idx="308">
                  <c:v>61600</c:v>
                </c:pt>
                <c:pt idx="309">
                  <c:v>61800</c:v>
                </c:pt>
                <c:pt idx="310">
                  <c:v>62000</c:v>
                </c:pt>
                <c:pt idx="311">
                  <c:v>62200</c:v>
                </c:pt>
                <c:pt idx="312">
                  <c:v>62400</c:v>
                </c:pt>
                <c:pt idx="313">
                  <c:v>62600</c:v>
                </c:pt>
                <c:pt idx="314">
                  <c:v>62800</c:v>
                </c:pt>
                <c:pt idx="315">
                  <c:v>63000</c:v>
                </c:pt>
                <c:pt idx="316">
                  <c:v>63200</c:v>
                </c:pt>
                <c:pt idx="317">
                  <c:v>63400</c:v>
                </c:pt>
                <c:pt idx="318">
                  <c:v>63600</c:v>
                </c:pt>
                <c:pt idx="319">
                  <c:v>63800</c:v>
                </c:pt>
                <c:pt idx="320">
                  <c:v>64000</c:v>
                </c:pt>
                <c:pt idx="321">
                  <c:v>64200</c:v>
                </c:pt>
                <c:pt idx="322">
                  <c:v>64400</c:v>
                </c:pt>
                <c:pt idx="323">
                  <c:v>64600</c:v>
                </c:pt>
                <c:pt idx="324">
                  <c:v>64800</c:v>
                </c:pt>
                <c:pt idx="325">
                  <c:v>65000</c:v>
                </c:pt>
                <c:pt idx="326">
                  <c:v>65200</c:v>
                </c:pt>
                <c:pt idx="327">
                  <c:v>65400</c:v>
                </c:pt>
                <c:pt idx="328">
                  <c:v>65600</c:v>
                </c:pt>
                <c:pt idx="329">
                  <c:v>65800</c:v>
                </c:pt>
                <c:pt idx="330">
                  <c:v>66000</c:v>
                </c:pt>
                <c:pt idx="331">
                  <c:v>66200</c:v>
                </c:pt>
                <c:pt idx="332">
                  <c:v>66400</c:v>
                </c:pt>
                <c:pt idx="333">
                  <c:v>66600</c:v>
                </c:pt>
                <c:pt idx="334">
                  <c:v>66800</c:v>
                </c:pt>
                <c:pt idx="335">
                  <c:v>67000</c:v>
                </c:pt>
                <c:pt idx="336">
                  <c:v>67200</c:v>
                </c:pt>
                <c:pt idx="337">
                  <c:v>67400</c:v>
                </c:pt>
                <c:pt idx="338">
                  <c:v>67600</c:v>
                </c:pt>
                <c:pt idx="339">
                  <c:v>67800</c:v>
                </c:pt>
                <c:pt idx="340">
                  <c:v>68000</c:v>
                </c:pt>
                <c:pt idx="341">
                  <c:v>68200</c:v>
                </c:pt>
                <c:pt idx="342">
                  <c:v>68400</c:v>
                </c:pt>
                <c:pt idx="343">
                  <c:v>68600</c:v>
                </c:pt>
                <c:pt idx="344">
                  <c:v>68800</c:v>
                </c:pt>
                <c:pt idx="345">
                  <c:v>69000</c:v>
                </c:pt>
                <c:pt idx="346">
                  <c:v>69200</c:v>
                </c:pt>
                <c:pt idx="347">
                  <c:v>69400</c:v>
                </c:pt>
                <c:pt idx="348">
                  <c:v>69600</c:v>
                </c:pt>
                <c:pt idx="349">
                  <c:v>69800</c:v>
                </c:pt>
                <c:pt idx="350">
                  <c:v>70000</c:v>
                </c:pt>
                <c:pt idx="351">
                  <c:v>70200</c:v>
                </c:pt>
                <c:pt idx="352">
                  <c:v>70400</c:v>
                </c:pt>
                <c:pt idx="353">
                  <c:v>70600</c:v>
                </c:pt>
                <c:pt idx="354">
                  <c:v>70800</c:v>
                </c:pt>
                <c:pt idx="355">
                  <c:v>71000</c:v>
                </c:pt>
                <c:pt idx="356">
                  <c:v>71200</c:v>
                </c:pt>
                <c:pt idx="357">
                  <c:v>71400</c:v>
                </c:pt>
                <c:pt idx="358">
                  <c:v>71600</c:v>
                </c:pt>
                <c:pt idx="359">
                  <c:v>71800</c:v>
                </c:pt>
                <c:pt idx="360">
                  <c:v>72000</c:v>
                </c:pt>
                <c:pt idx="361">
                  <c:v>72200</c:v>
                </c:pt>
                <c:pt idx="362">
                  <c:v>72400</c:v>
                </c:pt>
                <c:pt idx="363">
                  <c:v>72600</c:v>
                </c:pt>
                <c:pt idx="364">
                  <c:v>72800</c:v>
                </c:pt>
                <c:pt idx="365">
                  <c:v>73000</c:v>
                </c:pt>
                <c:pt idx="366">
                  <c:v>73200</c:v>
                </c:pt>
                <c:pt idx="367">
                  <c:v>73400</c:v>
                </c:pt>
                <c:pt idx="368">
                  <c:v>73600</c:v>
                </c:pt>
                <c:pt idx="369">
                  <c:v>73800</c:v>
                </c:pt>
                <c:pt idx="370">
                  <c:v>74000</c:v>
                </c:pt>
                <c:pt idx="371">
                  <c:v>74200</c:v>
                </c:pt>
                <c:pt idx="372">
                  <c:v>74400</c:v>
                </c:pt>
                <c:pt idx="373">
                  <c:v>74600</c:v>
                </c:pt>
                <c:pt idx="374">
                  <c:v>74800</c:v>
                </c:pt>
                <c:pt idx="375">
                  <c:v>75000</c:v>
                </c:pt>
                <c:pt idx="376">
                  <c:v>75200</c:v>
                </c:pt>
                <c:pt idx="377">
                  <c:v>75400</c:v>
                </c:pt>
                <c:pt idx="378">
                  <c:v>75600</c:v>
                </c:pt>
                <c:pt idx="379">
                  <c:v>75800</c:v>
                </c:pt>
                <c:pt idx="380">
                  <c:v>76000</c:v>
                </c:pt>
                <c:pt idx="381">
                  <c:v>76200</c:v>
                </c:pt>
                <c:pt idx="382">
                  <c:v>76400</c:v>
                </c:pt>
                <c:pt idx="383">
                  <c:v>76600</c:v>
                </c:pt>
                <c:pt idx="384">
                  <c:v>76800</c:v>
                </c:pt>
                <c:pt idx="385">
                  <c:v>77000</c:v>
                </c:pt>
                <c:pt idx="386">
                  <c:v>77200</c:v>
                </c:pt>
                <c:pt idx="387">
                  <c:v>77400</c:v>
                </c:pt>
                <c:pt idx="388">
                  <c:v>77600</c:v>
                </c:pt>
                <c:pt idx="389">
                  <c:v>77800</c:v>
                </c:pt>
                <c:pt idx="390">
                  <c:v>78000</c:v>
                </c:pt>
                <c:pt idx="391">
                  <c:v>78200</c:v>
                </c:pt>
                <c:pt idx="392">
                  <c:v>78400</c:v>
                </c:pt>
                <c:pt idx="393">
                  <c:v>78600</c:v>
                </c:pt>
                <c:pt idx="394">
                  <c:v>78800</c:v>
                </c:pt>
                <c:pt idx="395">
                  <c:v>79000</c:v>
                </c:pt>
                <c:pt idx="396">
                  <c:v>79200</c:v>
                </c:pt>
                <c:pt idx="397">
                  <c:v>79400</c:v>
                </c:pt>
                <c:pt idx="398">
                  <c:v>79600</c:v>
                </c:pt>
                <c:pt idx="399">
                  <c:v>79800</c:v>
                </c:pt>
                <c:pt idx="400">
                  <c:v>80000</c:v>
                </c:pt>
                <c:pt idx="401">
                  <c:v>80200</c:v>
                </c:pt>
                <c:pt idx="402">
                  <c:v>80400</c:v>
                </c:pt>
                <c:pt idx="403">
                  <c:v>80600</c:v>
                </c:pt>
                <c:pt idx="404">
                  <c:v>80800</c:v>
                </c:pt>
                <c:pt idx="405">
                  <c:v>81000</c:v>
                </c:pt>
                <c:pt idx="406">
                  <c:v>81200</c:v>
                </c:pt>
                <c:pt idx="407">
                  <c:v>81400</c:v>
                </c:pt>
                <c:pt idx="408">
                  <c:v>81600</c:v>
                </c:pt>
                <c:pt idx="409">
                  <c:v>81800</c:v>
                </c:pt>
                <c:pt idx="410">
                  <c:v>82000</c:v>
                </c:pt>
                <c:pt idx="411">
                  <c:v>82200</c:v>
                </c:pt>
                <c:pt idx="412">
                  <c:v>82400</c:v>
                </c:pt>
                <c:pt idx="413">
                  <c:v>82600</c:v>
                </c:pt>
                <c:pt idx="414">
                  <c:v>82800</c:v>
                </c:pt>
                <c:pt idx="415">
                  <c:v>83000</c:v>
                </c:pt>
                <c:pt idx="416">
                  <c:v>83200</c:v>
                </c:pt>
                <c:pt idx="417">
                  <c:v>83400</c:v>
                </c:pt>
                <c:pt idx="418">
                  <c:v>83600</c:v>
                </c:pt>
                <c:pt idx="419">
                  <c:v>83800</c:v>
                </c:pt>
                <c:pt idx="420">
                  <c:v>84000</c:v>
                </c:pt>
                <c:pt idx="421">
                  <c:v>84200</c:v>
                </c:pt>
                <c:pt idx="422">
                  <c:v>84400</c:v>
                </c:pt>
                <c:pt idx="423">
                  <c:v>84600</c:v>
                </c:pt>
                <c:pt idx="424">
                  <c:v>84800</c:v>
                </c:pt>
                <c:pt idx="425">
                  <c:v>85000</c:v>
                </c:pt>
                <c:pt idx="426">
                  <c:v>85200</c:v>
                </c:pt>
                <c:pt idx="427">
                  <c:v>85400</c:v>
                </c:pt>
                <c:pt idx="428">
                  <c:v>85600</c:v>
                </c:pt>
                <c:pt idx="429">
                  <c:v>85800</c:v>
                </c:pt>
                <c:pt idx="430">
                  <c:v>86000</c:v>
                </c:pt>
                <c:pt idx="431">
                  <c:v>86200</c:v>
                </c:pt>
                <c:pt idx="432">
                  <c:v>86400</c:v>
                </c:pt>
                <c:pt idx="433">
                  <c:v>86600</c:v>
                </c:pt>
                <c:pt idx="434">
                  <c:v>86800</c:v>
                </c:pt>
                <c:pt idx="435">
                  <c:v>87000</c:v>
                </c:pt>
                <c:pt idx="436">
                  <c:v>87200</c:v>
                </c:pt>
                <c:pt idx="437">
                  <c:v>87400</c:v>
                </c:pt>
                <c:pt idx="438">
                  <c:v>87600</c:v>
                </c:pt>
                <c:pt idx="439">
                  <c:v>87800</c:v>
                </c:pt>
                <c:pt idx="440">
                  <c:v>88000</c:v>
                </c:pt>
                <c:pt idx="441">
                  <c:v>88200</c:v>
                </c:pt>
                <c:pt idx="442">
                  <c:v>88400</c:v>
                </c:pt>
                <c:pt idx="443">
                  <c:v>88600</c:v>
                </c:pt>
                <c:pt idx="444">
                  <c:v>88800</c:v>
                </c:pt>
                <c:pt idx="445">
                  <c:v>89000</c:v>
                </c:pt>
                <c:pt idx="446">
                  <c:v>89200</c:v>
                </c:pt>
                <c:pt idx="447">
                  <c:v>89400</c:v>
                </c:pt>
                <c:pt idx="448">
                  <c:v>89600</c:v>
                </c:pt>
                <c:pt idx="449">
                  <c:v>89800</c:v>
                </c:pt>
                <c:pt idx="450">
                  <c:v>90000</c:v>
                </c:pt>
                <c:pt idx="451">
                  <c:v>90200</c:v>
                </c:pt>
                <c:pt idx="452">
                  <c:v>90400</c:v>
                </c:pt>
                <c:pt idx="453">
                  <c:v>90600</c:v>
                </c:pt>
                <c:pt idx="454">
                  <c:v>90800</c:v>
                </c:pt>
                <c:pt idx="455">
                  <c:v>91000</c:v>
                </c:pt>
                <c:pt idx="456">
                  <c:v>91200</c:v>
                </c:pt>
                <c:pt idx="457">
                  <c:v>91400</c:v>
                </c:pt>
                <c:pt idx="458">
                  <c:v>91600</c:v>
                </c:pt>
                <c:pt idx="459">
                  <c:v>91800</c:v>
                </c:pt>
                <c:pt idx="460">
                  <c:v>92000</c:v>
                </c:pt>
                <c:pt idx="461">
                  <c:v>92200</c:v>
                </c:pt>
                <c:pt idx="462">
                  <c:v>92400</c:v>
                </c:pt>
                <c:pt idx="463">
                  <c:v>92600</c:v>
                </c:pt>
                <c:pt idx="464">
                  <c:v>92800</c:v>
                </c:pt>
                <c:pt idx="465">
                  <c:v>93000</c:v>
                </c:pt>
                <c:pt idx="466">
                  <c:v>93200</c:v>
                </c:pt>
                <c:pt idx="467">
                  <c:v>93400</c:v>
                </c:pt>
                <c:pt idx="468">
                  <c:v>93600</c:v>
                </c:pt>
                <c:pt idx="469">
                  <c:v>93800</c:v>
                </c:pt>
                <c:pt idx="470">
                  <c:v>94000</c:v>
                </c:pt>
                <c:pt idx="471">
                  <c:v>94200</c:v>
                </c:pt>
                <c:pt idx="472">
                  <c:v>94400</c:v>
                </c:pt>
                <c:pt idx="473">
                  <c:v>94600</c:v>
                </c:pt>
                <c:pt idx="474">
                  <c:v>94800</c:v>
                </c:pt>
                <c:pt idx="475">
                  <c:v>95000</c:v>
                </c:pt>
                <c:pt idx="476">
                  <c:v>95200</c:v>
                </c:pt>
                <c:pt idx="477">
                  <c:v>95400</c:v>
                </c:pt>
                <c:pt idx="478">
                  <c:v>95600</c:v>
                </c:pt>
                <c:pt idx="479">
                  <c:v>95800</c:v>
                </c:pt>
                <c:pt idx="480">
                  <c:v>96000</c:v>
                </c:pt>
                <c:pt idx="481">
                  <c:v>96200</c:v>
                </c:pt>
                <c:pt idx="482">
                  <c:v>96400</c:v>
                </c:pt>
                <c:pt idx="483">
                  <c:v>96600</c:v>
                </c:pt>
                <c:pt idx="484">
                  <c:v>96800</c:v>
                </c:pt>
                <c:pt idx="485">
                  <c:v>97000</c:v>
                </c:pt>
                <c:pt idx="486">
                  <c:v>97200</c:v>
                </c:pt>
                <c:pt idx="487">
                  <c:v>97400</c:v>
                </c:pt>
                <c:pt idx="488">
                  <c:v>97600</c:v>
                </c:pt>
                <c:pt idx="489">
                  <c:v>97800</c:v>
                </c:pt>
                <c:pt idx="490">
                  <c:v>98000</c:v>
                </c:pt>
                <c:pt idx="491">
                  <c:v>98200</c:v>
                </c:pt>
                <c:pt idx="492">
                  <c:v>98400</c:v>
                </c:pt>
                <c:pt idx="493">
                  <c:v>98600</c:v>
                </c:pt>
                <c:pt idx="494">
                  <c:v>98800</c:v>
                </c:pt>
                <c:pt idx="495">
                  <c:v>99000</c:v>
                </c:pt>
                <c:pt idx="496">
                  <c:v>99200</c:v>
                </c:pt>
                <c:pt idx="497">
                  <c:v>99400</c:v>
                </c:pt>
                <c:pt idx="498">
                  <c:v>99600</c:v>
                </c:pt>
                <c:pt idx="499">
                  <c:v>99800</c:v>
                </c:pt>
                <c:pt idx="500">
                  <c:v>100000</c:v>
                </c:pt>
              </c:numCache>
            </c:numRef>
          </c:cat>
          <c:val>
            <c:numRef>
              <c:f>tasas!$AM$6:$AM$506</c:f>
              <c:numCache>
                <c:formatCode>0.0%</c:formatCode>
                <c:ptCount val="5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1.6904549999999745E-4</c:v>
                </c:pt>
                <c:pt idx="61">
                  <c:v>3.3629955737704892E-3</c:v>
                </c:pt>
                <c:pt idx="62">
                  <c:v>6.4539149999999984E-3</c:v>
                </c:pt>
                <c:pt idx="63">
                  <c:v>9.4467099999999988E-3</c:v>
                </c:pt>
                <c:pt idx="64">
                  <c:v>1.2345980156249999E-2</c:v>
                </c:pt>
                <c:pt idx="65">
                  <c:v>1.5156041999999998E-2</c:v>
                </c:pt>
                <c:pt idx="66">
                  <c:v>1.7880950454545453E-2</c:v>
                </c:pt>
                <c:pt idx="67">
                  <c:v>2.0524518358208954E-2</c:v>
                </c:pt>
                <c:pt idx="68">
                  <c:v>2.3090334264705883E-2</c:v>
                </c:pt>
                <c:pt idx="69">
                  <c:v>2.5581778695652174E-2</c:v>
                </c:pt>
                <c:pt idx="70">
                  <c:v>2.8002038999999999E-2</c:v>
                </c:pt>
                <c:pt idx="71">
                  <c:v>3.035412295774648E-2</c:v>
                </c:pt>
                <c:pt idx="72">
                  <c:v>3.2640871250000002E-2</c:v>
                </c:pt>
                <c:pt idx="73">
                  <c:v>3.4864968904109589E-2</c:v>
                </c:pt>
                <c:pt idx="74">
                  <c:v>3.702895581081081E-2</c:v>
                </c:pt>
                <c:pt idx="75">
                  <c:v>3.9135236400000002E-2</c:v>
                </c:pt>
                <c:pt idx="76">
                  <c:v>4.1186088552631582E-2</c:v>
                </c:pt>
                <c:pt idx="77">
                  <c:v>4.3183671818181821E-2</c:v>
                </c:pt>
                <c:pt idx="78">
                  <c:v>4.5130034999999999E-2</c:v>
                </c:pt>
                <c:pt idx="79">
                  <c:v>4.7027123164556962E-2</c:v>
                </c:pt>
                <c:pt idx="80">
                  <c:v>4.8876784125000003E-2</c:v>
                </c:pt>
                <c:pt idx="81">
                  <c:v>5.0680774444444444E-2</c:v>
                </c:pt>
                <c:pt idx="82">
                  <c:v>5.2440765E-2</c:v>
                </c:pt>
                <c:pt idx="83">
                  <c:v>5.4158346144578311E-2</c:v>
                </c:pt>
                <c:pt idx="84">
                  <c:v>5.5835032499999999E-2</c:v>
                </c:pt>
                <c:pt idx="85">
                  <c:v>5.7472267411764706E-2</c:v>
                </c:pt>
                <c:pt idx="86">
                  <c:v>5.9071427093023259E-2</c:v>
                </c:pt>
                <c:pt idx="87">
                  <c:v>6.0633824482758621E-2</c:v>
                </c:pt>
                <c:pt idx="88">
                  <c:v>6.2160712840909092E-2</c:v>
                </c:pt>
                <c:pt idx="89">
                  <c:v>6.3653289101123597E-2</c:v>
                </c:pt>
                <c:pt idx="90">
                  <c:v>6.5112696999999997E-2</c:v>
                </c:pt>
                <c:pt idx="91">
                  <c:v>6.654003E-2</c:v>
                </c:pt>
                <c:pt idx="92">
                  <c:v>6.7936334021739125E-2</c:v>
                </c:pt>
                <c:pt idx="93">
                  <c:v>6.9302610000000001E-2</c:v>
                </c:pt>
                <c:pt idx="94">
                  <c:v>7.063981627659574E-2</c:v>
                </c:pt>
                <c:pt idx="95">
                  <c:v>7.1948870842105259E-2</c:v>
                </c:pt>
                <c:pt idx="96">
                  <c:v>7.3230653437500001E-2</c:v>
                </c:pt>
                <c:pt idx="97">
                  <c:v>7.4486007525773196E-2</c:v>
                </c:pt>
                <c:pt idx="98">
                  <c:v>7.5715742142857145E-2</c:v>
                </c:pt>
                <c:pt idx="99">
                  <c:v>7.6920633636363631E-2</c:v>
                </c:pt>
                <c:pt idx="100">
                  <c:v>7.8101427299999998E-2</c:v>
                </c:pt>
                <c:pt idx="101">
                  <c:v>7.9258838910891083E-2</c:v>
                </c:pt>
                <c:pt idx="102">
                  <c:v>8.0393556176470593E-2</c:v>
                </c:pt>
                <c:pt idx="103">
                  <c:v>8.1506240097087373E-2</c:v>
                </c:pt>
                <c:pt idx="104">
                  <c:v>8.2597526249999997E-2</c:v>
                </c:pt>
                <c:pt idx="105">
                  <c:v>8.3668026000000006E-2</c:v>
                </c:pt>
                <c:pt idx="106">
                  <c:v>8.4718327641509439E-2</c:v>
                </c:pt>
                <c:pt idx="107">
                  <c:v>8.5748997476635516E-2</c:v>
                </c:pt>
                <c:pt idx="108">
                  <c:v>8.6760580833333337E-2</c:v>
                </c:pt>
                <c:pt idx="109">
                  <c:v>8.7753603027522942E-2</c:v>
                </c:pt>
                <c:pt idx="110">
                  <c:v>8.8728570272727278E-2</c:v>
                </c:pt>
                <c:pt idx="111">
                  <c:v>8.9685970540540547E-2</c:v>
                </c:pt>
                <c:pt idx="112">
                  <c:v>9.0626274374999996E-2</c:v>
                </c:pt>
                <c:pt idx="113">
                  <c:v>9.1549935663716817E-2</c:v>
                </c:pt>
                <c:pt idx="114">
                  <c:v>9.2457392368421057E-2</c:v>
                </c:pt>
                <c:pt idx="115">
                  <c:v>9.3349067217391307E-2</c:v>
                </c:pt>
                <c:pt idx="116">
                  <c:v>9.4225368362068962E-2</c:v>
                </c:pt>
                <c:pt idx="117">
                  <c:v>9.5086690000000001E-2</c:v>
                </c:pt>
                <c:pt idx="118">
                  <c:v>9.5933412966101694E-2</c:v>
                </c:pt>
                <c:pt idx="119">
                  <c:v>9.6765905294117646E-2</c:v>
                </c:pt>
                <c:pt idx="120">
                  <c:v>9.758452275E-2</c:v>
                </c:pt>
                <c:pt idx="121">
                  <c:v>9.838960933884297E-2</c:v>
                </c:pt>
                <c:pt idx="122">
                  <c:v>9.9181497786885245E-2</c:v>
                </c:pt>
                <c:pt idx="123">
                  <c:v>9.9960510000000002E-2</c:v>
                </c:pt>
                <c:pt idx="124">
                  <c:v>0.10072695750000001</c:v>
                </c:pt>
                <c:pt idx="125">
                  <c:v>0.10148114184</c:v>
                </c:pt>
                <c:pt idx="126">
                  <c:v>0.102223355</c:v>
                </c:pt>
                <c:pt idx="127">
                  <c:v>0.10295387976377952</c:v>
                </c:pt>
                <c:pt idx="128">
                  <c:v>0.103672990078125</c:v>
                </c:pt>
                <c:pt idx="129">
                  <c:v>0.10438095139534884</c:v>
                </c:pt>
                <c:pt idx="130">
                  <c:v>0.10507802099999999</c:v>
                </c:pt>
                <c:pt idx="131">
                  <c:v>0.10576444832061069</c:v>
                </c:pt>
                <c:pt idx="132">
                  <c:v>0.10644047522727272</c:v>
                </c:pt>
                <c:pt idx="133">
                  <c:v>0.10710633631578947</c:v>
                </c:pt>
                <c:pt idx="134">
                  <c:v>0.10776225917910448</c:v>
                </c:pt>
                <c:pt idx="135">
                  <c:v>0.10840846466666666</c:v>
                </c:pt>
                <c:pt idx="136">
                  <c:v>0.10904516713235295</c:v>
                </c:pt>
                <c:pt idx="137">
                  <c:v>0.10967257467153285</c:v>
                </c:pt>
                <c:pt idx="138">
                  <c:v>0.11029088934782609</c:v>
                </c:pt>
                <c:pt idx="139">
                  <c:v>0.11090030741007194</c:v>
                </c:pt>
                <c:pt idx="140">
                  <c:v>0.11150101950000001</c:v>
                </c:pt>
                <c:pt idx="141">
                  <c:v>0.11209321085106383</c:v>
                </c:pt>
                <c:pt idx="142">
                  <c:v>0.11267706147887324</c:v>
                </c:pt>
                <c:pt idx="143">
                  <c:v>0.11325274636363636</c:v>
                </c:pt>
                <c:pt idx="144">
                  <c:v>0.11382043562499999</c:v>
                </c:pt>
                <c:pt idx="145">
                  <c:v>0.11438029468965517</c:v>
                </c:pt>
                <c:pt idx="146">
                  <c:v>0.1149324844520548</c:v>
                </c:pt>
                <c:pt idx="147">
                  <c:v>0.11547716142857142</c:v>
                </c:pt>
                <c:pt idx="148">
                  <c:v>0.11601447790540541</c:v>
                </c:pt>
                <c:pt idx="149">
                  <c:v>0.11654458208053692</c:v>
                </c:pt>
                <c:pt idx="150">
                  <c:v>0.1170676182</c:v>
                </c:pt>
                <c:pt idx="151">
                  <c:v>0.11758372668874172</c:v>
                </c:pt>
                <c:pt idx="152">
                  <c:v>0.11809304427631578</c:v>
                </c:pt>
                <c:pt idx="153">
                  <c:v>0.11859570411764705</c:v>
                </c:pt>
                <c:pt idx="154">
                  <c:v>0.11909183590909091</c:v>
                </c:pt>
                <c:pt idx="155">
                  <c:v>0.119581566</c:v>
                </c:pt>
                <c:pt idx="156">
                  <c:v>0.1200650175</c:v>
                </c:pt>
                <c:pt idx="157">
                  <c:v>0.1205423103821656</c:v>
                </c:pt>
                <c:pt idx="158">
                  <c:v>0.12101356158227848</c:v>
                </c:pt>
                <c:pt idx="159">
                  <c:v>0.12147888509433963</c:v>
                </c:pt>
                <c:pt idx="160">
                  <c:v>0.1219383920625</c:v>
                </c:pt>
                <c:pt idx="161">
                  <c:v>0.12239219086956522</c:v>
                </c:pt>
                <c:pt idx="162">
                  <c:v>0.12284038722222222</c:v>
                </c:pt>
                <c:pt idx="163">
                  <c:v>0.12328308423312884</c:v>
                </c:pt>
                <c:pt idx="164">
                  <c:v>0.1237203825</c:v>
                </c:pt>
                <c:pt idx="165">
                  <c:v>0.12415238018181819</c:v>
                </c:pt>
                <c:pt idx="166">
                  <c:v>0.12457917307228918</c:v>
                </c:pt>
                <c:pt idx="167">
                  <c:v>0.12500085467065869</c:v>
                </c:pt>
                <c:pt idx="168">
                  <c:v>0.12541751625000003</c:v>
                </c:pt>
                <c:pt idx="169">
                  <c:v>0.12582924692307693</c:v>
                </c:pt>
                <c:pt idx="170">
                  <c:v>0.12623613370588235</c:v>
                </c:pt>
                <c:pt idx="171">
                  <c:v>0.12663826157894739</c:v>
                </c:pt>
                <c:pt idx="172">
                  <c:v>0.12703571354651164</c:v>
                </c:pt>
                <c:pt idx="173">
                  <c:v>0.12742857069364164</c:v>
                </c:pt>
                <c:pt idx="174">
                  <c:v>0.12781691224137931</c:v>
                </c:pt>
                <c:pt idx="175">
                  <c:v>0.12820081560000002</c:v>
                </c:pt>
                <c:pt idx="176">
                  <c:v>0.12858035642045457</c:v>
                </c:pt>
                <c:pt idx="177">
                  <c:v>0.1289556086440678</c:v>
                </c:pt>
                <c:pt idx="178">
                  <c:v>0.12932664455056181</c:v>
                </c:pt>
                <c:pt idx="179">
                  <c:v>0.1296935348044693</c:v>
                </c:pt>
                <c:pt idx="180">
                  <c:v>0.1300563485</c:v>
                </c:pt>
                <c:pt idx="181">
                  <c:v>0.1304151532044199</c:v>
                </c:pt>
                <c:pt idx="182">
                  <c:v>0.13077001500000002</c:v>
                </c:pt>
                <c:pt idx="183">
                  <c:v>0.13112099852459017</c:v>
                </c:pt>
                <c:pt idx="184">
                  <c:v>0.13146816701086958</c:v>
                </c:pt>
                <c:pt idx="185">
                  <c:v>0.13181158232432433</c:v>
                </c:pt>
                <c:pt idx="186">
                  <c:v>0.13215130500000002</c:v>
                </c:pt>
                <c:pt idx="187">
                  <c:v>0.13248739427807488</c:v>
                </c:pt>
                <c:pt idx="188">
                  <c:v>0.13281990813829789</c:v>
                </c:pt>
                <c:pt idx="189">
                  <c:v>0.13314890333333335</c:v>
                </c:pt>
                <c:pt idx="190">
                  <c:v>0.13347443542105264</c:v>
                </c:pt>
                <c:pt idx="191">
                  <c:v>0.13379655879581154</c:v>
                </c:pt>
                <c:pt idx="192">
                  <c:v>0.13411532671875001</c:v>
                </c:pt>
                <c:pt idx="193">
                  <c:v>0.13443079134715027</c:v>
                </c:pt>
                <c:pt idx="194">
                  <c:v>0.13474300376288662</c:v>
                </c:pt>
                <c:pt idx="195">
                  <c:v>0.135052014</c:v>
                </c:pt>
                <c:pt idx="196">
                  <c:v>0.13535787107142858</c:v>
                </c:pt>
                <c:pt idx="197">
                  <c:v>0.13566062299492387</c:v>
                </c:pt>
                <c:pt idx="198">
                  <c:v>0.13596031681818183</c:v>
                </c:pt>
                <c:pt idx="199">
                  <c:v>0.13625699864321608</c:v>
                </c:pt>
                <c:pt idx="200">
                  <c:v>0.13655071365000002</c:v>
                </c:pt>
                <c:pt idx="201">
                  <c:v>0.13684150611940299</c:v>
                </c:pt>
                <c:pt idx="202">
                  <c:v>0.13712941945544554</c:v>
                </c:pt>
                <c:pt idx="203">
                  <c:v>0.13741449620689655</c:v>
                </c:pt>
                <c:pt idx="204">
                  <c:v>0.1376967780882353</c:v>
                </c:pt>
                <c:pt idx="205">
                  <c:v>0.13797630600000002</c:v>
                </c:pt>
                <c:pt idx="206">
                  <c:v>0.1382531200485437</c:v>
                </c:pt>
                <c:pt idx="207">
                  <c:v>0.13852725956521741</c:v>
                </c:pt>
                <c:pt idx="208">
                  <c:v>0.138798763125</c:v>
                </c:pt>
                <c:pt idx="209">
                  <c:v>0.13906766856459332</c:v>
                </c:pt>
                <c:pt idx="210">
                  <c:v>0.13933401300000001</c:v>
                </c:pt>
                <c:pt idx="211">
                  <c:v>0.13959783284360192</c:v>
                </c:pt>
                <c:pt idx="212">
                  <c:v>0.13985916382075472</c:v>
                </c:pt>
                <c:pt idx="213">
                  <c:v>0.14011804098591552</c:v>
                </c:pt>
                <c:pt idx="214">
                  <c:v>0.14037449873831775</c:v>
                </c:pt>
                <c:pt idx="215">
                  <c:v>0.14062857083720931</c:v>
                </c:pt>
                <c:pt idx="216">
                  <c:v>0.14088029041666666</c:v>
                </c:pt>
                <c:pt idx="217">
                  <c:v>0.14112969</c:v>
                </c:pt>
                <c:pt idx="218">
                  <c:v>0.14137680151376147</c:v>
                </c:pt>
                <c:pt idx="219">
                  <c:v>0.14162165630136989</c:v>
                </c:pt>
                <c:pt idx="220">
                  <c:v>0.14186428513636365</c:v>
                </c:pt>
                <c:pt idx="221">
                  <c:v>0.14210471823529414</c:v>
                </c:pt>
                <c:pt idx="222">
                  <c:v>0.14234298527027028</c:v>
                </c:pt>
                <c:pt idx="223">
                  <c:v>0.14257911538116594</c:v>
                </c:pt>
                <c:pt idx="224">
                  <c:v>0.14281313718749999</c:v>
                </c:pt>
                <c:pt idx="225">
                  <c:v>0.1430450788</c:v>
                </c:pt>
                <c:pt idx="226">
                  <c:v>0.14327496783185839</c:v>
                </c:pt>
                <c:pt idx="227">
                  <c:v>0.14350283140969161</c:v>
                </c:pt>
                <c:pt idx="228">
                  <c:v>0.14372869618421052</c:v>
                </c:pt>
                <c:pt idx="229">
                  <c:v>0.14395258834061134</c:v>
                </c:pt>
                <c:pt idx="230">
                  <c:v>0.14417453360869564</c:v>
                </c:pt>
                <c:pt idx="231">
                  <c:v>0.14439455727272726</c:v>
                </c:pt>
                <c:pt idx="232">
                  <c:v>0.14461268418103448</c:v>
                </c:pt>
                <c:pt idx="233">
                  <c:v>0.14482893875536479</c:v>
                </c:pt>
                <c:pt idx="234">
                  <c:v>0.14504334499999999</c:v>
                </c:pt>
                <c:pt idx="235">
                  <c:v>0.14525592651063829</c:v>
                </c:pt>
                <c:pt idx="236">
                  <c:v>0.14546670648305085</c:v>
                </c:pt>
                <c:pt idx="237">
                  <c:v>0.14567570772151897</c:v>
                </c:pt>
                <c:pt idx="238">
                  <c:v>0.14588295264705881</c:v>
                </c:pt>
                <c:pt idx="239">
                  <c:v>0.14608846330543931</c:v>
                </c:pt>
                <c:pt idx="240">
                  <c:v>0.14629226137499998</c:v>
                </c:pt>
                <c:pt idx="241">
                  <c:v>0.14649436817427386</c:v>
                </c:pt>
                <c:pt idx="242">
                  <c:v>0.14669480466942147</c:v>
                </c:pt>
                <c:pt idx="243">
                  <c:v>0.14689359148148148</c:v>
                </c:pt>
                <c:pt idx="244">
                  <c:v>0.14709074889344262</c:v>
                </c:pt>
                <c:pt idx="245">
                  <c:v>0.14728629685714284</c:v>
                </c:pt>
                <c:pt idx="246">
                  <c:v>0.147480255</c:v>
                </c:pt>
                <c:pt idx="247">
                  <c:v>0.14767264263157895</c:v>
                </c:pt>
                <c:pt idx="248">
                  <c:v>0.14786347875</c:v>
                </c:pt>
                <c:pt idx="249">
                  <c:v>0.14805278204819275</c:v>
                </c:pt>
                <c:pt idx="250">
                  <c:v>0.14824057091999998</c:v>
                </c:pt>
                <c:pt idx="251">
                  <c:v>0.14842686346613546</c:v>
                </c:pt>
                <c:pt idx="252">
                  <c:v>0.14861167749999998</c:v>
                </c:pt>
                <c:pt idx="253">
                  <c:v>0.14879503055335969</c:v>
                </c:pt>
                <c:pt idx="254">
                  <c:v>0.14897693988188976</c:v>
                </c:pt>
                <c:pt idx="255">
                  <c:v>0.14915742247058822</c:v>
                </c:pt>
                <c:pt idx="256">
                  <c:v>0.14933649503906249</c:v>
                </c:pt>
                <c:pt idx="257">
                  <c:v>0.14951417404669259</c:v>
                </c:pt>
                <c:pt idx="258">
                  <c:v>0.14969047569767441</c:v>
                </c:pt>
                <c:pt idx="259">
                  <c:v>0.14986541594594593</c:v>
                </c:pt>
                <c:pt idx="260">
                  <c:v>0.15003901049999999</c:v>
                </c:pt>
                <c:pt idx="261">
                  <c:v>0.1502112748275862</c:v>
                </c:pt>
                <c:pt idx="262">
                  <c:v>0.15038222416030533</c:v>
                </c:pt>
                <c:pt idx="263">
                  <c:v>0.15055187349809884</c:v>
                </c:pt>
                <c:pt idx="264">
                  <c:v>0.15072023761363634</c:v>
                </c:pt>
                <c:pt idx="265">
                  <c:v>0.15088733105660376</c:v>
                </c:pt>
                <c:pt idx="266">
                  <c:v>0.15105316815789474</c:v>
                </c:pt>
                <c:pt idx="267">
                  <c:v>0.15121776303370785</c:v>
                </c:pt>
                <c:pt idx="268">
                  <c:v>0.15138112958955224</c:v>
                </c:pt>
                <c:pt idx="269">
                  <c:v>0.15154328152416355</c:v>
                </c:pt>
                <c:pt idx="270">
                  <c:v>0.15170423233333333</c:v>
                </c:pt>
                <c:pt idx="271">
                  <c:v>0.15186399531365313</c:v>
                </c:pt>
                <c:pt idx="272">
                  <c:v>0.15202258356617646</c:v>
                </c:pt>
                <c:pt idx="273">
                  <c:v>0.15218001</c:v>
                </c:pt>
                <c:pt idx="274">
                  <c:v>0.1523362873357664</c:v>
                </c:pt>
                <c:pt idx="275">
                  <c:v>0.15249142810909089</c:v>
                </c:pt>
                <c:pt idx="276">
                  <c:v>0.15264544467391303</c:v>
                </c:pt>
                <c:pt idx="277">
                  <c:v>0.15279834920577617</c:v>
                </c:pt>
                <c:pt idx="278">
                  <c:v>0.15295015370503595</c:v>
                </c:pt>
                <c:pt idx="279">
                  <c:v>0.15310087</c:v>
                </c:pt>
                <c:pt idx="280">
                  <c:v>0.15325050974999999</c:v>
                </c:pt>
                <c:pt idx="281">
                  <c:v>0.15339908444839856</c:v>
                </c:pt>
                <c:pt idx="282">
                  <c:v>0.15354660542553192</c:v>
                </c:pt>
                <c:pt idx="283">
                  <c:v>0.15369308385159008</c:v>
                </c:pt>
                <c:pt idx="284">
                  <c:v>0.15383853073943662</c:v>
                </c:pt>
                <c:pt idx="285">
                  <c:v>0.15398295694736841</c:v>
                </c:pt>
                <c:pt idx="286">
                  <c:v>0.15412637318181818</c:v>
                </c:pt>
                <c:pt idx="287">
                  <c:v>0.15426878999999999</c:v>
                </c:pt>
                <c:pt idx="288">
                  <c:v>0.1544102178125</c:v>
                </c:pt>
                <c:pt idx="289">
                  <c:v>0.15455066688581315</c:v>
                </c:pt>
                <c:pt idx="290">
                  <c:v>0.15469014734482758</c:v>
                </c:pt>
                <c:pt idx="291">
                  <c:v>0.15482866917525773</c:v>
                </c:pt>
                <c:pt idx="292">
                  <c:v>0.1549662422260274</c:v>
                </c:pt>
                <c:pt idx="293">
                  <c:v>0.1551028762116041</c:v>
                </c:pt>
                <c:pt idx="294">
                  <c:v>0.1552385807142857</c:v>
                </c:pt>
                <c:pt idx="295">
                  <c:v>0.15537336518644068</c:v>
                </c:pt>
                <c:pt idx="296">
                  <c:v>0.15550723895270269</c:v>
                </c:pt>
                <c:pt idx="297">
                  <c:v>0.15564021121212121</c:v>
                </c:pt>
                <c:pt idx="298">
                  <c:v>0.15577229104026846</c:v>
                </c:pt>
                <c:pt idx="299">
                  <c:v>0.15590348739130433</c:v>
                </c:pt>
                <c:pt idx="300">
                  <c:v>0.1560338091</c:v>
                </c:pt>
                <c:pt idx="301">
                  <c:v>0.15616326488372093</c:v>
                </c:pt>
                <c:pt idx="302">
                  <c:v>0.15629186334437084</c:v>
                </c:pt>
                <c:pt idx="303">
                  <c:v>0.15641961297029702</c:v>
                </c:pt>
                <c:pt idx="304">
                  <c:v>0.1565465221381579</c:v>
                </c:pt>
                <c:pt idx="305">
                  <c:v>0.15667259911475409</c:v>
                </c:pt>
                <c:pt idx="306">
                  <c:v>0.15679785205882352</c:v>
                </c:pt>
                <c:pt idx="307">
                  <c:v>0.15692228902280131</c:v>
                </c:pt>
                <c:pt idx="308">
                  <c:v>0.15704591795454545</c:v>
                </c:pt>
                <c:pt idx="309">
                  <c:v>0.15716874669902911</c:v>
                </c:pt>
                <c:pt idx="310">
                  <c:v>0.15729078299999999</c:v>
                </c:pt>
                <c:pt idx="311">
                  <c:v>0.15741203450160771</c:v>
                </c:pt>
                <c:pt idx="312">
                  <c:v>0.15753250874999999</c:v>
                </c:pt>
                <c:pt idx="313">
                  <c:v>0.15765221319488817</c:v>
                </c:pt>
                <c:pt idx="314">
                  <c:v>0.15777115519108278</c:v>
                </c:pt>
                <c:pt idx="315">
                  <c:v>0.15788934199999999</c:v>
                </c:pt>
                <c:pt idx="316">
                  <c:v>0.15800678079113922</c:v>
                </c:pt>
                <c:pt idx="317">
                  <c:v>0.15812347864353313</c:v>
                </c:pt>
                <c:pt idx="318">
                  <c:v>0.15823944254716982</c:v>
                </c:pt>
                <c:pt idx="319">
                  <c:v>0.15835467940438872</c:v>
                </c:pt>
                <c:pt idx="320">
                  <c:v>0.15846919603124998</c:v>
                </c:pt>
                <c:pt idx="321">
                  <c:v>0.1585829991588785</c:v>
                </c:pt>
                <c:pt idx="322">
                  <c:v>0.15869609543478261</c:v>
                </c:pt>
                <c:pt idx="323">
                  <c:v>0.1588084914241486</c:v>
                </c:pt>
                <c:pt idx="324">
                  <c:v>0.15892019361111109</c:v>
                </c:pt>
                <c:pt idx="325">
                  <c:v>0.15903120839999998</c:v>
                </c:pt>
                <c:pt idx="326">
                  <c:v>0.15914154211656442</c:v>
                </c:pt>
                <c:pt idx="327">
                  <c:v>0.15925120100917431</c:v>
                </c:pt>
                <c:pt idx="328">
                  <c:v>0.15936019125000001</c:v>
                </c:pt>
                <c:pt idx="329">
                  <c:v>0.1594685189361702</c:v>
                </c:pt>
                <c:pt idx="330">
                  <c:v>0.15957619009090909</c:v>
                </c:pt>
                <c:pt idx="331">
                  <c:v>0.15968321066465258</c:v>
                </c:pt>
                <c:pt idx="332">
                  <c:v>0.15978958653614458</c:v>
                </c:pt>
                <c:pt idx="333">
                  <c:v>0.15989532351351352</c:v>
                </c:pt>
                <c:pt idx="334">
                  <c:v>0.16000042733532935</c:v>
                </c:pt>
                <c:pt idx="335">
                  <c:v>0.16010490367164179</c:v>
                </c:pt>
                <c:pt idx="336">
                  <c:v>0.16020875812499999</c:v>
                </c:pt>
                <c:pt idx="337">
                  <c:v>0.16031199623145401</c:v>
                </c:pt>
                <c:pt idx="338">
                  <c:v>0.16041462346153845</c:v>
                </c:pt>
                <c:pt idx="339">
                  <c:v>0.16051664522123893</c:v>
                </c:pt>
                <c:pt idx="340">
                  <c:v>0.16061806685294117</c:v>
                </c:pt>
                <c:pt idx="341">
                  <c:v>0.16071889363636363</c:v>
                </c:pt>
                <c:pt idx="342">
                  <c:v>0.16081913078947369</c:v>
                </c:pt>
                <c:pt idx="343">
                  <c:v>0.16091878346938776</c:v>
                </c:pt>
                <c:pt idx="344">
                  <c:v>0.16101785677325581</c:v>
                </c:pt>
                <c:pt idx="345">
                  <c:v>0.16111635573913044</c:v>
                </c:pt>
                <c:pt idx="346">
                  <c:v>0.16121428534682081</c:v>
                </c:pt>
                <c:pt idx="347">
                  <c:v>0.16131165051873197</c:v>
                </c:pt>
                <c:pt idx="348">
                  <c:v>0.16140845612068966</c:v>
                </c:pt>
                <c:pt idx="349">
                  <c:v>0.16150470696275071</c:v>
                </c:pt>
                <c:pt idx="350">
                  <c:v>0.16160040779999998</c:v>
                </c:pt>
                <c:pt idx="351">
                  <c:v>0.16169556333333332</c:v>
                </c:pt>
                <c:pt idx="352">
                  <c:v>0.16179017821022726</c:v>
                </c:pt>
                <c:pt idx="353">
                  <c:v>0.16188425702549575</c:v>
                </c:pt>
                <c:pt idx="354">
                  <c:v>0.1619778043220339</c:v>
                </c:pt>
                <c:pt idx="355">
                  <c:v>0.16207082459154928</c:v>
                </c:pt>
                <c:pt idx="356">
                  <c:v>0.16216332227528088</c:v>
                </c:pt>
                <c:pt idx="357">
                  <c:v>0.16225530176470587</c:v>
                </c:pt>
                <c:pt idx="358">
                  <c:v>0.16234676740223464</c:v>
                </c:pt>
                <c:pt idx="359">
                  <c:v>0.16243772348189414</c:v>
                </c:pt>
                <c:pt idx="360">
                  <c:v>0.16252817424999999</c:v>
                </c:pt>
                <c:pt idx="361">
                  <c:v>0.16261812390581717</c:v>
                </c:pt>
                <c:pt idx="362">
                  <c:v>0.16270757660220994</c:v>
                </c:pt>
                <c:pt idx="363">
                  <c:v>0.16279653644628098</c:v>
                </c:pt>
                <c:pt idx="364">
                  <c:v>0.16288500749999998</c:v>
                </c:pt>
                <c:pt idx="365">
                  <c:v>0.16297299378082192</c:v>
                </c:pt>
                <c:pt idx="366">
                  <c:v>0.16306049926229507</c:v>
                </c:pt>
                <c:pt idx="367">
                  <c:v>0.16314752787465939</c:v>
                </c:pt>
                <c:pt idx="368">
                  <c:v>0.16323408350543478</c:v>
                </c:pt>
                <c:pt idx="369">
                  <c:v>0.16332016999999999</c:v>
                </c:pt>
                <c:pt idx="370">
                  <c:v>0.16340579116216217</c:v>
                </c:pt>
                <c:pt idx="371">
                  <c:v>0.16349095075471698</c:v>
                </c:pt>
                <c:pt idx="372">
                  <c:v>0.1635756525</c:v>
                </c:pt>
                <c:pt idx="373">
                  <c:v>0.16365990008042894</c:v>
                </c:pt>
                <c:pt idx="374">
                  <c:v>0.16374369713903741</c:v>
                </c:pt>
                <c:pt idx="375">
                  <c:v>0.16382704728</c:v>
                </c:pt>
                <c:pt idx="376">
                  <c:v>0.16390995406914893</c:v>
                </c:pt>
                <c:pt idx="377">
                  <c:v>0.16399242103448275</c:v>
                </c:pt>
                <c:pt idx="378">
                  <c:v>0.16407445166666665</c:v>
                </c:pt>
                <c:pt idx="379">
                  <c:v>0.16415604941952505</c:v>
                </c:pt>
                <c:pt idx="380">
                  <c:v>0.16423721771052632</c:v>
                </c:pt>
                <c:pt idx="381">
                  <c:v>0.16431795992125983</c:v>
                </c:pt>
                <c:pt idx="382">
                  <c:v>0.16439827939790574</c:v>
                </c:pt>
                <c:pt idx="383">
                  <c:v>0.16447817945169713</c:v>
                </c:pt>
                <c:pt idx="384">
                  <c:v>0.16455766335937499</c:v>
                </c:pt>
                <c:pt idx="385">
                  <c:v>0.16463673436363635</c:v>
                </c:pt>
                <c:pt idx="386">
                  <c:v>0.16471539567357513</c:v>
                </c:pt>
                <c:pt idx="387">
                  <c:v>0.16479365046511626</c:v>
                </c:pt>
                <c:pt idx="388">
                  <c:v>0.16487150188144328</c:v>
                </c:pt>
                <c:pt idx="389">
                  <c:v>0.16494895303341903</c:v>
                </c:pt>
                <c:pt idx="390">
                  <c:v>0.165026007</c:v>
                </c:pt>
                <c:pt idx="391">
                  <c:v>0.1651026668286445</c:v>
                </c:pt>
                <c:pt idx="392">
                  <c:v>0.16517893553571428</c:v>
                </c:pt>
                <c:pt idx="393">
                  <c:v>0.16525481610687023</c:v>
                </c:pt>
                <c:pt idx="394">
                  <c:v>0.16533031149746191</c:v>
                </c:pt>
                <c:pt idx="395">
                  <c:v>0.16540542463291139</c:v>
                </c:pt>
                <c:pt idx="396">
                  <c:v>0.16548015840909092</c:v>
                </c:pt>
                <c:pt idx="397">
                  <c:v>0.16555451569269522</c:v>
                </c:pt>
                <c:pt idx="398">
                  <c:v>0.16562849932160803</c:v>
                </c:pt>
                <c:pt idx="399">
                  <c:v>0.16570211210526314</c:v>
                </c:pt>
                <c:pt idx="400">
                  <c:v>0.165775356825</c:v>
                </c:pt>
                <c:pt idx="401">
                  <c:v>0.16584823623441397</c:v>
                </c:pt>
                <c:pt idx="402">
                  <c:v>0.1659207530597015</c:v>
                </c:pt>
                <c:pt idx="403">
                  <c:v>0.16599290999999999</c:v>
                </c:pt>
                <c:pt idx="404">
                  <c:v>0.16606470972772278</c:v>
                </c:pt>
                <c:pt idx="405">
                  <c:v>0.16613615488888889</c:v>
                </c:pt>
                <c:pt idx="406">
                  <c:v>0.16620724810344828</c:v>
                </c:pt>
                <c:pt idx="407">
                  <c:v>0.16627799196560197</c:v>
                </c:pt>
                <c:pt idx="408">
                  <c:v>0.16634838904411764</c:v>
                </c:pt>
                <c:pt idx="409">
                  <c:v>0.16641844188264057</c:v>
                </c:pt>
                <c:pt idx="410">
                  <c:v>0.166488153</c:v>
                </c:pt>
                <c:pt idx="411">
                  <c:v>0.16655752489051096</c:v>
                </c:pt>
                <c:pt idx="412">
                  <c:v>0.16662656002427184</c:v>
                </c:pt>
                <c:pt idx="413">
                  <c:v>0.16669526084745762</c:v>
                </c:pt>
                <c:pt idx="414">
                  <c:v>0.1667636297826087</c:v>
                </c:pt>
                <c:pt idx="415">
                  <c:v>0.16683166922891565</c:v>
                </c:pt>
                <c:pt idx="416">
                  <c:v>0.1668993815625</c:v>
                </c:pt>
                <c:pt idx="417">
                  <c:v>0.16696676913669065</c:v>
                </c:pt>
                <c:pt idx="418">
                  <c:v>0.16703383428229665</c:v>
                </c:pt>
                <c:pt idx="419">
                  <c:v>0.16710057930787589</c:v>
                </c:pt>
                <c:pt idx="420">
                  <c:v>0.16716700649999999</c:v>
                </c:pt>
                <c:pt idx="421">
                  <c:v>0.16723311812351543</c:v>
                </c:pt>
                <c:pt idx="422">
                  <c:v>0.16729891642180095</c:v>
                </c:pt>
                <c:pt idx="423">
                  <c:v>0.16736440361702126</c:v>
                </c:pt>
                <c:pt idx="424">
                  <c:v>0.16742958191037735</c:v>
                </c:pt>
                <c:pt idx="425">
                  <c:v>0.16749445348235292</c:v>
                </c:pt>
                <c:pt idx="426">
                  <c:v>0.16755902049295773</c:v>
                </c:pt>
                <c:pt idx="427">
                  <c:v>0.16762328508196722</c:v>
                </c:pt>
                <c:pt idx="428">
                  <c:v>0.16768724936915888</c:v>
                </c:pt>
                <c:pt idx="429">
                  <c:v>0.16775091545454546</c:v>
                </c:pt>
                <c:pt idx="430">
                  <c:v>0.16781428541860466</c:v>
                </c:pt>
                <c:pt idx="431">
                  <c:v>0.1678773613225058</c:v>
                </c:pt>
                <c:pt idx="432">
                  <c:v>0.16794014520833334</c:v>
                </c:pt>
                <c:pt idx="433">
                  <c:v>0.16800263909930716</c:v>
                </c:pt>
                <c:pt idx="434">
                  <c:v>0.16806484499999999</c:v>
                </c:pt>
                <c:pt idx="435">
                  <c:v>0.16812676489655171</c:v>
                </c:pt>
                <c:pt idx="436">
                  <c:v>0.16818840075688074</c:v>
                </c:pt>
                <c:pt idx="437">
                  <c:v>0.16824975453089244</c:v>
                </c:pt>
                <c:pt idx="438">
                  <c:v>0.16831082815068493</c:v>
                </c:pt>
                <c:pt idx="439">
                  <c:v>0.16837162353075169</c:v>
                </c:pt>
                <c:pt idx="440">
                  <c:v>0.16843214256818181</c:v>
                </c:pt>
                <c:pt idx="441">
                  <c:v>0.16849238714285714</c:v>
                </c:pt>
                <c:pt idx="442">
                  <c:v>0.16855235911764704</c:v>
                </c:pt>
                <c:pt idx="443">
                  <c:v>0.16861206033860043</c:v>
                </c:pt>
                <c:pt idx="444">
                  <c:v>0.16867149263513512</c:v>
                </c:pt>
                <c:pt idx="445">
                  <c:v>0.16873065782022473</c:v>
                </c:pt>
                <c:pt idx="446">
                  <c:v>0.16878955769058296</c:v>
                </c:pt>
                <c:pt idx="447">
                  <c:v>0.16884819402684564</c:v>
                </c:pt>
                <c:pt idx="448">
                  <c:v>0.16890656859375</c:v>
                </c:pt>
                <c:pt idx="449">
                  <c:v>0.16896468314031179</c:v>
                </c:pt>
                <c:pt idx="450">
                  <c:v>0.1690225394</c:v>
                </c:pt>
                <c:pt idx="451">
                  <c:v>0.16908013909090908</c:v>
                </c:pt>
                <c:pt idx="452">
                  <c:v>0.1691374839159292</c:v>
                </c:pt>
                <c:pt idx="453">
                  <c:v>0.1691945755629139</c:v>
                </c:pt>
                <c:pt idx="454">
                  <c:v>0.16925141570484581</c:v>
                </c:pt>
                <c:pt idx="455">
                  <c:v>0.16930800599999998</c:v>
                </c:pt>
                <c:pt idx="456">
                  <c:v>0.16936434809210527</c:v>
                </c:pt>
                <c:pt idx="457">
                  <c:v>0.16942044361050329</c:v>
                </c:pt>
                <c:pt idx="458">
                  <c:v>0.16947629417030569</c:v>
                </c:pt>
                <c:pt idx="459">
                  <c:v>0.169531901372549</c:v>
                </c:pt>
                <c:pt idx="460">
                  <c:v>0.16958726680434782</c:v>
                </c:pt>
                <c:pt idx="461">
                  <c:v>0.16964239203904555</c:v>
                </c:pt>
                <c:pt idx="462">
                  <c:v>0.16969727863636364</c:v>
                </c:pt>
                <c:pt idx="463">
                  <c:v>0.16975192814254858</c:v>
                </c:pt>
                <c:pt idx="464">
                  <c:v>0.16980634209051723</c:v>
                </c:pt>
                <c:pt idx="465">
                  <c:v>0.16986052199999999</c:v>
                </c:pt>
                <c:pt idx="466">
                  <c:v>0.1699144693776824</c:v>
                </c:pt>
                <c:pt idx="467">
                  <c:v>0.16996818571734476</c:v>
                </c:pt>
                <c:pt idx="468">
                  <c:v>0.1700216725</c:v>
                </c:pt>
                <c:pt idx="469">
                  <c:v>0.17007493119402983</c:v>
                </c:pt>
                <c:pt idx="470">
                  <c:v>0.17012796325531915</c:v>
                </c:pt>
                <c:pt idx="471">
                  <c:v>0.17018077012738853</c:v>
                </c:pt>
                <c:pt idx="472">
                  <c:v>0.17023335324152541</c:v>
                </c:pt>
                <c:pt idx="473">
                  <c:v>0.17028571401691331</c:v>
                </c:pt>
                <c:pt idx="474">
                  <c:v>0.1703378538607595</c:v>
                </c:pt>
                <c:pt idx="475">
                  <c:v>0.17038977416842105</c:v>
                </c:pt>
                <c:pt idx="476">
                  <c:v>0.17044147632352941</c:v>
                </c:pt>
                <c:pt idx="477">
                  <c:v>0.1704929616981132</c:v>
                </c:pt>
                <c:pt idx="478">
                  <c:v>0.17054423165271967</c:v>
                </c:pt>
                <c:pt idx="479">
                  <c:v>0.17059528753653444</c:v>
                </c:pt>
                <c:pt idx="480">
                  <c:v>0.17064613068750001</c:v>
                </c:pt>
                <c:pt idx="481">
                  <c:v>0.17069676243243245</c:v>
                </c:pt>
                <c:pt idx="482">
                  <c:v>0.17074718408713693</c:v>
                </c:pt>
                <c:pt idx="483">
                  <c:v>0.17079739695652174</c:v>
                </c:pt>
                <c:pt idx="484">
                  <c:v>0.17084740233471077</c:v>
                </c:pt>
                <c:pt idx="485">
                  <c:v>0.17089720150515467</c:v>
                </c:pt>
                <c:pt idx="486">
                  <c:v>0.17094679574074076</c:v>
                </c:pt>
                <c:pt idx="487">
                  <c:v>0.17099618630390145</c:v>
                </c:pt>
                <c:pt idx="488">
                  <c:v>0.17104537444672133</c:v>
                </c:pt>
                <c:pt idx="489">
                  <c:v>0.17109436141104295</c:v>
                </c:pt>
                <c:pt idx="490">
                  <c:v>0.17114314842857145</c:v>
                </c:pt>
                <c:pt idx="491">
                  <c:v>0.17119173672097762</c:v>
                </c:pt>
                <c:pt idx="492">
                  <c:v>0.17124012750000001</c:v>
                </c:pt>
                <c:pt idx="493">
                  <c:v>0.17128832196754565</c:v>
                </c:pt>
                <c:pt idx="494">
                  <c:v>0.17133632131578949</c:v>
                </c:pt>
                <c:pt idx="495">
                  <c:v>0.17138412672727274</c:v>
                </c:pt>
                <c:pt idx="496">
                  <c:v>0.171431739375</c:v>
                </c:pt>
                <c:pt idx="497">
                  <c:v>0.17147916042253522</c:v>
                </c:pt>
                <c:pt idx="498">
                  <c:v>0.17152639102409639</c:v>
                </c:pt>
                <c:pt idx="499">
                  <c:v>0.17157343232464931</c:v>
                </c:pt>
                <c:pt idx="500">
                  <c:v>0.17162028546000002</c:v>
                </c:pt>
              </c:numCache>
            </c:numRef>
          </c:val>
          <c:smooth val="0"/>
          <c:extLst xmlns:c16r2="http://schemas.microsoft.com/office/drawing/2015/06/chart">
            <c:ext xmlns:c16="http://schemas.microsoft.com/office/drawing/2014/chart" uri="{C3380CC4-5D6E-409C-BE32-E72D297353CC}">
              <c16:uniqueId val="{00000009-2FD4-407E-AD34-CD44516FD297}"/>
            </c:ext>
          </c:extLst>
        </c:ser>
        <c:dLbls>
          <c:showLegendKey val="0"/>
          <c:showVal val="0"/>
          <c:showCatName val="0"/>
          <c:showSerName val="0"/>
          <c:showPercent val="0"/>
          <c:showBubbleSize val="0"/>
        </c:dLbls>
        <c:marker val="1"/>
        <c:smooth val="0"/>
        <c:axId val="618477600"/>
        <c:axId val="618473248"/>
      </c:lineChart>
      <c:catAx>
        <c:axId val="618477600"/>
        <c:scaling>
          <c:orientation val="minMax"/>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Arial Narrow"/>
                    <a:ea typeface="Arial Narrow"/>
                    <a:cs typeface="Arial Narrow"/>
                  </a:defRPr>
                </a:pPr>
                <a:r>
                  <a:rPr lang="en-US" b="1"/>
                  <a:t>salario bruto mensual</a:t>
                </a:r>
              </a:p>
            </c:rich>
          </c:tx>
          <c:layout>
            <c:manualLayout>
              <c:xMode val="edge"/>
              <c:yMode val="edge"/>
              <c:x val="0.90767378478677208"/>
              <c:y val="0.93434453340193391"/>
            </c:manualLayout>
          </c:layout>
          <c:overlay val="0"/>
          <c:spPr>
            <a:solidFill>
              <a:schemeClr val="bg1">
                <a:lumMod val="85000"/>
              </a:schemeClr>
            </a:solidFill>
            <a:ln>
              <a:noFill/>
            </a:ln>
            <a:effectLst/>
          </c:spPr>
        </c:title>
        <c:numFmt formatCode="_-* #,##0_-;\-* #,##0_-;_-* &quot;-&quot;??_-;_-@_-" sourceLinked="1"/>
        <c:majorTickMark val="none"/>
        <c:minorTickMark val="none"/>
        <c:tickLblPos val="low"/>
        <c:spPr>
          <a:noFill/>
          <a:ln w="9525" cap="flat" cmpd="sng" algn="ctr">
            <a:solidFill>
              <a:sysClr val="windowText" lastClr="000000">
                <a:lumMod val="15000"/>
                <a:lumOff val="85000"/>
              </a:sysClr>
            </a:solidFill>
            <a:round/>
          </a:ln>
          <a:effectLst/>
          <a:ex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a:ea typeface="Arial Narrow"/>
                <a:cs typeface="Arial Narrow"/>
              </a:defRPr>
            </a:pPr>
            <a:endParaRPr lang="es-AR"/>
          </a:p>
        </c:txPr>
        <c:crossAx val="618473248"/>
        <c:crosses val="autoZero"/>
        <c:auto val="1"/>
        <c:lblAlgn val="ctr"/>
        <c:lblOffset val="100"/>
        <c:tickLblSkip val="100"/>
        <c:tickMarkSkip val="50"/>
        <c:noMultiLvlLbl val="0"/>
      </c:catAx>
      <c:valAx>
        <c:axId val="618473248"/>
        <c:scaling>
          <c:orientation val="minMax"/>
          <c:max val="0.19000000000000003"/>
          <c:min val="0"/>
        </c:scaling>
        <c:delete val="0"/>
        <c:axPos val="l"/>
        <c:majorGridlines>
          <c:spPr>
            <a:ln w="9525" cap="flat" cmpd="sng" algn="ctr">
              <a:solidFill>
                <a:schemeClr val="bg1">
                  <a:lumMod val="95000"/>
                </a:schemeClr>
              </a:solidFill>
              <a:prstDash val="solid"/>
              <a:round/>
              <a:headEnd type="none" w="med" len="med"/>
              <a:tailEnd type="none" w="med" len="med"/>
            </a:ln>
            <a:effectLst/>
          </c:spPr>
        </c:majorGridlines>
        <c:numFmt formatCode="0%" sourceLinked="0"/>
        <c:majorTickMark val="in"/>
        <c:minorTickMark val="none"/>
        <c:tickLblPos val="low"/>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a:ea typeface="Arial Narrow"/>
                <a:cs typeface="Arial Narrow"/>
              </a:defRPr>
            </a:pPr>
            <a:endParaRPr lang="es-AR"/>
          </a:p>
        </c:txPr>
        <c:crossAx val="618477600"/>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r"/>
      <c:legendEntry>
        <c:idx val="0"/>
        <c:txPr>
          <a:bodyPr rot="0" spcFirstLastPara="1" vertOverflow="ellipsis" vert="horz" wrap="square" anchor="ctr" anchorCtr="1"/>
          <a:lstStyle/>
          <a:p>
            <a:pPr>
              <a:defRPr sz="1400" b="1" i="0" u="none" strike="noStrike" kern="1200" baseline="0">
                <a:solidFill>
                  <a:schemeClr val="accent5">
                    <a:lumMod val="75000"/>
                  </a:schemeClr>
                </a:solidFill>
                <a:latin typeface="Arial Narrow"/>
                <a:ea typeface="Arial Narrow"/>
                <a:cs typeface="Arial Narrow"/>
              </a:defRPr>
            </a:pPr>
            <a:endParaRPr lang="es-AR"/>
          </a:p>
        </c:txPr>
      </c:legendEntry>
      <c:legendEntry>
        <c:idx val="1"/>
        <c:txPr>
          <a:bodyPr rot="0" spcFirstLastPara="1" vertOverflow="ellipsis" vert="horz" wrap="square" anchor="ctr" anchorCtr="1"/>
          <a:lstStyle/>
          <a:p>
            <a:pPr>
              <a:defRPr sz="1400" b="1" i="0" u="none" strike="noStrike" kern="1200" baseline="0">
                <a:solidFill>
                  <a:srgbClr val="00B050"/>
                </a:solidFill>
                <a:latin typeface="Arial Narrow"/>
                <a:ea typeface="Arial Narrow"/>
                <a:cs typeface="Arial Narrow"/>
              </a:defRPr>
            </a:pPr>
            <a:endParaRPr lang="es-AR"/>
          </a:p>
        </c:txPr>
      </c:legendEntry>
      <c:legendEntry>
        <c:idx val="2"/>
        <c:txPr>
          <a:bodyPr rot="0" spcFirstLastPara="1" vertOverflow="ellipsis" vert="horz" wrap="square" anchor="ctr" anchorCtr="1"/>
          <a:lstStyle/>
          <a:p>
            <a:pPr>
              <a:defRPr sz="1400" b="1" i="0" u="none" strike="noStrike" kern="1200" baseline="0">
                <a:solidFill>
                  <a:srgbClr val="000000"/>
                </a:solidFill>
                <a:latin typeface="Arial Narrow"/>
                <a:ea typeface="Arial Narrow"/>
                <a:cs typeface="Arial Narrow"/>
              </a:defRPr>
            </a:pPr>
            <a:endParaRPr lang="es-AR"/>
          </a:p>
        </c:txPr>
      </c:legendEntry>
      <c:legendEntry>
        <c:idx val="3"/>
        <c:txPr>
          <a:bodyPr rot="0" spcFirstLastPara="1" vertOverflow="ellipsis" vert="horz" wrap="square" anchor="ctr" anchorCtr="1"/>
          <a:lstStyle/>
          <a:p>
            <a:pPr>
              <a:defRPr sz="1400" b="1" i="0" u="none" strike="noStrike" kern="1200" baseline="0">
                <a:solidFill>
                  <a:srgbClr val="C00000"/>
                </a:solidFill>
                <a:latin typeface="Arial Narrow"/>
                <a:ea typeface="Arial Narrow"/>
                <a:cs typeface="Arial Narrow"/>
              </a:defRPr>
            </a:pPr>
            <a:endParaRPr lang="es-AR"/>
          </a:p>
        </c:txPr>
      </c:legendEntry>
      <c:layout>
        <c:manualLayout>
          <c:xMode val="edge"/>
          <c:yMode val="edge"/>
          <c:x val="0.5239230419745593"/>
          <c:y val="0.33660269733312848"/>
          <c:w val="0.44461861961137111"/>
          <c:h val="0.238162348579402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a:ea typeface="Arial Narrow"/>
              <a:cs typeface="Arial Narrow"/>
            </a:defRPr>
          </a:pPr>
          <a:endParaRPr lang="es-AR"/>
        </a:p>
      </c:txPr>
    </c:legend>
    <c:plotVisOnly val="1"/>
    <c:dispBlanksAs val="gap"/>
    <c:showDLblsOverMax val="0"/>
  </c:chart>
  <c:spPr>
    <a:solidFill>
      <a:schemeClr val="bg1"/>
    </a:solidFill>
    <a:ln w="9525" cap="flat" cmpd="sng" algn="ctr">
      <a:solidFill>
        <a:srgbClr val="FFFFFF"/>
      </a:solidFill>
      <a:prstDash val="solid"/>
      <a:round/>
    </a:ln>
    <a:effectLst/>
  </c:spPr>
  <c:txPr>
    <a:bodyPr/>
    <a:lstStyle/>
    <a:p>
      <a:pPr>
        <a:defRPr sz="1000" b="0">
          <a:latin typeface="Arial Narrow"/>
          <a:ea typeface="Arial Narrow"/>
          <a:cs typeface="Arial Narrow"/>
        </a:defRPr>
      </a:pPr>
      <a:endParaRPr lang="es-A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253472222222221E-2"/>
          <c:y val="5.2304354963282229E-2"/>
          <c:w val="0.95149305555555552"/>
          <c:h val="0.66625479424836187"/>
        </c:manualLayout>
      </c:layout>
      <c:barChart>
        <c:barDir val="col"/>
        <c:grouping val="clustered"/>
        <c:varyColors val="0"/>
        <c:ser>
          <c:idx val="0"/>
          <c:order val="0"/>
          <c:tx>
            <c:v>Promedio OCDE</c:v>
          </c:tx>
          <c:invertIfNegative val="0"/>
          <c:dLbls>
            <c:spPr>
              <a:noFill/>
              <a:ln>
                <a:noFill/>
              </a:ln>
              <a:effectLst/>
            </c:spPr>
            <c:txPr>
              <a:bodyPr/>
              <a:lstStyle/>
              <a:p>
                <a:pPr>
                  <a:defRPr b="1">
                    <a:solidFill>
                      <a:schemeClr val="tx1">
                        <a:lumMod val="85000"/>
                        <a:lumOff val="15000"/>
                      </a:schemeClr>
                    </a:solidFill>
                  </a:defRPr>
                </a:pPr>
                <a:endParaRPr lang="es-A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Hoja1!$B$1:$D$1</c:f>
              <c:strCache>
                <c:ptCount val="3"/>
                <c:pt idx="0">
                  <c:v>Dividendos</c:v>
                </c:pt>
                <c:pt idx="1">
                  <c:v>Intereses ganados</c:v>
                </c:pt>
                <c:pt idx="2">
                  <c:v>Ganancias de capital por acciones</c:v>
                </c:pt>
              </c:strCache>
            </c:strRef>
          </c:cat>
          <c:val>
            <c:numRef>
              <c:f>Hoja1!$B$2:$D$2</c:f>
              <c:numCache>
                <c:formatCode>0%</c:formatCode>
                <c:ptCount val="3"/>
                <c:pt idx="0">
                  <c:v>0.42288235294117649</c:v>
                </c:pt>
                <c:pt idx="1">
                  <c:v>0.27878787878787881</c:v>
                </c:pt>
                <c:pt idx="2">
                  <c:v>0.36847941176470589</c:v>
                </c:pt>
              </c:numCache>
            </c:numRef>
          </c:val>
          <c:extLst xmlns:c16r2="http://schemas.microsoft.com/office/drawing/2015/06/chart">
            <c:ext xmlns:c16="http://schemas.microsoft.com/office/drawing/2014/chart" uri="{C3380CC4-5D6E-409C-BE32-E72D297353CC}">
              <c16:uniqueId val="{00000000-F24D-496F-9C4D-D9D15C51190D}"/>
            </c:ext>
          </c:extLst>
        </c:ser>
        <c:dLbls>
          <c:showLegendKey val="0"/>
          <c:showVal val="0"/>
          <c:showCatName val="0"/>
          <c:showSerName val="0"/>
          <c:showPercent val="0"/>
          <c:showBubbleSize val="0"/>
        </c:dLbls>
        <c:gapWidth val="150"/>
        <c:axId val="618467808"/>
        <c:axId val="618472704"/>
      </c:barChart>
      <c:catAx>
        <c:axId val="618467808"/>
        <c:scaling>
          <c:orientation val="minMax"/>
        </c:scaling>
        <c:delete val="0"/>
        <c:axPos val="b"/>
        <c:numFmt formatCode="General" sourceLinked="0"/>
        <c:majorTickMark val="out"/>
        <c:minorTickMark val="none"/>
        <c:tickLblPos val="nextTo"/>
        <c:crossAx val="618472704"/>
        <c:crosses val="autoZero"/>
        <c:auto val="1"/>
        <c:lblAlgn val="ctr"/>
        <c:lblOffset val="100"/>
        <c:noMultiLvlLbl val="0"/>
      </c:catAx>
      <c:valAx>
        <c:axId val="618472704"/>
        <c:scaling>
          <c:orientation val="minMax"/>
          <c:min val="0.1"/>
        </c:scaling>
        <c:delete val="1"/>
        <c:axPos val="l"/>
        <c:numFmt formatCode="0%" sourceLinked="1"/>
        <c:majorTickMark val="out"/>
        <c:minorTickMark val="none"/>
        <c:tickLblPos val="nextTo"/>
        <c:crossAx val="618467808"/>
        <c:crosses val="autoZero"/>
        <c:crossBetween val="between"/>
      </c:valAx>
    </c:plotArea>
    <c:plotVisOnly val="1"/>
    <c:dispBlanksAs val="gap"/>
    <c:showDLblsOverMax val="0"/>
  </c:chart>
  <c:spPr>
    <a:ln>
      <a:noFill/>
    </a:ln>
  </c:spPr>
  <c:txPr>
    <a:bodyPr/>
    <a:lstStyle/>
    <a:p>
      <a:pPr>
        <a:defRPr sz="1600"/>
      </a:pPr>
      <a:endParaRPr lang="es-A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3C92-433B-AE65-8720BA7A728E}"/>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92-433B-AE65-8720BA7A728E}"/>
                </c:ext>
                <c:ext xmlns:c15="http://schemas.microsoft.com/office/drawing/2012/chart" uri="{CE6537A1-D6FC-4f65-9D91-7224C49458BB}"/>
              </c:extLst>
            </c:dLbl>
            <c:spPr>
              <a:noFill/>
              <a:ln>
                <a:noFill/>
              </a:ln>
              <a:effectLst/>
            </c:spPr>
            <c:txPr>
              <a:bodyPr/>
              <a:lstStyle/>
              <a:p>
                <a:pPr>
                  <a:defRPr sz="1400" b="1"/>
                </a:pPr>
                <a:endParaRPr lang="es-A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Hoja2!$B$7:$B$41</c:f>
              <c:strCache>
                <c:ptCount val="35"/>
                <c:pt idx="0">
                  <c:v>  Argentina</c:v>
                </c:pt>
                <c:pt idx="2">
                  <c:v>Dinamarca</c:v>
                </c:pt>
                <c:pt idx="3">
                  <c:v>Eslovenia</c:v>
                </c:pt>
                <c:pt idx="4">
                  <c:v>Italia</c:v>
                </c:pt>
                <c:pt idx="5">
                  <c:v>Turquía</c:v>
                </c:pt>
                <c:pt idx="6">
                  <c:v>Países Bajos</c:v>
                </c:pt>
                <c:pt idx="7">
                  <c:v>Israel</c:v>
                </c:pt>
                <c:pt idx="8">
                  <c:v>Austria</c:v>
                </c:pt>
                <c:pt idx="9">
                  <c:v>Finlandia</c:v>
                </c:pt>
                <c:pt idx="10">
                  <c:v>Grecia</c:v>
                </c:pt>
                <c:pt idx="11">
                  <c:v>Rep. Checa</c:v>
                </c:pt>
                <c:pt idx="12">
                  <c:v>Hungría</c:v>
                </c:pt>
                <c:pt idx="13">
                  <c:v>Estonia</c:v>
                </c:pt>
                <c:pt idx="14">
                  <c:v>Corea</c:v>
                </c:pt>
                <c:pt idx="15">
                  <c:v>Reino Unido</c:v>
                </c:pt>
                <c:pt idx="16">
                  <c:v>Suecia</c:v>
                </c:pt>
                <c:pt idx="17">
                  <c:v>Portugal</c:v>
                </c:pt>
                <c:pt idx="18">
                  <c:v>Irlanda</c:v>
                </c:pt>
                <c:pt idx="19">
                  <c:v>Noruega</c:v>
                </c:pt>
                <c:pt idx="20">
                  <c:v>Bélgica</c:v>
                </c:pt>
                <c:pt idx="21">
                  <c:v>Islandia</c:v>
                </c:pt>
                <c:pt idx="22">
                  <c:v>Luxemburgo</c:v>
                </c:pt>
                <c:pt idx="23">
                  <c:v>Francia</c:v>
                </c:pt>
                <c:pt idx="24">
                  <c:v>Alemania</c:v>
                </c:pt>
                <c:pt idx="25">
                  <c:v>Australia</c:v>
                </c:pt>
                <c:pt idx="26">
                  <c:v>España</c:v>
                </c:pt>
                <c:pt idx="27">
                  <c:v>Suiza</c:v>
                </c:pt>
                <c:pt idx="28">
                  <c:v>Eslovaqui</c:v>
                </c:pt>
                <c:pt idx="29">
                  <c:v>Japón</c:v>
                </c:pt>
                <c:pt idx="30">
                  <c:v>Nueva Zelandia</c:v>
                </c:pt>
                <c:pt idx="31">
                  <c:v>Chile</c:v>
                </c:pt>
                <c:pt idx="32">
                  <c:v>Canadá</c:v>
                </c:pt>
                <c:pt idx="33">
                  <c:v>Estados Unidos</c:v>
                </c:pt>
                <c:pt idx="34">
                  <c:v>México</c:v>
                </c:pt>
              </c:strCache>
            </c:strRef>
          </c:cat>
          <c:val>
            <c:numRef>
              <c:f>Hoja2!$C$7:$C$41</c:f>
              <c:numCache>
                <c:formatCode>General</c:formatCode>
                <c:ptCount val="35"/>
                <c:pt idx="0" formatCode="0.0%">
                  <c:v>1.1179865868036001E-2</c:v>
                </c:pt>
                <c:pt idx="2" formatCode="0.0%">
                  <c:v>4.1121865299162001E-2</c:v>
                </c:pt>
                <c:pt idx="3" formatCode="0.0%">
                  <c:v>3.8612642732378001E-2</c:v>
                </c:pt>
                <c:pt idx="4" formatCode="0.0%">
                  <c:v>3.8480251188931003E-2</c:v>
                </c:pt>
                <c:pt idx="5" formatCode="0.0%">
                  <c:v>3.8265297681142001E-2</c:v>
                </c:pt>
                <c:pt idx="6" formatCode="0.0%">
                  <c:v>3.3511107745409004E-2</c:v>
                </c:pt>
                <c:pt idx="7" formatCode="0.0%">
                  <c:v>2.9716730860918E-2</c:v>
                </c:pt>
                <c:pt idx="8" formatCode="0.0%">
                  <c:v>2.8827547006171003E-2</c:v>
                </c:pt>
                <c:pt idx="9" formatCode="0.0%">
                  <c:v>2.8812384856100999E-2</c:v>
                </c:pt>
                <c:pt idx="10" formatCode="0.0%">
                  <c:v>2.7700273198768E-2</c:v>
                </c:pt>
                <c:pt idx="11" formatCode="0.0%">
                  <c:v>2.6453544375967999E-2</c:v>
                </c:pt>
                <c:pt idx="12" formatCode="0.0%">
                  <c:v>2.5957803784208998E-2</c:v>
                </c:pt>
                <c:pt idx="13" formatCode="0.0%">
                  <c:v>2.5561710903342999E-2</c:v>
                </c:pt>
                <c:pt idx="14" formatCode="0.0%">
                  <c:v>2.5433822129352999E-2</c:v>
                </c:pt>
                <c:pt idx="15" formatCode="0.0%">
                  <c:v>2.3224127827005E-2</c:v>
                </c:pt>
                <c:pt idx="16" formatCode="0.0%">
                  <c:v>2.2064191850358999E-2</c:v>
                </c:pt>
                <c:pt idx="17" formatCode="0.0%">
                  <c:v>2.2040145598923998E-2</c:v>
                </c:pt>
                <c:pt idx="18" formatCode="0.0%">
                  <c:v>2.1709806095328001E-2</c:v>
                </c:pt>
                <c:pt idx="19" formatCode="0.0%">
                  <c:v>2.1189760424448E-2</c:v>
                </c:pt>
                <c:pt idx="20" formatCode="0.0%">
                  <c:v>2.0251457079766003E-2</c:v>
                </c:pt>
                <c:pt idx="21" formatCode="0.0%">
                  <c:v>2.0048158176038999E-2</c:v>
                </c:pt>
                <c:pt idx="22" formatCode="0.0%">
                  <c:v>2.0040496453293997E-2</c:v>
                </c:pt>
                <c:pt idx="23" formatCode="0.0%">
                  <c:v>1.9733628481281001E-2</c:v>
                </c:pt>
                <c:pt idx="24" formatCode="0.0%">
                  <c:v>1.9448160620814E-2</c:v>
                </c:pt>
                <c:pt idx="25" formatCode="0.0%">
                  <c:v>1.9118108257737999E-2</c:v>
                </c:pt>
                <c:pt idx="26" formatCode="0.0%">
                  <c:v>1.8858423216362E-2</c:v>
                </c:pt>
                <c:pt idx="27" formatCode="0.0%">
                  <c:v>1.7627082758403002E-2</c:v>
                </c:pt>
                <c:pt idx="28" formatCode="0.0%">
                  <c:v>1.7334608210809E-2</c:v>
                </c:pt>
                <c:pt idx="29" formatCode="0.0%">
                  <c:v>1.4830937643839E-2</c:v>
                </c:pt>
                <c:pt idx="30" formatCode="0.0%">
                  <c:v>1.3487939355604E-2</c:v>
                </c:pt>
                <c:pt idx="31" formatCode="0.0%">
                  <c:v>1.2011871843693001E-2</c:v>
                </c:pt>
                <c:pt idx="32" formatCode="0.0%">
                  <c:v>1.1454489972201999E-2</c:v>
                </c:pt>
                <c:pt idx="33" formatCode="0.0%">
                  <c:v>7.2281422240594992E-3</c:v>
                </c:pt>
                <c:pt idx="34" formatCode="0.0%">
                  <c:v>5.5464515987690001E-4</c:v>
                </c:pt>
              </c:numCache>
            </c:numRef>
          </c:val>
          <c:extLst xmlns:c16r2="http://schemas.microsoft.com/office/drawing/2015/06/chart">
            <c:ext xmlns:c16="http://schemas.microsoft.com/office/drawing/2014/chart" uri="{C3380CC4-5D6E-409C-BE32-E72D297353CC}">
              <c16:uniqueId val="{00000002-3C92-433B-AE65-8720BA7A728E}"/>
            </c:ext>
          </c:extLst>
        </c:ser>
        <c:dLbls>
          <c:showLegendKey val="0"/>
          <c:showVal val="0"/>
          <c:showCatName val="0"/>
          <c:showSerName val="0"/>
          <c:showPercent val="0"/>
          <c:showBubbleSize val="0"/>
        </c:dLbls>
        <c:gapWidth val="150"/>
        <c:axId val="618465632"/>
        <c:axId val="618468352"/>
      </c:barChart>
      <c:lineChart>
        <c:grouping val="standard"/>
        <c:varyColors val="0"/>
        <c:ser>
          <c:idx val="1"/>
          <c:order val="1"/>
          <c:spPr>
            <a:ln w="38100">
              <a:prstDash val="sysDot"/>
            </a:ln>
          </c:spPr>
          <c:marker>
            <c:symbol val="none"/>
          </c:marker>
          <c:cat>
            <c:strRef>
              <c:f>Hoja2!$B$7:$B$41</c:f>
              <c:strCache>
                <c:ptCount val="35"/>
                <c:pt idx="0">
                  <c:v>  Argentina</c:v>
                </c:pt>
                <c:pt idx="2">
                  <c:v>Dinamarca</c:v>
                </c:pt>
                <c:pt idx="3">
                  <c:v>Eslovenia</c:v>
                </c:pt>
                <c:pt idx="4">
                  <c:v>Italia</c:v>
                </c:pt>
                <c:pt idx="5">
                  <c:v>Turquía</c:v>
                </c:pt>
                <c:pt idx="6">
                  <c:v>Países Bajos</c:v>
                </c:pt>
                <c:pt idx="7">
                  <c:v>Israel</c:v>
                </c:pt>
                <c:pt idx="8">
                  <c:v>Austria</c:v>
                </c:pt>
                <c:pt idx="9">
                  <c:v>Finlandia</c:v>
                </c:pt>
                <c:pt idx="10">
                  <c:v>Grecia</c:v>
                </c:pt>
                <c:pt idx="11">
                  <c:v>Rep. Checa</c:v>
                </c:pt>
                <c:pt idx="12">
                  <c:v>Hungría</c:v>
                </c:pt>
                <c:pt idx="13">
                  <c:v>Estonia</c:v>
                </c:pt>
                <c:pt idx="14">
                  <c:v>Corea</c:v>
                </c:pt>
                <c:pt idx="15">
                  <c:v>Reino Unido</c:v>
                </c:pt>
                <c:pt idx="16">
                  <c:v>Suecia</c:v>
                </c:pt>
                <c:pt idx="17">
                  <c:v>Portugal</c:v>
                </c:pt>
                <c:pt idx="18">
                  <c:v>Irlanda</c:v>
                </c:pt>
                <c:pt idx="19">
                  <c:v>Noruega</c:v>
                </c:pt>
                <c:pt idx="20">
                  <c:v>Bélgica</c:v>
                </c:pt>
                <c:pt idx="21">
                  <c:v>Islandia</c:v>
                </c:pt>
                <c:pt idx="22">
                  <c:v>Luxemburgo</c:v>
                </c:pt>
                <c:pt idx="23">
                  <c:v>Francia</c:v>
                </c:pt>
                <c:pt idx="24">
                  <c:v>Alemania</c:v>
                </c:pt>
                <c:pt idx="25">
                  <c:v>Australia</c:v>
                </c:pt>
                <c:pt idx="26">
                  <c:v>España</c:v>
                </c:pt>
                <c:pt idx="27">
                  <c:v>Suiza</c:v>
                </c:pt>
                <c:pt idx="28">
                  <c:v>Eslovaqui</c:v>
                </c:pt>
                <c:pt idx="29">
                  <c:v>Japón</c:v>
                </c:pt>
                <c:pt idx="30">
                  <c:v>Nueva Zelandia</c:v>
                </c:pt>
                <c:pt idx="31">
                  <c:v>Chile</c:v>
                </c:pt>
                <c:pt idx="32">
                  <c:v>Canadá</c:v>
                </c:pt>
                <c:pt idx="33">
                  <c:v>Estados Unidos</c:v>
                </c:pt>
                <c:pt idx="34">
                  <c:v>México</c:v>
                </c:pt>
              </c:strCache>
            </c:strRef>
          </c:cat>
          <c:val>
            <c:numRef>
              <c:f>Hoja2!$D$7:$D$41</c:f>
              <c:numCache>
                <c:formatCode>General</c:formatCode>
                <c:ptCount val="35"/>
                <c:pt idx="2" formatCode="0.0%">
                  <c:v>1.6084361320549002E-2</c:v>
                </c:pt>
                <c:pt idx="3" formatCode="0.0%">
                  <c:v>1.6084361320549002E-2</c:v>
                </c:pt>
                <c:pt idx="4" formatCode="0.0%">
                  <c:v>1.6084361320549002E-2</c:v>
                </c:pt>
                <c:pt idx="5" formatCode="0.0%">
                  <c:v>1.6084361320549002E-2</c:v>
                </c:pt>
                <c:pt idx="6" formatCode="0.0%">
                  <c:v>1.6084361320549002E-2</c:v>
                </c:pt>
                <c:pt idx="7" formatCode="0.0%">
                  <c:v>1.6084361320549002E-2</c:v>
                </c:pt>
                <c:pt idx="8" formatCode="0.0%">
                  <c:v>1.6084361320549002E-2</c:v>
                </c:pt>
                <c:pt idx="9" formatCode="0.0%">
                  <c:v>1.6084361320549002E-2</c:v>
                </c:pt>
                <c:pt idx="10" formatCode="0.0%">
                  <c:v>1.6084361320549002E-2</c:v>
                </c:pt>
                <c:pt idx="11" formatCode="0.0%">
                  <c:v>1.6084361320549002E-2</c:v>
                </c:pt>
                <c:pt idx="12" formatCode="0.0%">
                  <c:v>1.6084361320549002E-2</c:v>
                </c:pt>
                <c:pt idx="13" formatCode="0.0%">
                  <c:v>1.6084361320549002E-2</c:v>
                </c:pt>
                <c:pt idx="14" formatCode="0.0%">
                  <c:v>1.6084361320549002E-2</c:v>
                </c:pt>
                <c:pt idx="15" formatCode="0.0%">
                  <c:v>1.6084361320549002E-2</c:v>
                </c:pt>
                <c:pt idx="16" formatCode="0.0%">
                  <c:v>1.6084361320549002E-2</c:v>
                </c:pt>
                <c:pt idx="17" formatCode="0.0%">
                  <c:v>1.6084361320549002E-2</c:v>
                </c:pt>
                <c:pt idx="18" formatCode="0.0%">
                  <c:v>1.6084361320549002E-2</c:v>
                </c:pt>
                <c:pt idx="19" formatCode="0.0%">
                  <c:v>1.6084361320549002E-2</c:v>
                </c:pt>
                <c:pt idx="20" formatCode="0.0%">
                  <c:v>1.6084361320549002E-2</c:v>
                </c:pt>
                <c:pt idx="21" formatCode="0.0%">
                  <c:v>1.6084361320549002E-2</c:v>
                </c:pt>
                <c:pt idx="22" formatCode="0.0%">
                  <c:v>1.6084361320549002E-2</c:v>
                </c:pt>
                <c:pt idx="23" formatCode="0.0%">
                  <c:v>1.6084361320549002E-2</c:v>
                </c:pt>
                <c:pt idx="24" formatCode="0.0%">
                  <c:v>1.6084361320549002E-2</c:v>
                </c:pt>
                <c:pt idx="25" formatCode="0.0%">
                  <c:v>1.6084361320549002E-2</c:v>
                </c:pt>
                <c:pt idx="26" formatCode="0.0%">
                  <c:v>1.6084361320549002E-2</c:v>
                </c:pt>
                <c:pt idx="27" formatCode="0.0%">
                  <c:v>1.6084361320549002E-2</c:v>
                </c:pt>
                <c:pt idx="28" formatCode="0.0%">
                  <c:v>1.6084361320549002E-2</c:v>
                </c:pt>
                <c:pt idx="29" formatCode="0.0%">
                  <c:v>1.6084361320549002E-2</c:v>
                </c:pt>
                <c:pt idx="30" formatCode="0.0%">
                  <c:v>1.6084361320549002E-2</c:v>
                </c:pt>
                <c:pt idx="31" formatCode="0.0%">
                  <c:v>1.6084361320549002E-2</c:v>
                </c:pt>
                <c:pt idx="32" formatCode="0.0%">
                  <c:v>1.6084361320549002E-2</c:v>
                </c:pt>
                <c:pt idx="33" formatCode="0.0%">
                  <c:v>1.6084361320549002E-2</c:v>
                </c:pt>
                <c:pt idx="34" formatCode="0.0%">
                  <c:v>1.6084361320549002E-2</c:v>
                </c:pt>
              </c:numCache>
            </c:numRef>
          </c:val>
          <c:smooth val="0"/>
          <c:extLst xmlns:c16r2="http://schemas.microsoft.com/office/drawing/2015/06/chart">
            <c:ext xmlns:c16="http://schemas.microsoft.com/office/drawing/2014/chart" uri="{C3380CC4-5D6E-409C-BE32-E72D297353CC}">
              <c16:uniqueId val="{00000003-3C92-433B-AE65-8720BA7A728E}"/>
            </c:ext>
          </c:extLst>
        </c:ser>
        <c:dLbls>
          <c:showLegendKey val="0"/>
          <c:showVal val="0"/>
          <c:showCatName val="0"/>
          <c:showSerName val="0"/>
          <c:showPercent val="0"/>
          <c:showBubbleSize val="0"/>
        </c:dLbls>
        <c:marker val="1"/>
        <c:smooth val="0"/>
        <c:axId val="618465632"/>
        <c:axId val="618468352"/>
      </c:lineChart>
      <c:catAx>
        <c:axId val="618465632"/>
        <c:scaling>
          <c:orientation val="minMax"/>
        </c:scaling>
        <c:delete val="0"/>
        <c:axPos val="b"/>
        <c:numFmt formatCode="General" sourceLinked="0"/>
        <c:majorTickMark val="out"/>
        <c:minorTickMark val="none"/>
        <c:tickLblPos val="nextTo"/>
        <c:txPr>
          <a:bodyPr rot="-5400000" vert="horz"/>
          <a:lstStyle/>
          <a:p>
            <a:pPr>
              <a:defRPr sz="1600"/>
            </a:pPr>
            <a:endParaRPr lang="es-AR"/>
          </a:p>
        </c:txPr>
        <c:crossAx val="618468352"/>
        <c:crosses val="autoZero"/>
        <c:auto val="1"/>
        <c:lblAlgn val="ctr"/>
        <c:lblOffset val="100"/>
        <c:tickLblSkip val="1"/>
        <c:noMultiLvlLbl val="0"/>
      </c:catAx>
      <c:valAx>
        <c:axId val="618468352"/>
        <c:scaling>
          <c:orientation val="minMax"/>
          <c:max val="4.0000000000000008E-2"/>
        </c:scaling>
        <c:delete val="0"/>
        <c:axPos val="l"/>
        <c:numFmt formatCode="0%" sourceLinked="0"/>
        <c:majorTickMark val="out"/>
        <c:minorTickMark val="none"/>
        <c:tickLblPos val="nextTo"/>
        <c:txPr>
          <a:bodyPr/>
          <a:lstStyle/>
          <a:p>
            <a:pPr>
              <a:defRPr sz="1600"/>
            </a:pPr>
            <a:endParaRPr lang="es-AR"/>
          </a:p>
        </c:txPr>
        <c:crossAx val="618465632"/>
        <c:crosses val="autoZero"/>
        <c:crossBetween val="between"/>
        <c:majorUnit val="1.0000000000000002E-2"/>
      </c:valAx>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0.53252</cdr:x>
      <cdr:y>0.72469</cdr:y>
    </cdr:from>
    <cdr:to>
      <cdr:x>0.99862</cdr:x>
      <cdr:y>0.86297</cdr:y>
    </cdr:to>
    <cdr:sp macro="" textlink="">
      <cdr:nvSpPr>
        <cdr:cNvPr id="2" name="TextBox 1">
          <a:extLst xmlns:a="http://schemas.openxmlformats.org/drawingml/2006/main">
            <a:ext uri="{FF2B5EF4-FFF2-40B4-BE49-F238E27FC236}">
              <a16:creationId xmlns:a16="http://schemas.microsoft.com/office/drawing/2014/main" xmlns="" id="{2ED5AA86-7D42-44A6-A991-9C6171008E11}"/>
            </a:ext>
          </a:extLst>
        </cdr:cNvPr>
        <cdr:cNvSpPr txBox="1"/>
      </cdr:nvSpPr>
      <cdr:spPr>
        <a:xfrm xmlns:a="http://schemas.openxmlformats.org/drawingml/2006/main">
          <a:off x="4716524" y="4032448"/>
          <a:ext cx="4128237" cy="76944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spAutoFit/>
        </a:bodyPr>
        <a:lstStyle xmlns:a="http://schemas.openxmlformats.org/drawingml/2006/main"/>
        <a:p xmlns:a="http://schemas.openxmlformats.org/drawingml/2006/main">
          <a:r>
            <a:rPr lang="es-AR" sz="1100" i="1" dirty="0">
              <a:latin typeface="Arial Narrow" panose="020B0606020202030204" pitchFamily="34" charset="0"/>
            </a:rPr>
            <a:t>Supone aplicación plena del </a:t>
          </a:r>
          <a:r>
            <a:rPr lang="es-AR" sz="1100" i="1" dirty="0" smtClean="0">
              <a:latin typeface="Arial Narrow" panose="020B0606020202030204" pitchFamily="34" charset="0"/>
            </a:rPr>
            <a:t>beneficio</a:t>
          </a:r>
          <a:r>
            <a:rPr lang="es-AR" sz="1100" i="1" baseline="0" dirty="0" smtClean="0">
              <a:latin typeface="Arial Narrow" panose="020B0606020202030204" pitchFamily="34" charset="0"/>
            </a:rPr>
            <a:t>.</a:t>
          </a:r>
          <a:endParaRPr lang="es-AR" sz="1100" i="1" dirty="0">
            <a:latin typeface="Arial Narrow" panose="020B0606020202030204" pitchFamily="34" charset="0"/>
          </a:endParaRPr>
        </a:p>
        <a:p xmlns:a="http://schemas.openxmlformats.org/drawingml/2006/main">
          <a:r>
            <a:rPr lang="es-AR" sz="1100" i="1" baseline="0" dirty="0">
              <a:latin typeface="Arial Narrow" panose="020B0606020202030204" pitchFamily="34" charset="0"/>
            </a:rPr>
            <a:t>Supone empleo alcanzado por contribuciones patronales al 17% (dto. 814/01 art. 2 </a:t>
          </a:r>
          <a:r>
            <a:rPr lang="es-AR" sz="1100" i="1" baseline="0" dirty="0" err="1">
              <a:latin typeface="Arial Narrow" panose="020B0606020202030204" pitchFamily="34" charset="0"/>
            </a:rPr>
            <a:t>inc.b</a:t>
          </a:r>
          <a:r>
            <a:rPr lang="es-AR" sz="1100" i="1" baseline="0" dirty="0">
              <a:latin typeface="Arial Narrow" panose="020B0606020202030204" pitchFamily="34" charset="0"/>
            </a:rPr>
            <a:t>).</a:t>
          </a:r>
        </a:p>
        <a:p xmlns:a="http://schemas.openxmlformats.org/drawingml/2006/main">
          <a:r>
            <a:rPr lang="es-AR" sz="1100" i="1" baseline="0" dirty="0">
              <a:latin typeface="Arial Narrow" panose="020B0606020202030204" pitchFamily="34" charset="0"/>
            </a:rPr>
            <a:t>Supone empleo en el AMBA.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EC8A4E2-6138-4E03-9CF7-8C4E0532239D}" type="datetimeFigureOut">
              <a:rPr lang="es-AR" smtClean="0"/>
              <a:t>21/11/2017</a:t>
            </a:fld>
            <a:endParaRPr lang="es-AR"/>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CFA822-81F3-463B-8D13-1E1FBE906DA4}" type="slidenum">
              <a:rPr lang="es-AR" smtClean="0"/>
              <a:t>‹Nº›</a:t>
            </a:fld>
            <a:endParaRPr lang="es-AR"/>
          </a:p>
        </p:txBody>
      </p:sp>
    </p:spTree>
    <p:extLst>
      <p:ext uri="{BB962C8B-B14F-4D97-AF65-F5344CB8AC3E}">
        <p14:creationId xmlns:p14="http://schemas.microsoft.com/office/powerpoint/2010/main" val="294428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11</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12</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13</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14</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15</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16</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17</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18</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19</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20</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21</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23</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24</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25</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26</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27</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28</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29</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30</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31</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32</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33</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34</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35</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36</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37</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38</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39</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40</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41</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5</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42</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44</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45</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46</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47</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48</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49</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50</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51</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52</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6</a:t>
            </a:fld>
            <a:endParaRPr lang="es-AR"/>
          </a:p>
        </p:txBody>
      </p:sp>
    </p:spTree>
    <p:extLst>
      <p:ext uri="{BB962C8B-B14F-4D97-AF65-F5344CB8AC3E}">
        <p14:creationId xmlns:p14="http://schemas.microsoft.com/office/powerpoint/2010/main" val="1735580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53</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7</a:t>
            </a:fld>
            <a:endParaRPr lang="es-AR"/>
          </a:p>
        </p:txBody>
      </p:sp>
    </p:spTree>
    <p:extLst>
      <p:ext uri="{BB962C8B-B14F-4D97-AF65-F5344CB8AC3E}">
        <p14:creationId xmlns:p14="http://schemas.microsoft.com/office/powerpoint/2010/main" val="173558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8</a:t>
            </a:fld>
            <a:endParaRPr lang="es-AR"/>
          </a:p>
        </p:txBody>
      </p:sp>
    </p:spTree>
    <p:extLst>
      <p:ext uri="{BB962C8B-B14F-4D97-AF65-F5344CB8AC3E}">
        <p14:creationId xmlns:p14="http://schemas.microsoft.com/office/powerpoint/2010/main" val="173558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9</a:t>
            </a:fld>
            <a:endParaRPr lang="es-AR"/>
          </a:p>
        </p:txBody>
      </p:sp>
    </p:spTree>
    <p:extLst>
      <p:ext uri="{BB962C8B-B14F-4D97-AF65-F5344CB8AC3E}">
        <p14:creationId xmlns:p14="http://schemas.microsoft.com/office/powerpoint/2010/main" val="240610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7CFA822-81F3-463B-8D13-1E1FBE906DA4}" type="slidenum">
              <a:rPr lang="es-AR" smtClean="0"/>
              <a:t>10</a:t>
            </a:fld>
            <a:endParaRPr lang="es-AR"/>
          </a:p>
        </p:txBody>
      </p:sp>
    </p:spTree>
    <p:extLst>
      <p:ext uri="{BB962C8B-B14F-4D97-AF65-F5344CB8AC3E}">
        <p14:creationId xmlns:p14="http://schemas.microsoft.com/office/powerpoint/2010/main" val="240610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1674F5D8-D7B7-4436-AA0D-F9FCAB582EA0}" type="datetime1">
              <a:rPr lang="es-AR" smtClean="0"/>
              <a:t>21/11/2017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62C027D-20ED-44F4-9C40-4573E1EE705E}" type="slidenum">
              <a:rPr lang="es-AR" smtClean="0"/>
              <a:t>‹Nº›</a:t>
            </a:fld>
            <a:endParaRPr lang="es-AR"/>
          </a:p>
        </p:txBody>
      </p:sp>
    </p:spTree>
    <p:extLst>
      <p:ext uri="{BB962C8B-B14F-4D97-AF65-F5344CB8AC3E}">
        <p14:creationId xmlns:p14="http://schemas.microsoft.com/office/powerpoint/2010/main" val="21830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0090CF"/>
        </a:solidFill>
        <a:effectLst/>
      </p:bgPr>
    </p:bg>
    <p:spTree>
      <p:nvGrpSpPr>
        <p:cNvPr id="1" name=""/>
        <p:cNvGrpSpPr/>
        <p:nvPr/>
      </p:nvGrpSpPr>
      <p:grpSpPr>
        <a:xfrm>
          <a:off x="0" y="0"/>
          <a:ext cx="0" cy="0"/>
          <a:chOff x="0" y="0"/>
          <a:chExt cx="0" cy="0"/>
        </a:xfrm>
      </p:grpSpPr>
      <p:pic>
        <p:nvPicPr>
          <p:cNvPr id="2" name="1 Imagen"/>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832" y="5321090"/>
            <a:ext cx="3203871" cy="988231"/>
          </a:xfrm>
          <a:prstGeom prst="rect">
            <a:avLst/>
          </a:prstGeom>
        </p:spPr>
      </p:pic>
    </p:spTree>
    <p:extLst>
      <p:ext uri="{BB962C8B-B14F-4D97-AF65-F5344CB8AC3E}">
        <p14:creationId xmlns:p14="http://schemas.microsoft.com/office/powerpoint/2010/main" val="33256504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88953" y="1124744"/>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7" name="12 Rectángulo"/>
          <p:cNvSpPr/>
          <p:nvPr/>
        </p:nvSpPr>
        <p:spPr>
          <a:xfrm>
            <a:off x="5" y="3"/>
            <a:ext cx="9143996" cy="787417"/>
          </a:xfrm>
          <a:prstGeom prst="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lIns="93233" tIns="46618" rIns="93233" bIns="46618" rtlCol="0" anchor="ctr"/>
          <a:lstStyle/>
          <a:p>
            <a:pPr algn="ctr"/>
            <a:endParaRPr lang="es-AR" dirty="0">
              <a:latin typeface="Arial"/>
            </a:endParaRPr>
          </a:p>
        </p:txBody>
      </p:sp>
      <p:sp>
        <p:nvSpPr>
          <p:cNvPr id="8" name="SlideTitle" descr="Text Box: Title"/>
          <p:cNvSpPr>
            <a:spLocks noGrp="1" noChangeArrowheads="1"/>
          </p:cNvSpPr>
          <p:nvPr>
            <p:ph type="title"/>
          </p:nvPr>
        </p:nvSpPr>
        <p:spPr bwMode="gray">
          <a:xfrm>
            <a:off x="452386" y="206551"/>
            <a:ext cx="8305165" cy="36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en-US" dirty="0" smtClean="0"/>
              <a:t>Title</a:t>
            </a:r>
          </a:p>
        </p:txBody>
      </p:sp>
      <p:sp>
        <p:nvSpPr>
          <p:cNvPr id="9" name="8 Rectángulo"/>
          <p:cNvSpPr/>
          <p:nvPr/>
        </p:nvSpPr>
        <p:spPr>
          <a:xfrm>
            <a:off x="0" y="6597352"/>
            <a:ext cx="9144000" cy="26064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Marcador de número de diapositiva"/>
          <p:cNvSpPr>
            <a:spLocks noGrp="1"/>
          </p:cNvSpPr>
          <p:nvPr>
            <p:ph type="sldNum" sz="quarter" idx="4"/>
          </p:nvPr>
        </p:nvSpPr>
        <p:spPr>
          <a:xfrm>
            <a:off x="6732240" y="6545113"/>
            <a:ext cx="2133600" cy="365125"/>
          </a:xfrm>
          <a:prstGeom prst="rect">
            <a:avLst/>
          </a:prstGeom>
        </p:spPr>
        <p:txBody>
          <a:bodyPr vert="horz" lIns="91440" tIns="45720" rIns="91440" bIns="45720" rtlCol="0" anchor="ctr"/>
          <a:lstStyle>
            <a:lvl1pPr algn="r">
              <a:defRPr sz="1000">
                <a:solidFill>
                  <a:schemeClr val="tx1">
                    <a:lumMod val="85000"/>
                    <a:lumOff val="15000"/>
                  </a:schemeClr>
                </a:solidFill>
              </a:defRPr>
            </a:lvl1pPr>
          </a:lstStyle>
          <a:p>
            <a:fld id="{362C027D-20ED-44F4-9C40-4573E1EE705E}" type="slidenum">
              <a:rPr lang="es-AR" smtClean="0"/>
              <a:pPr/>
              <a:t>‹Nº›</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2C976-DAE4-43D5-81AE-DBFA83241336}" type="datetime1">
              <a:rPr lang="es-AR" smtClean="0"/>
              <a:t>21/11/2017</a:t>
            </a:fld>
            <a:endParaRPr lang="es-AR"/>
          </a:p>
        </p:txBody>
      </p:sp>
    </p:spTree>
    <p:extLst>
      <p:ext uri="{BB962C8B-B14F-4D97-AF65-F5344CB8AC3E}">
        <p14:creationId xmlns:p14="http://schemas.microsoft.com/office/powerpoint/2010/main" val="3184807068"/>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36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lumMod val="85000"/>
              <a:lumOff val="15000"/>
            </a:schemeClr>
          </a:solidFill>
          <a:latin typeface="+mn-lt"/>
          <a:ea typeface="+mn-ea"/>
          <a:cs typeface="+mn-cs"/>
        </a:defRPr>
      </a:lvl1pPr>
      <a:lvl2pPr marL="914400" indent="-457200" algn="l" defTabSz="914400" rtl="0" eaLnBrk="1" latinLnBrk="0" hangingPunct="1">
        <a:spcBef>
          <a:spcPct val="20000"/>
        </a:spcBef>
        <a:buClr>
          <a:schemeClr val="accent1"/>
        </a:buClr>
        <a:buFont typeface="Wingdings" pitchFamily="2" charset="2"/>
        <a:buChar char="ü"/>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chemeClr val="accent1"/>
        </a:buClr>
        <a:buFont typeface="Wingdings" pitchFamily="2" charset="2"/>
        <a:buChar char="Ø"/>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Ø"/>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chemeClr val="accent1"/>
        </a:buClr>
        <a:buFont typeface="Wingdings" pitchFamily="2" charset="2"/>
        <a:buChar char="Ø"/>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Hoja_de_c_lculo_de_Microsoft_Excel2.xlsx"/></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6867877"/>
          </a:xfrm>
          <a:prstGeom prst="rect">
            <a:avLst/>
          </a:prstGeom>
          <a:solidFill>
            <a:srgbClr val="0072BC"/>
          </a:solidFill>
          <a:ln w="9525">
            <a:noFill/>
            <a:miter lim="800000"/>
            <a:headEnd/>
            <a:tailEnd/>
          </a:ln>
          <a:effectLst/>
        </p:spPr>
        <p:txBody>
          <a:bodyPr lIns="93233" tIns="46618" rIns="93233" bIns="46618" anchor="ctr"/>
          <a:lstStyle/>
          <a:p>
            <a:pPr>
              <a:defRPr/>
            </a:pPr>
            <a:endParaRPr lang="es-CL" sz="1800" dirty="0">
              <a:solidFill>
                <a:srgbClr val="FFFFFF"/>
              </a:solidFill>
              <a:latin typeface="Arial" panose="020B0604020202020204" pitchFamily="34" charset="0"/>
              <a:ea typeface="ヒラギノ角ゴ Pro W3" charset="-128"/>
              <a:cs typeface="Arial" panose="020B0604020202020204" pitchFamily="34" charset="0"/>
            </a:endParaRPr>
          </a:p>
        </p:txBody>
      </p:sp>
      <p:pic>
        <p:nvPicPr>
          <p:cNvPr id="3" name="2 Imagen"/>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944" y="5700647"/>
            <a:ext cx="3470860" cy="988231"/>
          </a:xfrm>
          <a:prstGeom prst="rect">
            <a:avLst/>
          </a:prstGeom>
        </p:spPr>
      </p:pic>
      <p:sp>
        <p:nvSpPr>
          <p:cNvPr id="8" name="7 Rectángulo"/>
          <p:cNvSpPr/>
          <p:nvPr/>
        </p:nvSpPr>
        <p:spPr>
          <a:xfrm>
            <a:off x="323528" y="372006"/>
            <a:ext cx="1478930" cy="369332"/>
          </a:xfrm>
          <a:prstGeom prst="rect">
            <a:avLst/>
          </a:prstGeom>
        </p:spPr>
        <p:txBody>
          <a:bodyPr wrap="none">
            <a:spAutoFit/>
          </a:bodyPr>
          <a:lstStyle/>
          <a:p>
            <a:pPr algn="ctr">
              <a:spcBef>
                <a:spcPts val="1200"/>
              </a:spcBef>
            </a:pPr>
            <a:r>
              <a:rPr lang="es-AR" b="1" dirty="0">
                <a:solidFill>
                  <a:schemeClr val="bg1"/>
                </a:solidFill>
                <a:ea typeface="Roboto" pitchFamily="2" charset="0"/>
                <a:cs typeface="Arial" panose="020B0604020202020204" pitchFamily="34" charset="0"/>
              </a:rPr>
              <a:t>Octubre 2017</a:t>
            </a:r>
          </a:p>
        </p:txBody>
      </p:sp>
      <p:sp>
        <p:nvSpPr>
          <p:cNvPr id="7" name="6 CuadroTexto"/>
          <p:cNvSpPr txBox="1"/>
          <p:nvPr/>
        </p:nvSpPr>
        <p:spPr>
          <a:xfrm>
            <a:off x="611560" y="764704"/>
            <a:ext cx="7848872" cy="6647972"/>
          </a:xfrm>
          <a:prstGeom prst="rect">
            <a:avLst/>
          </a:prstGeom>
          <a:noFill/>
        </p:spPr>
        <p:txBody>
          <a:bodyPr wrap="square" lIns="91439" tIns="45719" rIns="91439" bIns="45719" rtlCol="0">
            <a:spAutoFit/>
          </a:bodyPr>
          <a:lstStyle/>
          <a:p>
            <a:pPr>
              <a:spcBef>
                <a:spcPts val="1200"/>
              </a:spcBef>
            </a:pPr>
            <a:endParaRPr lang="es-AR" sz="4400" b="1" dirty="0">
              <a:solidFill>
                <a:schemeClr val="bg1"/>
              </a:solidFill>
              <a:ea typeface="Roboto" pitchFamily="2" charset="0"/>
              <a:cs typeface="Arial" panose="020B0604020202020204" pitchFamily="34" charset="0"/>
            </a:endParaRPr>
          </a:p>
          <a:p>
            <a:pPr>
              <a:spcBef>
                <a:spcPts val="1200"/>
              </a:spcBef>
            </a:pPr>
            <a:r>
              <a:rPr lang="es-AR" sz="4400" b="1" dirty="0" smtClean="0">
                <a:solidFill>
                  <a:schemeClr val="bg1"/>
                </a:solidFill>
                <a:ea typeface="Roboto" pitchFamily="2" charset="0"/>
                <a:cs typeface="Arial" panose="020B0604020202020204" pitchFamily="34" charset="0"/>
              </a:rPr>
              <a:t>Proyecto de reforma tributaria</a:t>
            </a:r>
            <a:endParaRPr lang="es-AR" sz="3200" b="1" dirty="0" smtClean="0">
              <a:solidFill>
                <a:schemeClr val="bg1"/>
              </a:solidFill>
              <a:ea typeface="Roboto" pitchFamily="2" charset="0"/>
              <a:cs typeface="Arial" panose="020B0604020202020204" pitchFamily="34" charset="0"/>
            </a:endParaRPr>
          </a:p>
          <a:p>
            <a:pPr marL="0" lvl="1">
              <a:spcBef>
                <a:spcPts val="1200"/>
              </a:spcBef>
            </a:pPr>
            <a:r>
              <a:rPr lang="es-AR" sz="3200" b="1" dirty="0" smtClean="0">
                <a:solidFill>
                  <a:schemeClr val="bg1"/>
                </a:solidFill>
                <a:ea typeface="Roboto" pitchFamily="2" charset="0"/>
                <a:cs typeface="Arial" panose="020B0604020202020204" pitchFamily="34" charset="0"/>
              </a:rPr>
              <a:t>+  </a:t>
            </a:r>
            <a:r>
              <a:rPr lang="es-AR" sz="3200" b="1" dirty="0">
                <a:solidFill>
                  <a:schemeClr val="bg1"/>
                </a:solidFill>
                <a:ea typeface="Arial Unicode MS" panose="020B0604020202020204" pitchFamily="34" charset="-128"/>
                <a:cs typeface="Arial Unicode MS" panose="020B0604020202020204" pitchFamily="34" charset="-128"/>
              </a:rPr>
              <a:t>Inversión y generación de </a:t>
            </a:r>
            <a:r>
              <a:rPr lang="es-AR" sz="3200" b="1" dirty="0" smtClean="0">
                <a:solidFill>
                  <a:schemeClr val="bg1"/>
                </a:solidFill>
                <a:ea typeface="Arial Unicode MS" panose="020B0604020202020204" pitchFamily="34" charset="-128"/>
                <a:cs typeface="Arial Unicode MS" panose="020B0604020202020204" pitchFamily="34" charset="-128"/>
              </a:rPr>
              <a:t>empleo</a:t>
            </a:r>
            <a:endParaRPr lang="es-AR" sz="3200" b="1" dirty="0" smtClean="0">
              <a:solidFill>
                <a:schemeClr val="bg1"/>
              </a:solidFill>
              <a:ea typeface="Roboto" pitchFamily="2" charset="0"/>
              <a:cs typeface="Arial" panose="020B0604020202020204" pitchFamily="34" charset="0"/>
            </a:endParaRPr>
          </a:p>
          <a:p>
            <a:pPr>
              <a:spcBef>
                <a:spcPts val="1200"/>
              </a:spcBef>
            </a:pPr>
            <a:r>
              <a:rPr lang="es-AR" sz="3200" b="1" dirty="0" smtClean="0">
                <a:solidFill>
                  <a:schemeClr val="bg1"/>
                </a:solidFill>
                <a:ea typeface="Roboto" pitchFamily="2" charset="0"/>
                <a:cs typeface="Arial" panose="020B0604020202020204" pitchFamily="34" charset="0"/>
              </a:rPr>
              <a:t>+  Eficiencia y </a:t>
            </a:r>
            <a:r>
              <a:rPr lang="es-AR" sz="3200" b="1" dirty="0">
                <a:solidFill>
                  <a:schemeClr val="bg1"/>
                </a:solidFill>
                <a:ea typeface="Roboto" pitchFamily="2" charset="0"/>
                <a:cs typeface="Arial" panose="020B0604020202020204" pitchFamily="34" charset="0"/>
              </a:rPr>
              <a:t>e</a:t>
            </a:r>
            <a:r>
              <a:rPr lang="es-AR" sz="3200" b="1" dirty="0" smtClean="0">
                <a:solidFill>
                  <a:schemeClr val="bg1"/>
                </a:solidFill>
                <a:ea typeface="Roboto" pitchFamily="2" charset="0"/>
                <a:cs typeface="Arial" panose="020B0604020202020204" pitchFamily="34" charset="0"/>
              </a:rPr>
              <a:t>quidad</a:t>
            </a:r>
          </a:p>
          <a:p>
            <a:pPr>
              <a:spcBef>
                <a:spcPts val="1200"/>
              </a:spcBef>
            </a:pPr>
            <a:r>
              <a:rPr lang="es-AR" sz="3200" b="1" dirty="0" smtClean="0">
                <a:solidFill>
                  <a:schemeClr val="bg1"/>
                </a:solidFill>
                <a:ea typeface="Roboto" pitchFamily="2" charset="0"/>
                <a:cs typeface="Arial" panose="020B0604020202020204" pitchFamily="34" charset="0"/>
              </a:rPr>
              <a:t>    Desarrollo económico</a:t>
            </a:r>
            <a:endParaRPr lang="es-AR" b="1" dirty="0" smtClean="0">
              <a:solidFill>
                <a:schemeClr val="bg1"/>
              </a:solidFill>
              <a:latin typeface="+mj-lt"/>
              <a:ea typeface="Roboto" pitchFamily="2" charset="0"/>
              <a:cs typeface="Arial" panose="020B0604020202020204" pitchFamily="34" charset="0"/>
            </a:endParaRPr>
          </a:p>
          <a:p>
            <a:pPr>
              <a:spcBef>
                <a:spcPts val="1200"/>
              </a:spcBef>
            </a:pPr>
            <a:endParaRPr lang="es-AR" dirty="0" smtClean="0">
              <a:solidFill>
                <a:schemeClr val="bg1"/>
              </a:solidFill>
              <a:latin typeface="+mj-lt"/>
              <a:ea typeface="Roboto" pitchFamily="2" charset="0"/>
              <a:cs typeface="Arial" panose="020B0604020202020204" pitchFamily="34" charset="0"/>
            </a:endParaRPr>
          </a:p>
          <a:p>
            <a:pPr lvl="0" algn="ctr">
              <a:spcBef>
                <a:spcPts val="1200"/>
              </a:spcBef>
            </a:pPr>
            <a:endParaRPr lang="es-AR" sz="2000" b="1" kern="2000" spc="600" dirty="0">
              <a:solidFill>
                <a:prstClr val="white"/>
              </a:solidFill>
              <a:ea typeface="Roboto" pitchFamily="2" charset="0"/>
              <a:cs typeface="Arial" panose="020B0604020202020204" pitchFamily="34" charset="0"/>
            </a:endParaRPr>
          </a:p>
          <a:p>
            <a:pPr lvl="0" algn="ctr">
              <a:spcBef>
                <a:spcPts val="1200"/>
              </a:spcBef>
            </a:pPr>
            <a:endParaRPr lang="es-AR" sz="2000" b="1" kern="2000" spc="600" dirty="0">
              <a:solidFill>
                <a:prstClr val="white"/>
              </a:solidFill>
              <a:ea typeface="Roboto" pitchFamily="2" charset="0"/>
              <a:cs typeface="Arial" panose="020B0604020202020204" pitchFamily="34" charset="0"/>
            </a:endParaRPr>
          </a:p>
          <a:p>
            <a:pPr lvl="0" algn="ctr">
              <a:spcBef>
                <a:spcPts val="1200"/>
              </a:spcBef>
            </a:pPr>
            <a:endParaRPr lang="es-AR" sz="2000" kern="2000" spc="600" dirty="0">
              <a:solidFill>
                <a:prstClr val="white"/>
              </a:solidFill>
              <a:ea typeface="Roboto" pitchFamily="2" charset="0"/>
              <a:cs typeface="Arial" panose="020B0604020202020204" pitchFamily="34" charset="0"/>
            </a:endParaRPr>
          </a:p>
          <a:p>
            <a:pPr algn="ctr">
              <a:spcBef>
                <a:spcPts val="1200"/>
              </a:spcBef>
            </a:pPr>
            <a:endParaRPr lang="es-AR" sz="4400" b="1" dirty="0">
              <a:solidFill>
                <a:schemeClr val="bg1"/>
              </a:solidFill>
              <a:ea typeface="Roboto" pitchFamily="2" charset="0"/>
              <a:cs typeface="Arial" panose="020B0604020202020204" pitchFamily="34" charset="0"/>
            </a:endParaRPr>
          </a:p>
          <a:p>
            <a:pPr algn="ctr">
              <a:spcBef>
                <a:spcPts val="1200"/>
              </a:spcBef>
            </a:pPr>
            <a:endParaRPr lang="es-AR" sz="2000" b="1" dirty="0">
              <a:solidFill>
                <a:schemeClr val="bg1"/>
              </a:solidFill>
              <a:ea typeface="Roboto" pitchFamily="2" charset="0"/>
              <a:cs typeface="Arial"/>
            </a:endParaRPr>
          </a:p>
        </p:txBody>
      </p:sp>
      <p:sp>
        <p:nvSpPr>
          <p:cNvPr id="9" name="9 Flecha derecha"/>
          <p:cNvSpPr/>
          <p:nvPr/>
        </p:nvSpPr>
        <p:spPr>
          <a:xfrm>
            <a:off x="733557" y="3835205"/>
            <a:ext cx="238043" cy="31387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663876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10</a:t>
            </a:fld>
            <a:endParaRPr lang="es-AR"/>
          </a:p>
        </p:txBody>
      </p:sp>
      <p:sp>
        <p:nvSpPr>
          <p:cNvPr id="6" name="4 CuadroTexto"/>
          <p:cNvSpPr txBox="1"/>
          <p:nvPr/>
        </p:nvSpPr>
        <p:spPr>
          <a:xfrm>
            <a:off x="252000" y="159023"/>
            <a:ext cx="864000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Principales medidas que fomentan la inversión y el empleo</a:t>
            </a:r>
            <a:endParaRPr lang="es-AR" sz="2400" b="1" dirty="0">
              <a:solidFill>
                <a:schemeClr val="bg1"/>
              </a:solidFill>
              <a:latin typeface="+mj-lt"/>
              <a:ea typeface="Arial Unicode MS" panose="020B0604020202020204" pitchFamily="34" charset="-128"/>
              <a:cs typeface="Arial" pitchFamily="34" charset="0"/>
            </a:endParaRPr>
          </a:p>
        </p:txBody>
      </p:sp>
      <p:sp>
        <p:nvSpPr>
          <p:cNvPr id="5" name="4 CuadroTexto"/>
          <p:cNvSpPr txBox="1"/>
          <p:nvPr/>
        </p:nvSpPr>
        <p:spPr>
          <a:xfrm>
            <a:off x="323528" y="980728"/>
            <a:ext cx="8542312" cy="4573560"/>
          </a:xfrm>
          <a:prstGeom prst="rect">
            <a:avLst/>
          </a:prstGeom>
          <a:noFill/>
        </p:spPr>
        <p:txBody>
          <a:bodyPr wrap="square" rtlCol="0">
            <a:spAutoFit/>
          </a:bodyPr>
          <a:lstStyle/>
          <a:p>
            <a:pPr marL="342900" indent="-342900">
              <a:lnSpc>
                <a:spcPct val="120000"/>
              </a:lnSpc>
              <a:spcBef>
                <a:spcPts val="1200"/>
              </a:spcBef>
              <a:spcAft>
                <a:spcPts val="1200"/>
              </a:spcAft>
              <a:buClr>
                <a:schemeClr val="accent1">
                  <a:lumMod val="60000"/>
                  <a:lumOff val="40000"/>
                </a:schemeClr>
              </a:buClr>
              <a:buFont typeface="+mj-lt"/>
              <a:buAutoNum type="arabicPeriod"/>
            </a:pPr>
            <a:r>
              <a:rPr lang="es-AR" sz="2200" dirty="0" smtClean="0">
                <a:solidFill>
                  <a:schemeClr val="tx1">
                    <a:lumMod val="85000"/>
                    <a:lumOff val="15000"/>
                  </a:schemeClr>
                </a:solidFill>
                <a:latin typeface="+mj-lt"/>
              </a:rPr>
              <a:t>Reducción en el impuesto a las ganancias corporativas no distribuidas.</a:t>
            </a:r>
            <a:endParaRPr lang="es-AR" sz="2200" strike="sngStrike" dirty="0" smtClean="0">
              <a:solidFill>
                <a:schemeClr val="tx1">
                  <a:lumMod val="85000"/>
                  <a:lumOff val="15000"/>
                </a:schemeClr>
              </a:solidFill>
              <a:latin typeface="+mj-lt"/>
            </a:endParaRPr>
          </a:p>
          <a:p>
            <a:pPr marL="342900" indent="-342900">
              <a:lnSpc>
                <a:spcPct val="120000"/>
              </a:lnSpc>
              <a:spcBef>
                <a:spcPts val="1200"/>
              </a:spcBef>
              <a:spcAft>
                <a:spcPts val="1200"/>
              </a:spcAft>
              <a:buClr>
                <a:schemeClr val="accent1">
                  <a:lumMod val="60000"/>
                  <a:lumOff val="40000"/>
                </a:schemeClr>
              </a:buClr>
              <a:buFont typeface="+mj-lt"/>
              <a:buAutoNum type="arabicPeriod"/>
            </a:pPr>
            <a:r>
              <a:rPr lang="es-AR" sz="2200" dirty="0" smtClean="0">
                <a:solidFill>
                  <a:schemeClr val="tx1">
                    <a:lumMod val="85000"/>
                    <a:lumOff val="15000"/>
                  </a:schemeClr>
                </a:solidFill>
                <a:latin typeface="+mj-lt"/>
              </a:rPr>
              <a:t>Devolución anticipada de saldos a favor de IVA por inversiones.</a:t>
            </a:r>
          </a:p>
          <a:p>
            <a:pPr marL="342900" indent="-342900">
              <a:lnSpc>
                <a:spcPct val="120000"/>
              </a:lnSpc>
              <a:spcBef>
                <a:spcPts val="1200"/>
              </a:spcBef>
              <a:spcAft>
                <a:spcPts val="1200"/>
              </a:spcAft>
              <a:buClr>
                <a:schemeClr val="accent1">
                  <a:lumMod val="60000"/>
                  <a:lumOff val="40000"/>
                </a:schemeClr>
              </a:buClr>
              <a:buFont typeface="+mj-lt"/>
              <a:buAutoNum type="arabicPeriod"/>
            </a:pPr>
            <a:r>
              <a:rPr lang="es-AR" sz="2200" dirty="0" smtClean="0">
                <a:solidFill>
                  <a:schemeClr val="tx1">
                    <a:lumMod val="85000"/>
                    <a:lumOff val="15000"/>
                  </a:schemeClr>
                </a:solidFill>
                <a:latin typeface="+mj-lt"/>
              </a:rPr>
              <a:t>Implementación de mínimo no imponible para contribuciones patronales.</a:t>
            </a:r>
            <a:endParaRPr lang="es-AR" sz="2200" dirty="0">
              <a:solidFill>
                <a:schemeClr val="tx1">
                  <a:lumMod val="85000"/>
                  <a:lumOff val="15000"/>
                </a:schemeClr>
              </a:solidFill>
              <a:latin typeface="+mj-lt"/>
            </a:endParaRPr>
          </a:p>
          <a:p>
            <a:pPr marL="342900" indent="-342900">
              <a:lnSpc>
                <a:spcPct val="120000"/>
              </a:lnSpc>
              <a:spcBef>
                <a:spcPts val="1200"/>
              </a:spcBef>
              <a:spcAft>
                <a:spcPts val="1200"/>
              </a:spcAft>
              <a:buClr>
                <a:schemeClr val="accent1">
                  <a:lumMod val="60000"/>
                  <a:lumOff val="40000"/>
                </a:schemeClr>
              </a:buClr>
              <a:buFont typeface="+mj-lt"/>
              <a:buAutoNum type="arabicPeriod"/>
            </a:pPr>
            <a:r>
              <a:rPr lang="es-AR" sz="2200" dirty="0" smtClean="0">
                <a:solidFill>
                  <a:schemeClr val="tx1">
                    <a:lumMod val="85000"/>
                    <a:lumOff val="15000"/>
                  </a:schemeClr>
                </a:solidFill>
                <a:latin typeface="+mj-lt"/>
              </a:rPr>
              <a:t>Incremento del pago a cuenta de ganancias generado por el impuesto sobre los créditos y débitos bancarios.</a:t>
            </a:r>
          </a:p>
          <a:p>
            <a:pPr marL="342900" indent="-342900">
              <a:lnSpc>
                <a:spcPct val="120000"/>
              </a:lnSpc>
              <a:spcBef>
                <a:spcPts val="1200"/>
              </a:spcBef>
              <a:spcAft>
                <a:spcPts val="1200"/>
              </a:spcAft>
              <a:buClr>
                <a:schemeClr val="accent1">
                  <a:lumMod val="60000"/>
                  <a:lumOff val="40000"/>
                </a:schemeClr>
              </a:buClr>
              <a:buFont typeface="+mj-lt"/>
              <a:buAutoNum type="arabicPeriod"/>
            </a:pPr>
            <a:r>
              <a:rPr lang="es-AR" sz="2200" dirty="0">
                <a:latin typeface="+mj-lt"/>
                <a:sym typeface="Wingdings"/>
              </a:rPr>
              <a:t>Acuerdo con las provincias para reducir </a:t>
            </a:r>
            <a:r>
              <a:rPr lang="es-AR" sz="2200" dirty="0" smtClean="0">
                <a:latin typeface="+mj-lt"/>
                <a:sym typeface="Wingdings"/>
              </a:rPr>
              <a:t>impuestos: </a:t>
            </a:r>
            <a:r>
              <a:rPr lang="es-AR" sz="2200" dirty="0">
                <a:latin typeface="+mj-lt"/>
                <a:sym typeface="Wingdings"/>
              </a:rPr>
              <a:t>ingresos brutos, sellos y eliminar aduanas interiores.</a:t>
            </a:r>
            <a:r>
              <a:rPr lang="es-AR" sz="2200" dirty="0">
                <a:solidFill>
                  <a:schemeClr val="accent1"/>
                </a:solidFill>
                <a:latin typeface="+mj-lt"/>
                <a:sym typeface="Wingdings"/>
              </a:rPr>
              <a:t> </a:t>
            </a:r>
          </a:p>
        </p:txBody>
      </p:sp>
    </p:spTree>
    <p:extLst>
      <p:ext uri="{BB962C8B-B14F-4D97-AF65-F5344CB8AC3E}">
        <p14:creationId xmlns:p14="http://schemas.microsoft.com/office/powerpoint/2010/main" val="2145522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11</a:t>
            </a:fld>
            <a:endParaRPr lang="es-AR"/>
          </a:p>
        </p:txBody>
      </p:sp>
      <p:sp>
        <p:nvSpPr>
          <p:cNvPr id="6" name="4 CuadroTexto"/>
          <p:cNvSpPr txBox="1"/>
          <p:nvPr/>
        </p:nvSpPr>
        <p:spPr>
          <a:xfrm>
            <a:off x="395536" y="-27384"/>
            <a:ext cx="7920000" cy="830997"/>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Reducción de la imposición sobre las ganancias no distribuidas</a:t>
            </a:r>
            <a:endParaRPr lang="es-AR" sz="2400" b="1" dirty="0">
              <a:solidFill>
                <a:schemeClr val="bg1"/>
              </a:solidFill>
              <a:latin typeface="+mj-lt"/>
              <a:ea typeface="Arial Unicode MS" panose="020B0604020202020204" pitchFamily="34" charset="-128"/>
              <a:cs typeface="Arial" pitchFamily="34" charset="0"/>
            </a:endParaRPr>
          </a:p>
        </p:txBody>
      </p:sp>
      <p:sp>
        <p:nvSpPr>
          <p:cNvPr id="11" name="10 CuadroTexto"/>
          <p:cNvSpPr txBox="1"/>
          <p:nvPr/>
        </p:nvSpPr>
        <p:spPr>
          <a:xfrm>
            <a:off x="539552" y="1700808"/>
            <a:ext cx="8208912" cy="3139321"/>
          </a:xfrm>
          <a:prstGeom prst="rect">
            <a:avLst/>
          </a:prstGeom>
          <a:noFill/>
        </p:spPr>
        <p:txBody>
          <a:bodyPr wrap="square" rtlCol="0">
            <a:spAutoFit/>
          </a:bodyPr>
          <a:lstStyle>
            <a:defPPr>
              <a:defRPr lang="es-AR"/>
            </a:defPPr>
            <a:lvl1pPr marL="342900" indent="-342900">
              <a:lnSpc>
                <a:spcPct val="300000"/>
              </a:lnSpc>
              <a:buClr>
                <a:schemeClr val="accent1">
                  <a:lumMod val="60000"/>
                  <a:lumOff val="40000"/>
                </a:schemeClr>
              </a:buClr>
              <a:buFont typeface="Arial" panose="020B0604020202020204" pitchFamily="34" charset="0"/>
              <a:buChar char="•"/>
              <a:defRPr>
                <a:solidFill>
                  <a:schemeClr val="tx1">
                    <a:lumMod val="85000"/>
                    <a:lumOff val="15000"/>
                  </a:schemeClr>
                </a:solidFill>
                <a:latin typeface="+mj-lt"/>
              </a:defRPr>
            </a:lvl1pPr>
          </a:lstStyle>
          <a:p>
            <a:pPr>
              <a:lnSpc>
                <a:spcPct val="120000"/>
              </a:lnSpc>
              <a:spcAft>
                <a:spcPts val="1200"/>
              </a:spcAft>
            </a:pPr>
            <a:r>
              <a:rPr lang="es-AR" sz="2000" dirty="0" smtClean="0">
                <a:solidFill>
                  <a:schemeClr val="tx1"/>
                </a:solidFill>
              </a:rPr>
              <a:t>Las </a:t>
            </a:r>
            <a:r>
              <a:rPr lang="es-AR" sz="2000" dirty="0">
                <a:solidFill>
                  <a:schemeClr val="tx1"/>
                </a:solidFill>
              </a:rPr>
              <a:t>ganancias de las empresas estarán alcanzadas por la alícuota del 25%.</a:t>
            </a:r>
          </a:p>
          <a:p>
            <a:pPr>
              <a:lnSpc>
                <a:spcPct val="120000"/>
              </a:lnSpc>
              <a:spcAft>
                <a:spcPts val="1200"/>
              </a:spcAft>
            </a:pPr>
            <a:r>
              <a:rPr lang="es-AR" sz="2000" dirty="0">
                <a:solidFill>
                  <a:schemeClr val="tx1"/>
                </a:solidFill>
              </a:rPr>
              <a:t>Se aplicará un impuesto adicional sobre los dividendos o utilidades distribuidas para completar el 35% de carga total</a:t>
            </a:r>
            <a:r>
              <a:rPr lang="es-AR" sz="2000" dirty="0" smtClean="0">
                <a:solidFill>
                  <a:schemeClr val="tx1"/>
                </a:solidFill>
              </a:rPr>
              <a:t>.</a:t>
            </a:r>
            <a:endParaRPr lang="es-AR" sz="2000" dirty="0">
              <a:solidFill>
                <a:schemeClr val="tx1"/>
              </a:solidFill>
            </a:endParaRPr>
          </a:p>
          <a:p>
            <a:pPr>
              <a:lnSpc>
                <a:spcPct val="120000"/>
              </a:lnSpc>
              <a:spcAft>
                <a:spcPts val="1200"/>
              </a:spcAft>
            </a:pPr>
            <a:r>
              <a:rPr lang="es-AR" sz="2000" dirty="0">
                <a:solidFill>
                  <a:schemeClr val="tx1"/>
                </a:solidFill>
              </a:rPr>
              <a:t>Se establecen presunciones para impedir distribuciones de utilidades encubiertas: por ejemplo gastos personales de socios o accionistas pagados por la </a:t>
            </a:r>
            <a:r>
              <a:rPr lang="es-AR" sz="2000" dirty="0" smtClean="0">
                <a:solidFill>
                  <a:schemeClr val="tx1"/>
                </a:solidFill>
              </a:rPr>
              <a:t>sociedad</a:t>
            </a:r>
            <a:r>
              <a:rPr lang="es-AR" sz="2000" dirty="0" smtClean="0"/>
              <a:t>.</a:t>
            </a:r>
          </a:p>
          <a:p>
            <a:pPr>
              <a:lnSpc>
                <a:spcPct val="120000"/>
              </a:lnSpc>
              <a:spcAft>
                <a:spcPts val="1200"/>
              </a:spcAft>
            </a:pPr>
            <a:r>
              <a:rPr lang="es-AR" sz="2000" dirty="0" smtClean="0">
                <a:solidFill>
                  <a:schemeClr val="tx1"/>
                </a:solidFill>
              </a:rPr>
              <a:t>Todo esto incentivará a las empresas a reinvertir sus utilidades.</a:t>
            </a:r>
            <a:endParaRPr lang="es-AR" sz="2000" dirty="0">
              <a:solidFill>
                <a:schemeClr val="tx1"/>
              </a:solidFill>
            </a:endParaRPr>
          </a:p>
        </p:txBody>
      </p:sp>
      <p:sp>
        <p:nvSpPr>
          <p:cNvPr id="12" name="11 Rectángulo"/>
          <p:cNvSpPr/>
          <p:nvPr/>
        </p:nvSpPr>
        <p:spPr>
          <a:xfrm>
            <a:off x="612000" y="908720"/>
            <a:ext cx="7920000" cy="64807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bg1"/>
                </a:solidFill>
              </a:rPr>
              <a:t>Se reduce </a:t>
            </a:r>
            <a:r>
              <a:rPr lang="es-AR" b="1" dirty="0">
                <a:solidFill>
                  <a:schemeClr val="bg1"/>
                </a:solidFill>
              </a:rPr>
              <a:t>gradualmente la alícuota del impuesto a las ganancias del 35% al 25% para ganancias </a:t>
            </a:r>
            <a:r>
              <a:rPr lang="es-AR" b="1" dirty="0" smtClean="0">
                <a:solidFill>
                  <a:schemeClr val="bg1"/>
                </a:solidFill>
              </a:rPr>
              <a:t>que no se distribuyan</a:t>
            </a:r>
            <a:endParaRPr lang="es-AR" b="1" strike="sngStrike" dirty="0">
              <a:solidFill>
                <a:schemeClr val="bg1"/>
              </a:solidFill>
            </a:endParaRPr>
          </a:p>
        </p:txBody>
      </p:sp>
      <p:graphicFrame>
        <p:nvGraphicFramePr>
          <p:cNvPr id="9" name="7 Tabla"/>
          <p:cNvGraphicFramePr>
            <a:graphicFrameLocks noGrp="1"/>
          </p:cNvGraphicFramePr>
          <p:nvPr>
            <p:extLst>
              <p:ext uri="{D42A27DB-BD31-4B8C-83A1-F6EECF244321}">
                <p14:modId xmlns:p14="http://schemas.microsoft.com/office/powerpoint/2010/main" val="4254817869"/>
              </p:ext>
            </p:extLst>
          </p:nvPr>
        </p:nvGraphicFramePr>
        <p:xfrm>
          <a:off x="611999" y="5013176"/>
          <a:ext cx="7920002" cy="1368152"/>
        </p:xfrm>
        <a:graphic>
          <a:graphicData uri="http://schemas.openxmlformats.org/drawingml/2006/table">
            <a:tbl>
              <a:tblPr/>
              <a:tblGrid>
                <a:gridCol w="2309362">
                  <a:extLst>
                    <a:ext uri="{9D8B030D-6E8A-4147-A177-3AD203B41FA5}">
                      <a16:colId xmlns="" xmlns:a16="http://schemas.microsoft.com/office/drawing/2014/main" val="20000"/>
                    </a:ext>
                  </a:extLst>
                </a:gridCol>
                <a:gridCol w="1122128">
                  <a:extLst>
                    <a:ext uri="{9D8B030D-6E8A-4147-A177-3AD203B41FA5}">
                      <a16:colId xmlns="" xmlns:a16="http://schemas.microsoft.com/office/drawing/2014/main" val="20001"/>
                    </a:ext>
                  </a:extLst>
                </a:gridCol>
                <a:gridCol w="1122128">
                  <a:extLst>
                    <a:ext uri="{9D8B030D-6E8A-4147-A177-3AD203B41FA5}">
                      <a16:colId xmlns="" xmlns:a16="http://schemas.microsoft.com/office/drawing/2014/main" val="20002"/>
                    </a:ext>
                  </a:extLst>
                </a:gridCol>
                <a:gridCol w="1122128">
                  <a:extLst>
                    <a:ext uri="{9D8B030D-6E8A-4147-A177-3AD203B41FA5}">
                      <a16:colId xmlns="" xmlns:a16="http://schemas.microsoft.com/office/drawing/2014/main" val="20003"/>
                    </a:ext>
                  </a:extLst>
                </a:gridCol>
                <a:gridCol w="1122128">
                  <a:extLst>
                    <a:ext uri="{9D8B030D-6E8A-4147-A177-3AD203B41FA5}">
                      <a16:colId xmlns="" xmlns:a16="http://schemas.microsoft.com/office/drawing/2014/main" val="20004"/>
                    </a:ext>
                  </a:extLst>
                </a:gridCol>
                <a:gridCol w="1122128">
                  <a:extLst>
                    <a:ext uri="{9D8B030D-6E8A-4147-A177-3AD203B41FA5}">
                      <a16:colId xmlns="" xmlns:a16="http://schemas.microsoft.com/office/drawing/2014/main" val="20005"/>
                    </a:ext>
                  </a:extLst>
                </a:gridCol>
              </a:tblGrid>
              <a:tr h="684076">
                <a:tc>
                  <a:txBody>
                    <a:bodyPr/>
                    <a:lstStyle/>
                    <a:p>
                      <a:pPr algn="ctr" rtl="0" fontAlgn="ct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es-AR" sz="1800" b="1" i="0" u="none" strike="noStrike" dirty="0" smtClean="0">
                          <a:solidFill>
                            <a:srgbClr val="FFFFFF"/>
                          </a:solidFill>
                          <a:effectLst/>
                          <a:latin typeface="+mj-lt"/>
                        </a:rPr>
                        <a:t>Actual</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rtl="0" fontAlgn="ctr"/>
                      <a:r>
                        <a:rPr lang="es-AR" sz="1800" b="1" i="0" u="none" strike="noStrike" dirty="0" smtClean="0">
                          <a:solidFill>
                            <a:srgbClr val="FFFFFF"/>
                          </a:solidFill>
                          <a:effectLst/>
                          <a:latin typeface="+mj-lt"/>
                        </a:rPr>
                        <a:t>2018</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rtl="0" fontAlgn="ctr"/>
                      <a:r>
                        <a:rPr lang="es-AR" sz="1800" b="1" i="0" u="none" strike="noStrike" dirty="0" smtClean="0">
                          <a:solidFill>
                            <a:srgbClr val="FFFFFF"/>
                          </a:solidFill>
                          <a:effectLst/>
                          <a:latin typeface="+mj-lt"/>
                        </a:rPr>
                        <a:t>2019</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es-AR" sz="1800" b="1" i="0" u="none" strike="noStrike" dirty="0" smtClean="0">
                          <a:solidFill>
                            <a:srgbClr val="FFFFFF"/>
                          </a:solidFill>
                          <a:effectLst/>
                          <a:latin typeface="+mj-lt"/>
                        </a:rPr>
                        <a:t>2020</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es-AR" sz="1800" b="1" i="0" u="none" strike="noStrike" dirty="0" smtClean="0">
                          <a:solidFill>
                            <a:srgbClr val="FFFFFF"/>
                          </a:solidFill>
                          <a:effectLst/>
                          <a:latin typeface="+mj-lt"/>
                        </a:rPr>
                        <a:t>2021+</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684076">
                <a:tc>
                  <a:txBody>
                    <a:bodyPr/>
                    <a:lstStyle/>
                    <a:p>
                      <a:pPr algn="l" rtl="0" fontAlgn="ctr"/>
                      <a:r>
                        <a:rPr lang="es-AR" sz="1800" b="0" i="0" u="none" strike="noStrike" dirty="0" smtClean="0">
                          <a:solidFill>
                            <a:srgbClr val="262626"/>
                          </a:solidFill>
                          <a:effectLst/>
                          <a:latin typeface="+mj-lt"/>
                        </a:rPr>
                        <a:t> Alícuota del impuesto</a:t>
                      </a:r>
                      <a:endParaRPr lang="es-AR" sz="1800" b="0" i="0" u="none" strike="noStrike" dirty="0">
                        <a:solidFill>
                          <a:srgbClr val="262626"/>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
                      <a:r>
                        <a:rPr lang="en-US" sz="1800" b="0" i="0" u="none" strike="noStrike" dirty="0" smtClean="0">
                          <a:solidFill>
                            <a:srgbClr val="000000"/>
                          </a:solidFill>
                          <a:effectLst/>
                          <a:latin typeface="+mj-lt"/>
                        </a:rPr>
                        <a:t>35%</a:t>
                      </a:r>
                      <a:endParaRPr lang="en-US" sz="18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
                      <a:r>
                        <a:rPr lang="en-US" sz="1800" b="0" i="0" u="none" strike="noStrike" dirty="0" smtClean="0">
                          <a:solidFill>
                            <a:srgbClr val="000000"/>
                          </a:solidFill>
                          <a:effectLst/>
                          <a:latin typeface="+mj-lt"/>
                        </a:rPr>
                        <a:t>30%</a:t>
                      </a:r>
                      <a:endParaRPr lang="en-US" sz="18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
                      <a:r>
                        <a:rPr lang="en-US" sz="1800" b="0" i="0" u="none" strike="noStrike" kern="1200" smtClean="0">
                          <a:solidFill>
                            <a:srgbClr val="000000"/>
                          </a:solidFill>
                          <a:effectLst/>
                          <a:latin typeface="+mj-lt"/>
                          <a:ea typeface="+mn-ea"/>
                          <a:cs typeface="+mn-cs"/>
                        </a:rPr>
                        <a:t>30%</a:t>
                      </a:r>
                      <a:endParaRPr lang="en-US" sz="18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
                      <a:r>
                        <a:rPr lang="en-US" sz="1800" b="0" i="0" u="none" strike="noStrike" kern="1200" dirty="0" smtClean="0">
                          <a:solidFill>
                            <a:srgbClr val="000000"/>
                          </a:solidFill>
                          <a:effectLst/>
                          <a:latin typeface="+mj-lt"/>
                          <a:ea typeface="+mn-ea"/>
                          <a:cs typeface="+mn-cs"/>
                        </a:rPr>
                        <a:t>25%</a:t>
                      </a:r>
                      <a:endParaRPr lang="en-US" sz="18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rtl="0" fontAlgn="ctr"/>
                      <a:r>
                        <a:rPr lang="es-AR" sz="1800" b="0" i="0" u="none" strike="noStrike" dirty="0" smtClean="0">
                          <a:solidFill>
                            <a:srgbClr val="262626"/>
                          </a:solidFill>
                          <a:effectLst/>
                          <a:latin typeface="+mj-lt"/>
                        </a:rPr>
                        <a:t>25%</a:t>
                      </a:r>
                      <a:endParaRPr lang="es-AR" sz="1800" b="0" i="0" u="none" strike="noStrike" dirty="0">
                        <a:solidFill>
                          <a:srgbClr val="262626"/>
                        </a:solidFill>
                        <a:effectLst/>
                        <a:latin typeface="+mj-lt"/>
                      </a:endParaRPr>
                    </a:p>
                  </a:txBody>
                  <a:tcPr marL="7883" marR="7883" marT="7883"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578320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12</a:t>
            </a:fld>
            <a:endParaRPr lang="es-AR"/>
          </a:p>
        </p:txBody>
      </p:sp>
      <p:sp>
        <p:nvSpPr>
          <p:cNvPr id="6" name="4 CuadroTexto"/>
          <p:cNvSpPr txBox="1"/>
          <p:nvPr/>
        </p:nvSpPr>
        <p:spPr>
          <a:xfrm>
            <a:off x="395536" y="-27384"/>
            <a:ext cx="7920000" cy="830997"/>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Comparación internacional de alícuotas del impuesto a las ganancias corporativas</a:t>
            </a:r>
            <a:endParaRPr lang="es-AR" sz="2400" b="1" dirty="0">
              <a:solidFill>
                <a:schemeClr val="bg1"/>
              </a:solidFill>
              <a:latin typeface="+mj-lt"/>
              <a:ea typeface="Arial Unicode MS" panose="020B0604020202020204" pitchFamily="34" charset="-128"/>
              <a:cs typeface="Arial" pitchFamily="34" charset="0"/>
            </a:endParaRPr>
          </a:p>
        </p:txBody>
      </p:sp>
      <p:graphicFrame>
        <p:nvGraphicFramePr>
          <p:cNvPr id="7" name="1 Gráfico">
            <a:extLst>
              <a:ext uri="{FF2B5EF4-FFF2-40B4-BE49-F238E27FC236}">
                <a16:creationId xmlns:a16="http://schemas.microsoft.com/office/drawing/2014/main" xmlns="" id="{00000000-0008-0000-0100-000002000000}"/>
              </a:ext>
            </a:extLst>
          </p:cNvPr>
          <p:cNvGraphicFramePr>
            <a:graphicFrameLocks noGrp="1"/>
          </p:cNvGraphicFramePr>
          <p:nvPr>
            <p:extLst>
              <p:ext uri="{D42A27DB-BD31-4B8C-83A1-F6EECF244321}">
                <p14:modId xmlns:p14="http://schemas.microsoft.com/office/powerpoint/2010/main" val="2475597647"/>
              </p:ext>
            </p:extLst>
          </p:nvPr>
        </p:nvGraphicFramePr>
        <p:xfrm>
          <a:off x="611403" y="1412776"/>
          <a:ext cx="7920000"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8" name="1 CuadroTexto"/>
          <p:cNvSpPr txBox="1"/>
          <p:nvPr/>
        </p:nvSpPr>
        <p:spPr>
          <a:xfrm>
            <a:off x="31554" y="6567415"/>
            <a:ext cx="3552718" cy="34722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AR" sz="900" dirty="0">
                <a:latin typeface="+mj-lt"/>
                <a:ea typeface="Roboto" panose="02000000000000000000" pitchFamily="2" charset="0"/>
                <a:cs typeface="Roboto" panose="02000000000000000000" pitchFamily="2" charset="0"/>
              </a:rPr>
              <a:t>Fuente:</a:t>
            </a:r>
            <a:r>
              <a:rPr lang="es-AR" sz="900" baseline="0" dirty="0">
                <a:latin typeface="+mj-lt"/>
                <a:ea typeface="Roboto" panose="02000000000000000000" pitchFamily="2" charset="0"/>
                <a:cs typeface="Roboto" panose="02000000000000000000" pitchFamily="2" charset="0"/>
              </a:rPr>
              <a:t> OCDE - KPMG - Banco Mundial</a:t>
            </a:r>
            <a:r>
              <a:rPr lang="es-AR" sz="900" baseline="0" dirty="0">
                <a:effectLst/>
                <a:latin typeface="+mj-lt"/>
                <a:ea typeface="Roboto" panose="02000000000000000000" pitchFamily="2" charset="0"/>
                <a:cs typeface="Roboto" panose="02000000000000000000" pitchFamily="2" charset="0"/>
              </a:rPr>
              <a:t> - Min. de Hacienda</a:t>
            </a:r>
            <a:endParaRPr lang="es-AR" sz="900" dirty="0">
              <a:latin typeface="+mj-lt"/>
              <a:ea typeface="Roboto" panose="02000000000000000000" pitchFamily="2" charset="0"/>
              <a:cs typeface="Roboto" panose="02000000000000000000" pitchFamily="2" charset="0"/>
            </a:endParaRPr>
          </a:p>
        </p:txBody>
      </p:sp>
      <p:sp>
        <p:nvSpPr>
          <p:cNvPr id="9" name="8 Rectángulo"/>
          <p:cNvSpPr/>
          <p:nvPr/>
        </p:nvSpPr>
        <p:spPr>
          <a:xfrm>
            <a:off x="612000" y="980728"/>
            <a:ext cx="7920000" cy="3694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600" b="1" dirty="0" smtClean="0">
                <a:solidFill>
                  <a:schemeClr val="bg1"/>
                </a:solidFill>
              </a:rPr>
              <a:t>Alícuota del impuesto a las ganancias corporativas en el mundo</a:t>
            </a:r>
            <a:endParaRPr lang="es-AR" sz="1600" b="1" dirty="0">
              <a:solidFill>
                <a:schemeClr val="bg1"/>
              </a:solidFill>
            </a:endParaRPr>
          </a:p>
        </p:txBody>
      </p:sp>
    </p:spTree>
    <p:extLst>
      <p:ext uri="{BB962C8B-B14F-4D97-AF65-F5344CB8AC3E}">
        <p14:creationId xmlns:p14="http://schemas.microsoft.com/office/powerpoint/2010/main" val="3888236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ext uri="{D42A27DB-BD31-4B8C-83A1-F6EECF244321}">
                <p14:modId xmlns:p14="http://schemas.microsoft.com/office/powerpoint/2010/main" val="204644570"/>
              </p:ext>
            </p:extLst>
          </p:nvPr>
        </p:nvGraphicFramePr>
        <p:xfrm>
          <a:off x="0" y="803613"/>
          <a:ext cx="9144000" cy="5741500"/>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p:cNvSpPr>
            <a:spLocks noGrp="1"/>
          </p:cNvSpPr>
          <p:nvPr>
            <p:ph type="sldNum" sz="quarter" idx="12"/>
          </p:nvPr>
        </p:nvSpPr>
        <p:spPr/>
        <p:txBody>
          <a:bodyPr/>
          <a:lstStyle/>
          <a:p>
            <a:fld id="{362C027D-20ED-44F4-9C40-4573E1EE705E}" type="slidenum">
              <a:rPr lang="es-AR" smtClean="0"/>
              <a:t>13</a:t>
            </a:fld>
            <a:endParaRPr lang="es-AR"/>
          </a:p>
        </p:txBody>
      </p:sp>
      <p:sp>
        <p:nvSpPr>
          <p:cNvPr id="6" name="4 CuadroTexto"/>
          <p:cNvSpPr txBox="1"/>
          <p:nvPr/>
        </p:nvSpPr>
        <p:spPr>
          <a:xfrm>
            <a:off x="107504" y="-27384"/>
            <a:ext cx="8928992" cy="830997"/>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Ganancias sobre los dividendos – carga combinada de ganancias sociedades y personas físicas</a:t>
            </a:r>
            <a:endParaRPr lang="es-AR" sz="2400" b="1" dirty="0">
              <a:solidFill>
                <a:schemeClr val="bg1"/>
              </a:solidFill>
              <a:latin typeface="+mj-lt"/>
              <a:ea typeface="Arial Unicode MS" panose="020B0604020202020204" pitchFamily="34" charset="-128"/>
              <a:cs typeface="Arial" pitchFamily="34" charset="0"/>
            </a:endParaRPr>
          </a:p>
        </p:txBody>
      </p:sp>
      <p:sp>
        <p:nvSpPr>
          <p:cNvPr id="3" name="TextBox 2"/>
          <p:cNvSpPr txBox="1"/>
          <p:nvPr/>
        </p:nvSpPr>
        <p:spPr>
          <a:xfrm>
            <a:off x="7308304" y="944266"/>
            <a:ext cx="1768433" cy="400110"/>
          </a:xfrm>
          <a:prstGeom prst="rect">
            <a:avLst/>
          </a:prstGeom>
          <a:noFill/>
        </p:spPr>
        <p:txBody>
          <a:bodyPr wrap="none" rtlCol="0">
            <a:spAutoFit/>
          </a:bodyPr>
          <a:lstStyle/>
          <a:p>
            <a:r>
              <a:rPr lang="es-AR" sz="1000" dirty="0" smtClean="0"/>
              <a:t>Fuente: OECD </a:t>
            </a:r>
            <a:r>
              <a:rPr lang="es-AR" sz="1000" dirty="0" err="1" smtClean="0"/>
              <a:t>Stats</a:t>
            </a:r>
            <a:r>
              <a:rPr lang="es-AR" sz="1000" dirty="0" smtClean="0"/>
              <a:t> 2017.</a:t>
            </a:r>
          </a:p>
          <a:p>
            <a:r>
              <a:rPr lang="es-AR" sz="1000" dirty="0" smtClean="0"/>
              <a:t>*MH s/ base de </a:t>
            </a:r>
            <a:r>
              <a:rPr lang="es-AR" sz="1000" dirty="0" err="1" smtClean="0"/>
              <a:t>Deloitte</a:t>
            </a:r>
            <a:r>
              <a:rPr lang="es-AR" sz="1000" dirty="0" smtClean="0"/>
              <a:t> 2017.</a:t>
            </a:r>
            <a:endParaRPr lang="en-US" sz="1000" dirty="0"/>
          </a:p>
        </p:txBody>
      </p:sp>
    </p:spTree>
    <p:extLst>
      <p:ext uri="{BB962C8B-B14F-4D97-AF65-F5344CB8AC3E}">
        <p14:creationId xmlns:p14="http://schemas.microsoft.com/office/powerpoint/2010/main" val="1751856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14</a:t>
            </a:fld>
            <a:endParaRPr lang="es-AR"/>
          </a:p>
        </p:txBody>
      </p:sp>
      <p:sp>
        <p:nvSpPr>
          <p:cNvPr id="6" name="4 CuadroTexto"/>
          <p:cNvSpPr txBox="1"/>
          <p:nvPr/>
        </p:nvSpPr>
        <p:spPr>
          <a:xfrm>
            <a:off x="107504" y="-27384"/>
            <a:ext cx="8928992" cy="830997"/>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Sesgo </a:t>
            </a:r>
            <a:r>
              <a:rPr lang="es-AR" sz="2400" b="1" dirty="0" err="1" smtClean="0">
                <a:solidFill>
                  <a:schemeClr val="bg1"/>
                </a:solidFill>
                <a:latin typeface="+mj-lt"/>
                <a:ea typeface="Arial Unicode MS" panose="020B0604020202020204" pitchFamily="34" charset="-128"/>
                <a:cs typeface="Arial" pitchFamily="34" charset="0"/>
              </a:rPr>
              <a:t>antiinversión</a:t>
            </a:r>
            <a:r>
              <a:rPr lang="es-AR" sz="2400" b="1" dirty="0" smtClean="0">
                <a:solidFill>
                  <a:schemeClr val="bg1"/>
                </a:solidFill>
                <a:latin typeface="+mj-lt"/>
                <a:ea typeface="Arial Unicode MS" panose="020B0604020202020204" pitchFamily="34" charset="-128"/>
                <a:cs typeface="Arial" pitchFamily="34" charset="0"/>
              </a:rPr>
              <a:t>: diferencia entre imposición a los dividendos e imposición a depósitos y títulos públicos</a:t>
            </a:r>
            <a:endParaRPr lang="es-AR" sz="2400" b="1" dirty="0">
              <a:solidFill>
                <a:schemeClr val="bg1"/>
              </a:solidFill>
              <a:latin typeface="+mj-lt"/>
              <a:ea typeface="Arial Unicode MS" panose="020B0604020202020204" pitchFamily="34" charset="-128"/>
              <a:cs typeface="Arial" pitchFamily="34" charset="0"/>
            </a:endParaRPr>
          </a:p>
        </p:txBody>
      </p:sp>
      <p:sp>
        <p:nvSpPr>
          <p:cNvPr id="3" name="TextBox 2"/>
          <p:cNvSpPr txBox="1"/>
          <p:nvPr/>
        </p:nvSpPr>
        <p:spPr>
          <a:xfrm>
            <a:off x="7308304" y="944266"/>
            <a:ext cx="1662635" cy="246221"/>
          </a:xfrm>
          <a:prstGeom prst="rect">
            <a:avLst/>
          </a:prstGeom>
          <a:noFill/>
        </p:spPr>
        <p:txBody>
          <a:bodyPr wrap="none" rtlCol="0">
            <a:spAutoFit/>
          </a:bodyPr>
          <a:lstStyle/>
          <a:p>
            <a:r>
              <a:rPr lang="es-AR" sz="1000" dirty="0" smtClean="0"/>
              <a:t>Fuente: OECD 2012 (</a:t>
            </a:r>
            <a:r>
              <a:rPr lang="es-AR" sz="1000" dirty="0" err="1" smtClean="0"/>
              <a:t>op.cit</a:t>
            </a:r>
            <a:r>
              <a:rPr lang="es-AR" sz="1000" dirty="0" smtClean="0"/>
              <a:t>.).</a:t>
            </a:r>
          </a:p>
        </p:txBody>
      </p:sp>
      <p:graphicFrame>
        <p:nvGraphicFramePr>
          <p:cNvPr id="7" name="Chart 6"/>
          <p:cNvGraphicFramePr>
            <a:graphicFrameLocks noGrp="1"/>
          </p:cNvGraphicFramePr>
          <p:nvPr>
            <p:extLst>
              <p:ext uri="{D42A27DB-BD31-4B8C-83A1-F6EECF244321}">
                <p14:modId xmlns:p14="http://schemas.microsoft.com/office/powerpoint/2010/main" val="4127256179"/>
              </p:ext>
            </p:extLst>
          </p:nvPr>
        </p:nvGraphicFramePr>
        <p:xfrm>
          <a:off x="0" y="908720"/>
          <a:ext cx="9036496" cy="5666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0215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15</a:t>
            </a:fld>
            <a:endParaRPr lang="es-AR"/>
          </a:p>
        </p:txBody>
      </p:sp>
      <p:sp>
        <p:nvSpPr>
          <p:cNvPr id="6" name="4 CuadroTexto"/>
          <p:cNvSpPr txBox="1"/>
          <p:nvPr/>
        </p:nvSpPr>
        <p:spPr>
          <a:xfrm>
            <a:off x="107504" y="87015"/>
            <a:ext cx="8928992"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Impuestos a las rentas financieras en OECD</a:t>
            </a:r>
            <a:endParaRPr lang="es-AR" sz="2400" b="1" dirty="0">
              <a:solidFill>
                <a:schemeClr val="bg1"/>
              </a:solidFill>
              <a:latin typeface="+mj-lt"/>
              <a:ea typeface="Arial Unicode MS" panose="020B0604020202020204" pitchFamily="34" charset="-128"/>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61" y="620688"/>
            <a:ext cx="4494855" cy="617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20072" y="908720"/>
            <a:ext cx="3726160" cy="707886"/>
          </a:xfrm>
          <a:prstGeom prst="rect">
            <a:avLst/>
          </a:prstGeom>
        </p:spPr>
        <p:txBody>
          <a:bodyPr wrap="square">
            <a:spAutoFit/>
          </a:bodyPr>
          <a:lstStyle/>
          <a:p>
            <a:r>
              <a:rPr lang="en-US" sz="1000" dirty="0"/>
              <a:t>Harding, M. (2013), “Taxation of Dividend, Interest, and</a:t>
            </a:r>
          </a:p>
          <a:p>
            <a:r>
              <a:rPr lang="en-US" sz="1000" dirty="0"/>
              <a:t>Capital Gain Income”, OECD Taxation Working Papers,</a:t>
            </a:r>
          </a:p>
          <a:p>
            <a:r>
              <a:rPr lang="en-US" sz="1000" dirty="0"/>
              <a:t>No. 19, OECD Publishing, Paris.</a:t>
            </a:r>
          </a:p>
          <a:p>
            <a:r>
              <a:rPr lang="en-US" sz="1000" dirty="0"/>
              <a:t>http://dx.doi.org/10.1787/5k3wh96w246k-en</a:t>
            </a:r>
          </a:p>
        </p:txBody>
      </p:sp>
    </p:spTree>
    <p:extLst>
      <p:ext uri="{BB962C8B-B14F-4D97-AF65-F5344CB8AC3E}">
        <p14:creationId xmlns:p14="http://schemas.microsoft.com/office/powerpoint/2010/main" val="19713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16</a:t>
            </a:fld>
            <a:endParaRPr lang="es-AR"/>
          </a:p>
        </p:txBody>
      </p:sp>
      <p:sp>
        <p:nvSpPr>
          <p:cNvPr id="6" name="4 CuadroTexto"/>
          <p:cNvSpPr txBox="1"/>
          <p:nvPr/>
        </p:nvSpPr>
        <p:spPr>
          <a:xfrm>
            <a:off x="107504" y="87015"/>
            <a:ext cx="8928992"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Impuestos a las rentas financieras en OECD</a:t>
            </a:r>
            <a:endParaRPr lang="es-AR" sz="2400" b="1" dirty="0">
              <a:solidFill>
                <a:schemeClr val="bg1"/>
              </a:solidFill>
              <a:latin typeface="+mj-lt"/>
              <a:ea typeface="Arial Unicode MS" panose="020B0604020202020204" pitchFamily="34" charset="-128"/>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81" y="620688"/>
            <a:ext cx="6658451" cy="615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51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17</a:t>
            </a:fld>
            <a:endParaRPr lang="es-AR"/>
          </a:p>
        </p:txBody>
      </p:sp>
      <p:sp>
        <p:nvSpPr>
          <p:cNvPr id="6" name="4 CuadroTexto"/>
          <p:cNvSpPr txBox="1"/>
          <p:nvPr/>
        </p:nvSpPr>
        <p:spPr>
          <a:xfrm>
            <a:off x="323528" y="159023"/>
            <a:ext cx="825384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Devolución anticipada de saldos a favor de IVA por inversiones</a:t>
            </a:r>
            <a:endParaRPr lang="es-AR" sz="2400" b="1" dirty="0">
              <a:solidFill>
                <a:schemeClr val="bg1"/>
              </a:solidFill>
              <a:latin typeface="+mj-lt"/>
              <a:ea typeface="Arial Unicode MS" panose="020B0604020202020204" pitchFamily="34" charset="-128"/>
              <a:cs typeface="Arial" pitchFamily="34" charset="0"/>
            </a:endParaRPr>
          </a:p>
        </p:txBody>
      </p:sp>
      <p:sp>
        <p:nvSpPr>
          <p:cNvPr id="5" name="4 CuadroTexto"/>
          <p:cNvSpPr txBox="1"/>
          <p:nvPr/>
        </p:nvSpPr>
        <p:spPr>
          <a:xfrm>
            <a:off x="612000" y="2397538"/>
            <a:ext cx="7920000" cy="3551742"/>
          </a:xfrm>
          <a:prstGeom prst="rect">
            <a:avLst/>
          </a:prstGeom>
          <a:noFill/>
        </p:spPr>
        <p:txBody>
          <a:bodyPr wrap="square" rtlCol="0">
            <a:spAutoFit/>
          </a:bodyPr>
          <a:lstStyle/>
          <a:p>
            <a:pPr marL="342900" indent="-342900">
              <a:lnSpc>
                <a:spcPct val="120000"/>
              </a:lnSpc>
              <a:spcBef>
                <a:spcPts val="600"/>
              </a:spcBef>
              <a:spcAft>
                <a:spcPts val="1800"/>
              </a:spcAft>
              <a:buClr>
                <a:schemeClr val="accent1">
                  <a:lumMod val="60000"/>
                  <a:lumOff val="40000"/>
                </a:schemeClr>
              </a:buClr>
              <a:buFont typeface="Arial" panose="020B0604020202020204" pitchFamily="34" charset="0"/>
              <a:buChar char="•"/>
            </a:pPr>
            <a:r>
              <a:rPr lang="es-AR" sz="2200" dirty="0" smtClean="0">
                <a:solidFill>
                  <a:schemeClr val="tx1">
                    <a:lumMod val="85000"/>
                    <a:lumOff val="15000"/>
                  </a:schemeClr>
                </a:solidFill>
                <a:latin typeface="+mj-lt"/>
              </a:rPr>
              <a:t>En el sistema actual quien invierte puede tener que esperar mucho tiempo para recuperar su crédito fiscal de IVA por la inversión realizada.</a:t>
            </a:r>
          </a:p>
          <a:p>
            <a:pPr marL="342900" indent="-342900">
              <a:lnSpc>
                <a:spcPct val="120000"/>
              </a:lnSpc>
              <a:spcBef>
                <a:spcPts val="600"/>
              </a:spcBef>
              <a:spcAft>
                <a:spcPts val="1800"/>
              </a:spcAft>
              <a:buClr>
                <a:schemeClr val="accent1">
                  <a:lumMod val="60000"/>
                  <a:lumOff val="40000"/>
                </a:schemeClr>
              </a:buClr>
              <a:buFont typeface="Arial" panose="020B0604020202020204" pitchFamily="34" charset="0"/>
              <a:buChar char="•"/>
            </a:pPr>
            <a:r>
              <a:rPr lang="es-AR" sz="2200" dirty="0" smtClean="0">
                <a:solidFill>
                  <a:schemeClr val="tx1">
                    <a:lumMod val="85000"/>
                    <a:lumOff val="15000"/>
                  </a:schemeClr>
                </a:solidFill>
                <a:latin typeface="+mj-lt"/>
              </a:rPr>
              <a:t>Esto incrementa el costo financiero de invertir y desincentiva la inversión.</a:t>
            </a:r>
            <a:endParaRPr lang="es-AR" sz="2200" dirty="0">
              <a:solidFill>
                <a:schemeClr val="tx1">
                  <a:lumMod val="85000"/>
                  <a:lumOff val="15000"/>
                </a:schemeClr>
              </a:solidFill>
              <a:latin typeface="+mj-lt"/>
            </a:endParaRPr>
          </a:p>
          <a:p>
            <a:pPr marL="342900" indent="-342900">
              <a:lnSpc>
                <a:spcPct val="120000"/>
              </a:lnSpc>
              <a:spcBef>
                <a:spcPts val="600"/>
              </a:spcBef>
              <a:spcAft>
                <a:spcPts val="1800"/>
              </a:spcAft>
              <a:buClr>
                <a:schemeClr val="accent1">
                  <a:lumMod val="60000"/>
                  <a:lumOff val="40000"/>
                </a:schemeClr>
              </a:buClr>
              <a:buFont typeface="Arial" panose="020B0604020202020204" pitchFamily="34" charset="0"/>
              <a:buChar char="•"/>
            </a:pPr>
            <a:r>
              <a:rPr lang="es-AR" sz="2200" dirty="0" smtClean="0"/>
              <a:t>El nuevo régimen f</a:t>
            </a:r>
            <a:r>
              <a:rPr lang="es-AR" sz="2200" dirty="0" smtClean="0">
                <a:solidFill>
                  <a:schemeClr val="tx1">
                    <a:lumMod val="85000"/>
                    <a:lumOff val="15000"/>
                  </a:schemeClr>
                </a:solidFill>
                <a:latin typeface="+mj-lt"/>
              </a:rPr>
              <a:t>omenta </a:t>
            </a:r>
            <a:r>
              <a:rPr lang="es-AR" sz="2200" dirty="0">
                <a:solidFill>
                  <a:schemeClr val="tx1">
                    <a:lumMod val="85000"/>
                    <a:lumOff val="15000"/>
                  </a:schemeClr>
                </a:solidFill>
                <a:latin typeface="+mj-lt"/>
              </a:rPr>
              <a:t>la inversión al reducir el costo financiero de los </a:t>
            </a:r>
            <a:r>
              <a:rPr lang="es-AR" sz="2200" dirty="0" smtClean="0">
                <a:solidFill>
                  <a:schemeClr val="tx1">
                    <a:lumMod val="85000"/>
                    <a:lumOff val="15000"/>
                  </a:schemeClr>
                </a:solidFill>
                <a:latin typeface="+mj-lt"/>
              </a:rPr>
              <a:t>proyectos.</a:t>
            </a:r>
            <a:endParaRPr lang="es-AR" sz="2200" dirty="0">
              <a:solidFill>
                <a:schemeClr val="tx1">
                  <a:lumMod val="85000"/>
                  <a:lumOff val="15000"/>
                </a:schemeClr>
              </a:solidFill>
              <a:latin typeface="+mj-lt"/>
            </a:endParaRPr>
          </a:p>
        </p:txBody>
      </p:sp>
      <p:sp>
        <p:nvSpPr>
          <p:cNvPr id="8" name="7 Rectángulo"/>
          <p:cNvSpPr/>
          <p:nvPr/>
        </p:nvSpPr>
        <p:spPr>
          <a:xfrm>
            <a:off x="427416" y="1052736"/>
            <a:ext cx="8289169" cy="86258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bg1"/>
                </a:solidFill>
              </a:rPr>
              <a:t>Se implementa un régimen que </a:t>
            </a:r>
            <a:r>
              <a:rPr lang="es-AR" b="1" dirty="0">
                <a:solidFill>
                  <a:schemeClr val="bg1"/>
                </a:solidFill>
              </a:rPr>
              <a:t>devuelve el crédito fiscal de IVA a las </a:t>
            </a:r>
            <a:r>
              <a:rPr lang="es-AR" b="1" dirty="0" smtClean="0">
                <a:solidFill>
                  <a:schemeClr val="bg1"/>
                </a:solidFill>
              </a:rPr>
              <a:t>empresas que hayan realizado inversiones y </a:t>
            </a:r>
            <a:r>
              <a:rPr lang="es-AR" b="1" dirty="0">
                <a:solidFill>
                  <a:schemeClr val="bg1"/>
                </a:solidFill>
              </a:rPr>
              <a:t>no </a:t>
            </a:r>
            <a:r>
              <a:rPr lang="es-AR" b="1" dirty="0" smtClean="0">
                <a:solidFill>
                  <a:schemeClr val="bg1"/>
                </a:solidFill>
              </a:rPr>
              <a:t>lo </a:t>
            </a:r>
            <a:r>
              <a:rPr lang="es-AR" b="1" dirty="0">
                <a:solidFill>
                  <a:schemeClr val="bg1"/>
                </a:solidFill>
              </a:rPr>
              <a:t>hayan recuperado en un lapso de 6 meses</a:t>
            </a:r>
          </a:p>
        </p:txBody>
      </p:sp>
    </p:spTree>
    <p:extLst>
      <p:ext uri="{BB962C8B-B14F-4D97-AF65-F5344CB8AC3E}">
        <p14:creationId xmlns:p14="http://schemas.microsoft.com/office/powerpoint/2010/main" val="291643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18</a:t>
            </a:fld>
            <a:endParaRPr lang="es-AR"/>
          </a:p>
        </p:txBody>
      </p:sp>
      <p:sp>
        <p:nvSpPr>
          <p:cNvPr id="5" name="4 CuadroTexto"/>
          <p:cNvSpPr txBox="1"/>
          <p:nvPr/>
        </p:nvSpPr>
        <p:spPr>
          <a:xfrm>
            <a:off x="467544" y="116632"/>
            <a:ext cx="7920000" cy="461665"/>
          </a:xfrm>
          <a:prstGeom prst="rect">
            <a:avLst/>
          </a:prstGeom>
          <a:noFill/>
        </p:spPr>
        <p:txBody>
          <a:bodyPr wrap="square" rtlCol="0">
            <a:spAutoFit/>
          </a:bodyPr>
          <a:lstStyle/>
          <a:p>
            <a:r>
              <a:rPr lang="es-AR" sz="2400" b="1" dirty="0" smtClean="0">
                <a:solidFill>
                  <a:schemeClr val="bg1"/>
                </a:solidFill>
                <a:ea typeface="Arial Unicode MS" panose="020B0604020202020204" pitchFamily="34" charset="-128"/>
                <a:cs typeface="Arial" pitchFamily="34" charset="0"/>
              </a:rPr>
              <a:t>Mínimo no imponible para contribuciones patronales</a:t>
            </a:r>
            <a:endParaRPr lang="es-AR" sz="2400" b="1" dirty="0">
              <a:solidFill>
                <a:schemeClr val="bg1"/>
              </a:solidFill>
              <a:ea typeface="Arial Unicode MS" panose="020B0604020202020204" pitchFamily="34" charset="-128"/>
              <a:cs typeface="Arial" pitchFamily="34" charset="0"/>
            </a:endParaRPr>
          </a:p>
        </p:txBody>
      </p:sp>
      <p:sp>
        <p:nvSpPr>
          <p:cNvPr id="10" name="9 Rectángulo"/>
          <p:cNvSpPr/>
          <p:nvPr/>
        </p:nvSpPr>
        <p:spPr>
          <a:xfrm>
            <a:off x="612000" y="980728"/>
            <a:ext cx="7920000" cy="64807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bg1"/>
                </a:solidFill>
              </a:rPr>
              <a:t>Se establece un </a:t>
            </a:r>
            <a:r>
              <a:rPr lang="es-AR" b="1" dirty="0">
                <a:solidFill>
                  <a:schemeClr val="bg1"/>
                </a:solidFill>
              </a:rPr>
              <a:t>mínimo no </a:t>
            </a:r>
            <a:r>
              <a:rPr lang="es-AR" b="1" dirty="0" smtClean="0">
                <a:solidFill>
                  <a:schemeClr val="bg1"/>
                </a:solidFill>
              </a:rPr>
              <a:t>imponible (MNI) de $12.000 de salario bruto para </a:t>
            </a:r>
            <a:r>
              <a:rPr lang="es-AR" b="1" dirty="0">
                <a:solidFill>
                  <a:schemeClr val="bg1"/>
                </a:solidFill>
              </a:rPr>
              <a:t>las contribuciones </a:t>
            </a:r>
            <a:r>
              <a:rPr lang="es-AR" b="1" dirty="0" smtClean="0">
                <a:solidFill>
                  <a:schemeClr val="bg1"/>
                </a:solidFill>
              </a:rPr>
              <a:t>patronales</a:t>
            </a:r>
            <a:endParaRPr lang="es-AR" b="1" dirty="0">
              <a:solidFill>
                <a:schemeClr val="bg1"/>
              </a:solidFill>
            </a:endParaRPr>
          </a:p>
        </p:txBody>
      </p:sp>
      <p:sp>
        <p:nvSpPr>
          <p:cNvPr id="11" name="10 CuadroTexto"/>
          <p:cNvSpPr txBox="1"/>
          <p:nvPr/>
        </p:nvSpPr>
        <p:spPr>
          <a:xfrm>
            <a:off x="612000" y="1772816"/>
            <a:ext cx="7920000" cy="2246769"/>
          </a:xfrm>
          <a:prstGeom prst="rect">
            <a:avLst/>
          </a:prstGeom>
          <a:noFill/>
        </p:spPr>
        <p:txBody>
          <a:bodyPr wrap="square" rtlCol="0">
            <a:spAutoFit/>
          </a:bodyPr>
          <a:lstStyle>
            <a:defPPr>
              <a:defRPr lang="es-AR"/>
            </a:defPPr>
            <a:lvl1pPr marL="342900" indent="-342900">
              <a:lnSpc>
                <a:spcPct val="300000"/>
              </a:lnSpc>
              <a:buClr>
                <a:schemeClr val="accent1">
                  <a:lumMod val="60000"/>
                  <a:lumOff val="40000"/>
                </a:schemeClr>
              </a:buClr>
              <a:buFont typeface="Arial" panose="020B0604020202020204" pitchFamily="34" charset="0"/>
              <a:buChar char="•"/>
              <a:defRPr>
                <a:solidFill>
                  <a:schemeClr val="tx1">
                    <a:lumMod val="85000"/>
                    <a:lumOff val="15000"/>
                  </a:schemeClr>
                </a:solidFill>
                <a:latin typeface="+mj-lt"/>
              </a:defRPr>
            </a:lvl1pPr>
          </a:lstStyle>
          <a:p>
            <a:pPr>
              <a:lnSpc>
                <a:spcPct val="150000"/>
              </a:lnSpc>
              <a:spcAft>
                <a:spcPts val="2400"/>
              </a:spcAft>
            </a:pPr>
            <a:r>
              <a:rPr lang="es-AR" sz="2000" dirty="0" smtClean="0">
                <a:solidFill>
                  <a:schemeClr val="tx1"/>
                </a:solidFill>
              </a:rPr>
              <a:t>Se implementa gradualmente </a:t>
            </a:r>
            <a:r>
              <a:rPr lang="es-AR" sz="2000" dirty="0">
                <a:solidFill>
                  <a:schemeClr val="tx1"/>
                </a:solidFill>
              </a:rPr>
              <a:t>en 5 </a:t>
            </a:r>
            <a:r>
              <a:rPr lang="es-AR" sz="2000" dirty="0" smtClean="0">
                <a:solidFill>
                  <a:schemeClr val="tx1"/>
                </a:solidFill>
              </a:rPr>
              <a:t>años (y se ajusta por IPC).</a:t>
            </a:r>
          </a:p>
          <a:p>
            <a:pPr>
              <a:lnSpc>
                <a:spcPct val="150000"/>
              </a:lnSpc>
              <a:spcAft>
                <a:spcPts val="2400"/>
              </a:spcAft>
            </a:pPr>
            <a:r>
              <a:rPr lang="es-AR" sz="2000" dirty="0" smtClean="0">
                <a:solidFill>
                  <a:schemeClr val="tx1"/>
                </a:solidFill>
              </a:rPr>
              <a:t>También de manera gradual </a:t>
            </a:r>
            <a:r>
              <a:rPr lang="es-AR" sz="2000" dirty="0">
                <a:solidFill>
                  <a:schemeClr val="tx1"/>
                </a:solidFill>
              </a:rPr>
              <a:t>se unifican las alícuotas de contribuciones patronales para el sector privado (alícuota única de 19,5%) y se elimina </a:t>
            </a:r>
            <a:r>
              <a:rPr lang="es-AR" sz="2000" dirty="0" smtClean="0">
                <a:solidFill>
                  <a:schemeClr val="tx1"/>
                </a:solidFill>
              </a:rPr>
              <a:t>el </a:t>
            </a:r>
            <a:r>
              <a:rPr lang="es-AR" sz="2000" dirty="0">
                <a:solidFill>
                  <a:schemeClr val="tx1"/>
                </a:solidFill>
              </a:rPr>
              <a:t>esquema de </a:t>
            </a:r>
            <a:r>
              <a:rPr lang="es-AR" sz="2000" dirty="0" smtClean="0">
                <a:solidFill>
                  <a:schemeClr val="tx1"/>
                </a:solidFill>
              </a:rPr>
              <a:t>reducción de contribuciones </a:t>
            </a:r>
            <a:r>
              <a:rPr lang="es-AR" sz="2000" dirty="0">
                <a:solidFill>
                  <a:schemeClr val="tx1"/>
                </a:solidFill>
              </a:rPr>
              <a:t>por zona </a:t>
            </a:r>
            <a:r>
              <a:rPr lang="es-AR" sz="2000" dirty="0" smtClean="0">
                <a:solidFill>
                  <a:schemeClr val="tx1"/>
                </a:solidFill>
              </a:rPr>
              <a:t>geográfica.  </a:t>
            </a:r>
            <a:endParaRPr lang="es-AR" sz="2000" dirty="0">
              <a:solidFill>
                <a:schemeClr val="tx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2596083954"/>
              </p:ext>
            </p:extLst>
          </p:nvPr>
        </p:nvGraphicFramePr>
        <p:xfrm>
          <a:off x="683565" y="4437112"/>
          <a:ext cx="7848437" cy="1440160"/>
        </p:xfrm>
        <a:graphic>
          <a:graphicData uri="http://schemas.openxmlformats.org/drawingml/2006/table">
            <a:tbl>
              <a:tblPr/>
              <a:tblGrid>
                <a:gridCol w="2257715">
                  <a:extLst>
                    <a:ext uri="{9D8B030D-6E8A-4147-A177-3AD203B41FA5}">
                      <a16:colId xmlns="" xmlns:a16="http://schemas.microsoft.com/office/drawing/2014/main" val="20000"/>
                    </a:ext>
                  </a:extLst>
                </a:gridCol>
                <a:gridCol w="931787">
                  <a:extLst>
                    <a:ext uri="{9D8B030D-6E8A-4147-A177-3AD203B41FA5}">
                      <a16:colId xmlns="" xmlns:a16="http://schemas.microsoft.com/office/drawing/2014/main" val="20001"/>
                    </a:ext>
                  </a:extLst>
                </a:gridCol>
                <a:gridCol w="931787">
                  <a:extLst>
                    <a:ext uri="{9D8B030D-6E8A-4147-A177-3AD203B41FA5}">
                      <a16:colId xmlns="" xmlns:a16="http://schemas.microsoft.com/office/drawing/2014/main" val="20002"/>
                    </a:ext>
                  </a:extLst>
                </a:gridCol>
                <a:gridCol w="931787">
                  <a:extLst>
                    <a:ext uri="{9D8B030D-6E8A-4147-A177-3AD203B41FA5}">
                      <a16:colId xmlns="" xmlns:a16="http://schemas.microsoft.com/office/drawing/2014/main" val="20003"/>
                    </a:ext>
                  </a:extLst>
                </a:gridCol>
                <a:gridCol w="931787">
                  <a:extLst>
                    <a:ext uri="{9D8B030D-6E8A-4147-A177-3AD203B41FA5}">
                      <a16:colId xmlns="" xmlns:a16="http://schemas.microsoft.com/office/drawing/2014/main" val="20004"/>
                    </a:ext>
                  </a:extLst>
                </a:gridCol>
                <a:gridCol w="931787">
                  <a:extLst>
                    <a:ext uri="{9D8B030D-6E8A-4147-A177-3AD203B41FA5}">
                      <a16:colId xmlns="" xmlns:a16="http://schemas.microsoft.com/office/drawing/2014/main" val="20005"/>
                    </a:ext>
                  </a:extLst>
                </a:gridCol>
                <a:gridCol w="931787"/>
              </a:tblGrid>
              <a:tr h="720080">
                <a:tc>
                  <a:txBody>
                    <a:bodyPr/>
                    <a:lstStyle/>
                    <a:p>
                      <a:pPr algn="ctr" rtl="0" fontAlgn="ct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es-AR" sz="1800" b="1" i="0" u="none" strike="noStrike" dirty="0" smtClean="0">
                          <a:solidFill>
                            <a:srgbClr val="FFFFFF"/>
                          </a:solidFill>
                          <a:effectLst/>
                          <a:latin typeface="+mj-lt"/>
                        </a:rPr>
                        <a:t>Actual</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rtl="0" fontAlgn="ctr"/>
                      <a:r>
                        <a:rPr lang="es-AR" sz="1800" b="1" i="0" u="none" strike="noStrike" dirty="0" smtClean="0">
                          <a:solidFill>
                            <a:srgbClr val="FFFFFF"/>
                          </a:solidFill>
                          <a:effectLst/>
                          <a:latin typeface="+mj-lt"/>
                        </a:rPr>
                        <a:t>2018</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rtl="0" fontAlgn="ctr"/>
                      <a:r>
                        <a:rPr lang="es-AR" sz="1800" b="1" i="0" u="none" strike="noStrike" dirty="0" smtClean="0">
                          <a:solidFill>
                            <a:srgbClr val="FFFFFF"/>
                          </a:solidFill>
                          <a:effectLst/>
                          <a:latin typeface="+mj-lt"/>
                        </a:rPr>
                        <a:t>2019</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es-AR" sz="1800" b="1" i="0" u="none" strike="noStrike" dirty="0" smtClean="0">
                          <a:solidFill>
                            <a:srgbClr val="FFFFFF"/>
                          </a:solidFill>
                          <a:effectLst/>
                          <a:latin typeface="+mj-lt"/>
                        </a:rPr>
                        <a:t>2020</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es-AR" sz="1800" b="1" i="0" u="none" strike="noStrike" dirty="0" smtClean="0">
                          <a:solidFill>
                            <a:srgbClr val="FFFFFF"/>
                          </a:solidFill>
                          <a:effectLst/>
                          <a:latin typeface="+mj-lt"/>
                        </a:rPr>
                        <a:t>2021</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es-AR" sz="1800" b="1" i="0" u="none" strike="noStrike" dirty="0" smtClean="0">
                          <a:solidFill>
                            <a:srgbClr val="FFFFFF"/>
                          </a:solidFill>
                          <a:effectLst/>
                          <a:latin typeface="+mj-lt"/>
                        </a:rPr>
                        <a:t>2022+</a:t>
                      </a:r>
                      <a:endParaRPr lang="es-AR" sz="1800" b="1" i="0" u="none" strike="noStrike" dirty="0">
                        <a:solidFill>
                          <a:srgbClr val="FFFFFF"/>
                        </a:solidFill>
                        <a:effectLst/>
                        <a:latin typeface="+mj-lt"/>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720080">
                <a:tc>
                  <a:txBody>
                    <a:bodyPr/>
                    <a:lstStyle/>
                    <a:p>
                      <a:pPr algn="l" rtl="0" fontAlgn="ctr"/>
                      <a:r>
                        <a:rPr lang="es-AR" sz="1800" b="0" i="0" u="none" strike="noStrike" dirty="0" smtClean="0">
                          <a:solidFill>
                            <a:srgbClr val="262626"/>
                          </a:solidFill>
                          <a:effectLst/>
                          <a:latin typeface="+mj-lt"/>
                        </a:rPr>
                        <a:t>MNI</a:t>
                      </a:r>
                      <a:r>
                        <a:rPr lang="es-AR" sz="1800" b="0" i="0" u="none" strike="noStrike" baseline="0" dirty="0" smtClean="0">
                          <a:solidFill>
                            <a:srgbClr val="262626"/>
                          </a:solidFill>
                          <a:effectLst/>
                          <a:latin typeface="+mj-lt"/>
                        </a:rPr>
                        <a:t> en pesos</a:t>
                      </a:r>
                      <a:endParaRPr lang="es-AR" sz="1800" b="0" i="0" u="none" strike="noStrike" dirty="0">
                        <a:solidFill>
                          <a:srgbClr val="262626"/>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s-AR" sz="1800" b="0" i="0" u="none" strike="noStrike" dirty="0" smtClean="0">
                          <a:solidFill>
                            <a:srgbClr val="000000"/>
                          </a:solidFill>
                          <a:effectLst/>
                          <a:latin typeface="+mj-lt"/>
                        </a:rPr>
                        <a:t>-</a:t>
                      </a:r>
                      <a:endParaRPr lang="en-US" sz="18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s-AR" sz="1800" b="0" i="0" u="none" strike="noStrike" dirty="0" smtClean="0">
                          <a:solidFill>
                            <a:srgbClr val="000000"/>
                          </a:solidFill>
                          <a:effectLst/>
                          <a:latin typeface="+mj-lt"/>
                        </a:rPr>
                        <a:t>2.400</a:t>
                      </a:r>
                      <a:endParaRPr lang="en-US" sz="18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s-AR" sz="1800" b="0" i="0" u="none" strike="noStrike" kern="1200" dirty="0" smtClean="0">
                          <a:solidFill>
                            <a:srgbClr val="000000"/>
                          </a:solidFill>
                          <a:effectLst/>
                          <a:latin typeface="+mn-lt"/>
                          <a:ea typeface="+mn-ea"/>
                          <a:cs typeface="+mn-cs"/>
                        </a:rPr>
                        <a:t>4.800</a:t>
                      </a:r>
                      <a:endParaRPr lang="en-US" sz="1800" b="0"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s-AR" sz="1800" b="0" i="0" u="none" strike="noStrike" kern="1200" dirty="0" smtClean="0">
                          <a:solidFill>
                            <a:srgbClr val="000000"/>
                          </a:solidFill>
                          <a:effectLst/>
                          <a:latin typeface="+mn-lt"/>
                          <a:ea typeface="+mn-ea"/>
                          <a:cs typeface="+mn-cs"/>
                        </a:rPr>
                        <a:t>7.200</a:t>
                      </a:r>
                      <a:endParaRPr lang="en-US" sz="1800" b="0"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800" b="0" i="0" u="none" strike="noStrike" dirty="0" smtClean="0">
                          <a:solidFill>
                            <a:srgbClr val="262626"/>
                          </a:solidFill>
                          <a:effectLst/>
                          <a:latin typeface="+mj-lt"/>
                        </a:rPr>
                        <a:t>9.600</a:t>
                      </a:r>
                      <a:endParaRPr lang="es-AR" sz="1800" b="0" i="0" u="none" strike="noStrike" dirty="0">
                        <a:solidFill>
                          <a:srgbClr val="262626"/>
                        </a:solidFill>
                        <a:effectLst/>
                        <a:latin typeface="+mj-lt"/>
                      </a:endParaRPr>
                    </a:p>
                  </a:txBody>
                  <a:tcPr marL="7883" marR="7883" marT="788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800" b="0" i="0" u="none" strike="noStrike" dirty="0" smtClean="0">
                          <a:solidFill>
                            <a:srgbClr val="262626"/>
                          </a:solidFill>
                          <a:effectLst/>
                          <a:latin typeface="+mj-lt"/>
                        </a:rPr>
                        <a:t>12.000</a:t>
                      </a:r>
                      <a:endParaRPr lang="es-AR" sz="1800" b="0" i="0" u="none" strike="noStrike" dirty="0">
                        <a:solidFill>
                          <a:srgbClr val="262626"/>
                        </a:solidFill>
                        <a:effectLst/>
                        <a:latin typeface="+mj-lt"/>
                      </a:endParaRPr>
                    </a:p>
                  </a:txBody>
                  <a:tcPr marL="7883" marR="7883" marT="7883"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Tree>
    <p:extLst>
      <p:ext uri="{BB962C8B-B14F-4D97-AF65-F5344CB8AC3E}">
        <p14:creationId xmlns:p14="http://schemas.microsoft.com/office/powerpoint/2010/main" val="305424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19</a:t>
            </a:fld>
            <a:endParaRPr lang="es-AR"/>
          </a:p>
        </p:txBody>
      </p:sp>
      <p:sp>
        <p:nvSpPr>
          <p:cNvPr id="5" name="4 CuadroTexto"/>
          <p:cNvSpPr txBox="1"/>
          <p:nvPr/>
        </p:nvSpPr>
        <p:spPr>
          <a:xfrm>
            <a:off x="107504" y="56818"/>
            <a:ext cx="8280040" cy="707886"/>
          </a:xfrm>
          <a:prstGeom prst="rect">
            <a:avLst/>
          </a:prstGeom>
          <a:noFill/>
        </p:spPr>
        <p:txBody>
          <a:bodyPr wrap="square" rtlCol="0">
            <a:spAutoFit/>
          </a:bodyPr>
          <a:lstStyle/>
          <a:p>
            <a:r>
              <a:rPr lang="es-AR" sz="2000" b="1" dirty="0">
                <a:solidFill>
                  <a:schemeClr val="bg1"/>
                </a:solidFill>
                <a:ea typeface="Arial Unicode MS" panose="020B0604020202020204" pitchFamily="34" charset="-128"/>
                <a:cs typeface="Arial" pitchFamily="34" charset="0"/>
              </a:rPr>
              <a:t>Primer cuartil, mediana y último cuartil de los ingresos de la ocupación principal en el sector privado, por </a:t>
            </a:r>
            <a:r>
              <a:rPr lang="es-AR" sz="2000" b="1" dirty="0" smtClean="0">
                <a:solidFill>
                  <a:schemeClr val="bg1"/>
                </a:solidFill>
                <a:ea typeface="Arial Unicode MS" panose="020B0604020202020204" pitchFamily="34" charset="-128"/>
                <a:cs typeface="Arial" pitchFamily="34" charset="0"/>
              </a:rPr>
              <a:t>provincia. En </a:t>
            </a:r>
            <a:r>
              <a:rPr lang="es-AR" sz="2000" b="1" dirty="0">
                <a:solidFill>
                  <a:schemeClr val="bg1"/>
                </a:solidFill>
                <a:ea typeface="Arial Unicode MS" panose="020B0604020202020204" pitchFamily="34" charset="-128"/>
                <a:cs typeface="Arial" pitchFamily="34" charset="0"/>
              </a:rPr>
              <a:t>pesos. EPH </a:t>
            </a:r>
            <a:r>
              <a:rPr lang="es-AR" sz="2000" b="1" dirty="0" smtClean="0">
                <a:solidFill>
                  <a:schemeClr val="bg1"/>
                </a:solidFill>
                <a:ea typeface="Arial Unicode MS" panose="020B0604020202020204" pitchFamily="34" charset="-128"/>
                <a:cs typeface="Arial" pitchFamily="34" charset="0"/>
              </a:rPr>
              <a:t>3T2016.</a:t>
            </a:r>
            <a:endParaRPr lang="es-AR" sz="2000" b="1" dirty="0">
              <a:solidFill>
                <a:schemeClr val="bg1"/>
              </a:solidFill>
              <a:ea typeface="Arial Unicode MS" panose="020B0604020202020204" pitchFamily="34" charset="-128"/>
              <a:cs typeface="Arial" pitchFamily="34" charset="0"/>
            </a:endParaRPr>
          </a:p>
        </p:txBody>
      </p:sp>
      <p:sp>
        <p:nvSpPr>
          <p:cNvPr id="9" name="6 CuadroTexto"/>
          <p:cNvSpPr txBox="1"/>
          <p:nvPr/>
        </p:nvSpPr>
        <p:spPr>
          <a:xfrm>
            <a:off x="411716" y="6584526"/>
            <a:ext cx="5319188" cy="251236"/>
          </a:xfrm>
          <a:prstGeom prst="rect">
            <a:avLst/>
          </a:prstGeom>
          <a:noFill/>
        </p:spPr>
        <p:txBody>
          <a:bodyPr wrap="square" lIns="80147" tIns="40074" rIns="80147" bIns="40074" rtlCol="0">
            <a:spAutoFit/>
          </a:bodyPr>
          <a:lstStyle/>
          <a:p>
            <a:r>
              <a:rPr lang="es-AR" sz="1100" i="1" dirty="0">
                <a:latin typeface="+mj-lt"/>
              </a:rPr>
              <a:t>Ordenadas en orden creciente según mediana de los ingresos.</a:t>
            </a:r>
          </a:p>
        </p:txBody>
      </p:sp>
      <p:graphicFrame>
        <p:nvGraphicFramePr>
          <p:cNvPr id="12" name="1 Gráfico"/>
          <p:cNvGraphicFramePr/>
          <p:nvPr>
            <p:extLst>
              <p:ext uri="{D42A27DB-BD31-4B8C-83A1-F6EECF244321}">
                <p14:modId xmlns:p14="http://schemas.microsoft.com/office/powerpoint/2010/main" val="2400613555"/>
              </p:ext>
            </p:extLst>
          </p:nvPr>
        </p:nvGraphicFramePr>
        <p:xfrm>
          <a:off x="84151" y="980728"/>
          <a:ext cx="6000017" cy="5603798"/>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Brace 2"/>
          <p:cNvSpPr/>
          <p:nvPr/>
        </p:nvSpPr>
        <p:spPr>
          <a:xfrm rot="16200000">
            <a:off x="1590137" y="1987887"/>
            <a:ext cx="72011" cy="217318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39551" y="1093798"/>
            <a:ext cx="3431909" cy="1169551"/>
          </a:xfrm>
          <a:prstGeom prst="rect">
            <a:avLst/>
          </a:prstGeom>
          <a:noFill/>
        </p:spPr>
        <p:txBody>
          <a:bodyPr wrap="square" rtlCol="0">
            <a:spAutoFit/>
          </a:bodyPr>
          <a:lstStyle/>
          <a:p>
            <a:pPr algn="ctr"/>
            <a:r>
              <a:rPr lang="es-AR" sz="1400" dirty="0" smtClean="0">
                <a:solidFill>
                  <a:srgbClr val="FF0000"/>
                </a:solidFill>
              </a:rPr>
              <a:t>En estas provincias es mayor la informalidad y mayor el beneficio para el total de los trabajadores, aunque la eliminación del pago a cuenta de IVA sea perjudicial para algunas firmas con salarios elevados.</a:t>
            </a:r>
            <a:endParaRPr lang="en-US" sz="1400" dirty="0">
              <a:solidFill>
                <a:srgbClr val="FF0000"/>
              </a:solidFill>
            </a:endParaRPr>
          </a:p>
        </p:txBody>
      </p:sp>
      <p:sp>
        <p:nvSpPr>
          <p:cNvPr id="13" name="TextBox 12"/>
          <p:cNvSpPr txBox="1"/>
          <p:nvPr/>
        </p:nvSpPr>
        <p:spPr>
          <a:xfrm>
            <a:off x="6228184" y="1340768"/>
            <a:ext cx="2783837" cy="3539430"/>
          </a:xfrm>
          <a:prstGeom prst="rect">
            <a:avLst/>
          </a:prstGeom>
          <a:noFill/>
        </p:spPr>
        <p:txBody>
          <a:bodyPr wrap="square" rtlCol="0">
            <a:spAutoFit/>
          </a:bodyPr>
          <a:lstStyle/>
          <a:p>
            <a:pPr algn="ctr"/>
            <a:r>
              <a:rPr lang="es-AR" sz="1600" dirty="0" smtClean="0">
                <a:solidFill>
                  <a:srgbClr val="FF0000"/>
                </a:solidFill>
              </a:rPr>
              <a:t>El SMVM único nacional y los mínimos de convenio nacionales (mayores al SMVM) son demasiado elevados para los mercados laborales de algunas provincias. Eso lleva a una alta informalidad.</a:t>
            </a:r>
          </a:p>
          <a:p>
            <a:pPr algn="ctr"/>
            <a:endParaRPr lang="es-AR" sz="1600" dirty="0">
              <a:solidFill>
                <a:srgbClr val="FF0000"/>
              </a:solidFill>
            </a:endParaRPr>
          </a:p>
          <a:p>
            <a:pPr algn="ctr"/>
            <a:r>
              <a:rPr lang="es-AR" sz="1600" dirty="0" smtClean="0">
                <a:solidFill>
                  <a:srgbClr val="FF0000"/>
                </a:solidFill>
              </a:rPr>
              <a:t>En estas provincias habrá unos pocos casos visibles de firmas con salarios altos perjudicadas por la eliminación del dto. 814/01. Pero dichas provincias se beneficiarán en su conjunto.</a:t>
            </a:r>
            <a:endParaRPr lang="en-US" sz="1600" dirty="0">
              <a:solidFill>
                <a:srgbClr val="FF0000"/>
              </a:solidFill>
            </a:endParaRPr>
          </a:p>
        </p:txBody>
      </p:sp>
    </p:spTree>
    <p:extLst>
      <p:ext uri="{BB962C8B-B14F-4D97-AF65-F5344CB8AC3E}">
        <p14:creationId xmlns:p14="http://schemas.microsoft.com/office/powerpoint/2010/main" val="278233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a:t>
            </a:fld>
            <a:endParaRPr lang="es-AR"/>
          </a:p>
        </p:txBody>
      </p:sp>
      <p:sp>
        <p:nvSpPr>
          <p:cNvPr id="6"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Objetivos de la reforma</a:t>
            </a:r>
            <a:endParaRPr lang="es-AR" sz="2400" b="1" dirty="0">
              <a:solidFill>
                <a:schemeClr val="bg1"/>
              </a:solidFill>
              <a:latin typeface="+mj-lt"/>
              <a:ea typeface="Arial Unicode MS" panose="020B0604020202020204" pitchFamily="34" charset="-128"/>
              <a:cs typeface="Arial" pitchFamily="34" charset="0"/>
            </a:endParaRPr>
          </a:p>
        </p:txBody>
      </p:sp>
      <p:sp>
        <p:nvSpPr>
          <p:cNvPr id="3" name="2 CuadroTexto"/>
          <p:cNvSpPr txBox="1"/>
          <p:nvPr/>
        </p:nvSpPr>
        <p:spPr>
          <a:xfrm>
            <a:off x="251520" y="1742800"/>
            <a:ext cx="8614320" cy="3702424"/>
          </a:xfrm>
          <a:prstGeom prst="rect">
            <a:avLst/>
          </a:prstGeom>
          <a:noFill/>
        </p:spPr>
        <p:txBody>
          <a:bodyPr wrap="square" rtlCol="0">
            <a:spAutoFit/>
          </a:bodyPr>
          <a:lstStyle/>
          <a:p>
            <a:pPr marL="800100" lvl="1" indent="-342900">
              <a:lnSpc>
                <a:spcPct val="120000"/>
              </a:lnSpc>
              <a:spcBef>
                <a:spcPts val="1200"/>
              </a:spcBef>
              <a:spcAft>
                <a:spcPts val="12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rPr>
              <a:t>Promover la inversión, la competitividad y el empleo de calidad.</a:t>
            </a:r>
            <a:endParaRPr lang="es-AR" sz="2200" dirty="0" smtClean="0">
              <a:solidFill>
                <a:schemeClr val="accent5"/>
              </a:solidFill>
            </a:endParaRPr>
          </a:p>
          <a:p>
            <a:pPr marL="800100" lvl="1" indent="-342900">
              <a:lnSpc>
                <a:spcPct val="120000"/>
              </a:lnSpc>
              <a:spcBef>
                <a:spcPts val="1200"/>
              </a:spcBef>
              <a:spcAft>
                <a:spcPts val="12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rPr>
              <a:t>Avanzar </a:t>
            </a:r>
            <a:r>
              <a:rPr lang="es-AR" sz="2200" dirty="0">
                <a:solidFill>
                  <a:schemeClr val="tx1">
                    <a:lumMod val="85000"/>
                    <a:lumOff val="15000"/>
                  </a:schemeClr>
                </a:solidFill>
              </a:rPr>
              <a:t>hacia un sistema tributario más equitativo, </a:t>
            </a:r>
            <a:r>
              <a:rPr lang="es-AR" sz="2200" dirty="0" smtClean="0">
                <a:solidFill>
                  <a:schemeClr val="tx1">
                    <a:lumMod val="85000"/>
                    <a:lumOff val="15000"/>
                  </a:schemeClr>
                </a:solidFill>
              </a:rPr>
              <a:t>eficiente y moderno.</a:t>
            </a:r>
          </a:p>
          <a:p>
            <a:pPr marL="800100" lvl="1" indent="-342900">
              <a:lnSpc>
                <a:spcPct val="120000"/>
              </a:lnSpc>
              <a:spcBef>
                <a:spcPts val="1200"/>
              </a:spcBef>
              <a:spcAft>
                <a:spcPts val="12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rPr>
              <a:t>Reducir drásticamente la evasión impositiva.</a:t>
            </a:r>
            <a:endParaRPr lang="es-ES" sz="2200" dirty="0" smtClean="0">
              <a:solidFill>
                <a:schemeClr val="tx1">
                  <a:lumMod val="85000"/>
                  <a:lumOff val="15000"/>
                </a:schemeClr>
              </a:solidFill>
            </a:endParaRPr>
          </a:p>
          <a:p>
            <a:pPr marL="800100" lvl="1" indent="-342900">
              <a:lnSpc>
                <a:spcPct val="120000"/>
              </a:lnSpc>
              <a:spcBef>
                <a:spcPts val="1200"/>
              </a:spcBef>
              <a:spcAft>
                <a:spcPts val="1200"/>
              </a:spcAft>
              <a:buClr>
                <a:schemeClr val="tx2">
                  <a:lumMod val="60000"/>
                  <a:lumOff val="40000"/>
                </a:schemeClr>
              </a:buClr>
              <a:buFont typeface="Arial" panose="020B0604020202020204" pitchFamily="34" charset="0"/>
              <a:buChar char="•"/>
            </a:pPr>
            <a:r>
              <a:rPr lang="es-ES" sz="2200" dirty="0" smtClean="0">
                <a:solidFill>
                  <a:schemeClr val="tx1">
                    <a:lumMod val="85000"/>
                    <a:lumOff val="15000"/>
                  </a:schemeClr>
                </a:solidFill>
              </a:rPr>
              <a:t>Cumplir con las metas fiscales.</a:t>
            </a:r>
          </a:p>
          <a:p>
            <a:pPr marL="800100" lvl="1" indent="-342900">
              <a:lnSpc>
                <a:spcPct val="120000"/>
              </a:lnSpc>
              <a:spcBef>
                <a:spcPts val="1200"/>
              </a:spcBef>
              <a:spcAft>
                <a:spcPts val="1200"/>
              </a:spcAft>
              <a:buClr>
                <a:schemeClr val="tx2">
                  <a:lumMod val="60000"/>
                  <a:lumOff val="40000"/>
                </a:schemeClr>
              </a:buClr>
              <a:buFont typeface="Arial" panose="020B0604020202020204" pitchFamily="34" charset="0"/>
              <a:buChar char="•"/>
            </a:pPr>
            <a:r>
              <a:rPr lang="es-ES" sz="2200" dirty="0" smtClean="0">
                <a:solidFill>
                  <a:schemeClr val="tx1">
                    <a:lumMod val="85000"/>
                    <a:lumOff val="15000"/>
                  </a:schemeClr>
                </a:solidFill>
              </a:rPr>
              <a:t>Avanzar hacia el desarrollo.</a:t>
            </a:r>
          </a:p>
        </p:txBody>
      </p:sp>
    </p:spTree>
    <p:extLst>
      <p:ext uri="{BB962C8B-B14F-4D97-AF65-F5344CB8AC3E}">
        <p14:creationId xmlns:p14="http://schemas.microsoft.com/office/powerpoint/2010/main" val="234831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20</a:t>
            </a:fld>
            <a:endParaRPr lang="es-AR"/>
          </a:p>
        </p:txBody>
      </p:sp>
      <p:sp>
        <p:nvSpPr>
          <p:cNvPr id="5" name="4 CuadroTexto"/>
          <p:cNvSpPr txBox="1"/>
          <p:nvPr/>
        </p:nvSpPr>
        <p:spPr>
          <a:xfrm>
            <a:off x="251520" y="142479"/>
            <a:ext cx="7920000" cy="461665"/>
          </a:xfrm>
          <a:prstGeom prst="rect">
            <a:avLst/>
          </a:prstGeom>
          <a:noFill/>
        </p:spPr>
        <p:txBody>
          <a:bodyPr wrap="square" rtlCol="0">
            <a:spAutoFit/>
          </a:bodyPr>
          <a:lstStyle/>
          <a:p>
            <a:r>
              <a:rPr lang="es-AR" sz="2400" b="1" dirty="0" smtClean="0">
                <a:solidFill>
                  <a:schemeClr val="bg1"/>
                </a:solidFill>
                <a:ea typeface="Arial Unicode MS" panose="020B0604020202020204" pitchFamily="34" charset="-128"/>
                <a:cs typeface="Arial" pitchFamily="34" charset="0"/>
              </a:rPr>
              <a:t>Mínimo no imponible para contribuciones patronales</a:t>
            </a:r>
            <a:endParaRPr lang="es-AR" sz="2400" b="1" dirty="0">
              <a:solidFill>
                <a:schemeClr val="bg1"/>
              </a:solidFill>
              <a:ea typeface="Arial Unicode MS" panose="020B0604020202020204" pitchFamily="34" charset="-128"/>
              <a:cs typeface="Arial" pitchFamily="34" charset="0"/>
            </a:endParaRPr>
          </a:p>
        </p:txBody>
      </p:sp>
      <p:graphicFrame>
        <p:nvGraphicFramePr>
          <p:cNvPr id="7" name="Chart 6">
            <a:extLst>
              <a:ext uri="{FF2B5EF4-FFF2-40B4-BE49-F238E27FC236}">
                <a16:creationId xmlns:lc="http://schemas.openxmlformats.org/drawingml/2006/lockedCanvas" xmlns:a16="http://schemas.microsoft.com/office/drawing/2014/main" xmlns="" xmlns:xdr="http://schemas.openxmlformats.org/drawingml/2006/spreadsheetDrawing" id="{D2CBA6FF-F4A7-4047-9C5C-A0F0324444A1}"/>
              </a:ext>
            </a:extLst>
          </p:cNvPr>
          <p:cNvGraphicFramePr>
            <a:graphicFrameLocks noGrp="1"/>
          </p:cNvGraphicFramePr>
          <p:nvPr>
            <p:extLst>
              <p:ext uri="{D42A27DB-BD31-4B8C-83A1-F6EECF244321}">
                <p14:modId xmlns:p14="http://schemas.microsoft.com/office/powerpoint/2010/main" val="2561812616"/>
              </p:ext>
            </p:extLst>
          </p:nvPr>
        </p:nvGraphicFramePr>
        <p:xfrm>
          <a:off x="143508" y="980728"/>
          <a:ext cx="8856984" cy="55643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596336" y="1484784"/>
            <a:ext cx="944489" cy="369332"/>
          </a:xfrm>
          <a:prstGeom prst="rect">
            <a:avLst/>
          </a:prstGeom>
          <a:noFill/>
        </p:spPr>
        <p:txBody>
          <a:bodyPr wrap="none" rtlCol="0">
            <a:spAutoFit/>
          </a:bodyPr>
          <a:lstStyle/>
          <a:p>
            <a:r>
              <a:rPr lang="es-AR" dirty="0" smtClean="0"/>
              <a:t>$93.600</a:t>
            </a:r>
            <a:endParaRPr lang="en-US" dirty="0"/>
          </a:p>
        </p:txBody>
      </p:sp>
    </p:spTree>
    <p:extLst>
      <p:ext uri="{BB962C8B-B14F-4D97-AF65-F5344CB8AC3E}">
        <p14:creationId xmlns:p14="http://schemas.microsoft.com/office/powerpoint/2010/main" val="3880926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21</a:t>
            </a:fld>
            <a:endParaRPr lang="es-AR"/>
          </a:p>
        </p:txBody>
      </p:sp>
      <p:sp>
        <p:nvSpPr>
          <p:cNvPr id="5" name="4 CuadroTexto"/>
          <p:cNvSpPr txBox="1"/>
          <p:nvPr/>
        </p:nvSpPr>
        <p:spPr>
          <a:xfrm>
            <a:off x="251520" y="-27384"/>
            <a:ext cx="7920000" cy="830997"/>
          </a:xfrm>
          <a:prstGeom prst="rect">
            <a:avLst/>
          </a:prstGeom>
          <a:noFill/>
        </p:spPr>
        <p:txBody>
          <a:bodyPr wrap="square" rtlCol="0">
            <a:spAutoFit/>
          </a:bodyPr>
          <a:lstStyle/>
          <a:p>
            <a:r>
              <a:rPr lang="es-AR" sz="2400" b="1" dirty="0" smtClean="0">
                <a:solidFill>
                  <a:schemeClr val="bg1"/>
                </a:solidFill>
                <a:ea typeface="Arial Unicode MS" panose="020B0604020202020204" pitchFamily="34" charset="-128"/>
                <a:cs typeface="Arial" pitchFamily="34" charset="0"/>
              </a:rPr>
              <a:t>Mínimo no imponible para contribuciones patronales – beneficios para el sector privado, por provincia</a:t>
            </a:r>
            <a:endParaRPr lang="es-AR" sz="2400" b="1" dirty="0">
              <a:solidFill>
                <a:schemeClr val="bg1"/>
              </a:solidFill>
              <a:ea typeface="Arial Unicode MS" panose="020B0604020202020204" pitchFamily="34" charset="-128"/>
              <a:cs typeface="Arial" pitchFamily="34" charset="0"/>
            </a:endParaRPr>
          </a:p>
        </p:txBody>
      </p:sp>
      <p:sp>
        <p:nvSpPr>
          <p:cNvPr id="6" name="TextBox 5">
            <a:extLst>
              <a:ext uri="{FF2B5EF4-FFF2-40B4-BE49-F238E27FC236}">
                <a16:creationId xmlns="" xmlns:a16="http://schemas.microsoft.com/office/drawing/2014/main" id="{93489D05-EC6D-4809-9482-8597A31FD1C1}"/>
              </a:ext>
            </a:extLst>
          </p:cNvPr>
          <p:cNvSpPr txBox="1"/>
          <p:nvPr/>
        </p:nvSpPr>
        <p:spPr>
          <a:xfrm>
            <a:off x="107504" y="980728"/>
            <a:ext cx="3024336" cy="1754326"/>
          </a:xfrm>
          <a:prstGeom prst="rect">
            <a:avLst/>
          </a:prstGeom>
          <a:noFill/>
        </p:spPr>
        <p:txBody>
          <a:bodyPr wrap="square" rtlCol="0">
            <a:spAutoFit/>
          </a:bodyPr>
          <a:lstStyle/>
          <a:p>
            <a:r>
              <a:rPr lang="es-AR" dirty="0">
                <a:latin typeface="+mj-lt"/>
              </a:rPr>
              <a:t>Impacto global sobre </a:t>
            </a:r>
            <a:r>
              <a:rPr lang="es-AR" dirty="0" smtClean="0">
                <a:latin typeface="+mj-lt"/>
              </a:rPr>
              <a:t>los empleadores privados de </a:t>
            </a:r>
            <a:r>
              <a:rPr lang="es-AR" dirty="0">
                <a:latin typeface="+mj-lt"/>
              </a:rPr>
              <a:t>eliminar los pagos a cuenta de IVA y reducir las contribuciones </a:t>
            </a:r>
            <a:r>
              <a:rPr lang="es-AR" dirty="0" smtClean="0">
                <a:latin typeface="+mj-lt"/>
              </a:rPr>
              <a:t>patronales y aportes a la seguridad social.</a:t>
            </a:r>
            <a:endParaRPr lang="es-AR"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1575143436"/>
              </p:ext>
            </p:extLst>
          </p:nvPr>
        </p:nvGraphicFramePr>
        <p:xfrm>
          <a:off x="3995936" y="941188"/>
          <a:ext cx="5004456" cy="5512148"/>
        </p:xfrm>
        <a:graphic>
          <a:graphicData uri="http://schemas.openxmlformats.org/drawingml/2006/table">
            <a:tbl>
              <a:tblPr/>
              <a:tblGrid>
                <a:gridCol w="986007"/>
                <a:gridCol w="790667"/>
                <a:gridCol w="790667"/>
                <a:gridCol w="790667"/>
                <a:gridCol w="790667"/>
                <a:gridCol w="855781"/>
              </a:tblGrid>
              <a:tr h="0">
                <a:tc gridSpan="6">
                  <a:txBody>
                    <a:bodyPr/>
                    <a:lstStyle/>
                    <a:p>
                      <a:pPr algn="ctr" fontAlgn="b"/>
                      <a:r>
                        <a:rPr lang="es-AR" sz="1200" b="1" i="0" u="none" strike="noStrike" dirty="0">
                          <a:solidFill>
                            <a:srgbClr val="000000"/>
                          </a:solidFill>
                          <a:effectLst/>
                          <a:latin typeface="Calibri"/>
                        </a:rPr>
                        <a:t>Reducción total de "costos laborales" por provincia</a:t>
                      </a:r>
                    </a:p>
                  </a:txBody>
                  <a:tcPr marL="7451" marR="7451" marT="7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6">
                  <a:txBody>
                    <a:bodyPr/>
                    <a:lstStyle/>
                    <a:p>
                      <a:pPr algn="ctr" fontAlgn="b"/>
                      <a:r>
                        <a:rPr lang="es-AR" sz="1200" b="0" i="0" u="none" strike="noStrike">
                          <a:solidFill>
                            <a:srgbClr val="000000"/>
                          </a:solidFill>
                          <a:effectLst/>
                          <a:latin typeface="Calibri"/>
                        </a:rPr>
                        <a:t>MNI de Contribuciones Patronales, derogación escalonada de Decreto 814 y unificación de alícuota contribuciones patronales en 19,5%.</a:t>
                      </a:r>
                    </a:p>
                  </a:txBody>
                  <a:tcPr marL="7451" marR="7451" marT="7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l" fontAlgn="b"/>
                      <a:r>
                        <a:rPr lang="en-US" sz="1200" b="0" i="0" u="none" strike="noStrike">
                          <a:solidFill>
                            <a:srgbClr val="000000"/>
                          </a:solidFill>
                          <a:effectLst/>
                          <a:latin typeface="Calibri"/>
                        </a:rPr>
                        <a:t> </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2018</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2019</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2020</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2021</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2022</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fontAlgn="b"/>
                      <a:r>
                        <a:rPr lang="en-US" sz="1200" b="0" i="0" u="none" strike="noStrike">
                          <a:solidFill>
                            <a:srgbClr val="000000"/>
                          </a:solidFill>
                          <a:effectLst/>
                          <a:latin typeface="Calibri"/>
                        </a:rPr>
                        <a:t>Buenos Aires</a:t>
                      </a:r>
                    </a:p>
                  </a:txBody>
                  <a:tcPr marL="7451" marR="7451" marT="745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0" i="0" u="none" strike="noStrike">
                          <a:solidFill>
                            <a:srgbClr val="000000"/>
                          </a:solidFill>
                          <a:effectLst/>
                          <a:latin typeface="Calibri"/>
                        </a:rPr>
                        <a:t>-5.838 </a:t>
                      </a:r>
                    </a:p>
                  </a:txBody>
                  <a:tcPr marL="7451" marR="7451" marT="745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0" i="0" u="none" strike="noStrike">
                          <a:solidFill>
                            <a:srgbClr val="000000"/>
                          </a:solidFill>
                          <a:effectLst/>
                          <a:latin typeface="Calibri"/>
                        </a:rPr>
                        <a:t>-10.793 </a:t>
                      </a:r>
                    </a:p>
                  </a:txBody>
                  <a:tcPr marL="7451" marR="7451" marT="745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0" i="0" u="none" strike="noStrike">
                          <a:solidFill>
                            <a:srgbClr val="000000"/>
                          </a:solidFill>
                          <a:effectLst/>
                          <a:latin typeface="Calibri"/>
                        </a:rPr>
                        <a:t>-16.847 </a:t>
                      </a:r>
                    </a:p>
                  </a:txBody>
                  <a:tcPr marL="7451" marR="7451" marT="745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0" i="0" u="none" strike="noStrike">
                          <a:solidFill>
                            <a:srgbClr val="000000"/>
                          </a:solidFill>
                          <a:effectLst/>
                          <a:latin typeface="Calibri"/>
                        </a:rPr>
                        <a:t>-24.114 </a:t>
                      </a:r>
                    </a:p>
                  </a:txBody>
                  <a:tcPr marL="7451" marR="7451" marT="745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0" i="0" u="none" strike="noStrike">
                          <a:solidFill>
                            <a:srgbClr val="000000"/>
                          </a:solidFill>
                          <a:effectLst/>
                          <a:latin typeface="Calibri"/>
                        </a:rPr>
                        <a:t>-32.571 </a:t>
                      </a:r>
                    </a:p>
                  </a:txBody>
                  <a:tcPr marL="7451" marR="7451" marT="745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0">
                <a:tc>
                  <a:txBody>
                    <a:bodyPr/>
                    <a:lstStyle/>
                    <a:p>
                      <a:pPr algn="l" fontAlgn="b"/>
                      <a:r>
                        <a:rPr lang="en-US" sz="1200" b="0" i="0" u="none" strike="noStrike">
                          <a:solidFill>
                            <a:srgbClr val="000000"/>
                          </a:solidFill>
                          <a:effectLst/>
                          <a:latin typeface="Calibri"/>
                        </a:rPr>
                        <a:t>Capital Federal</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-4.370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-8.556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-13.528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-19.285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-25.826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Catamarca</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dirty="0">
                          <a:solidFill>
                            <a:srgbClr val="000000"/>
                          </a:solidFill>
                          <a:effectLst/>
                          <a:latin typeface="Calibri"/>
                        </a:rPr>
                        <a:t>-84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-65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-72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-114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-190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Chaco</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-121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-48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-40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-132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-316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Chubut</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88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559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921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1.103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1.118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Córdoba</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-1.281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-2.427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-3.873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-5.671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-7.808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Corrientes</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-140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-94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-112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-228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-435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Entre Ríos</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-343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-638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-1.018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-1.502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-2.088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Formosa</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-26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-62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Jujuy</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-68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-16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-92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-240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La Pampa</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-90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-155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-244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-363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-511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La Rioja</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-128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-120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-135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-183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-263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Mendoza</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-582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-1.024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-1.629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-2.443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-3.456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Misiones</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-175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-129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-172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-348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-647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Neuquén</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-14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160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241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186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5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Río Negro</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-230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-385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-617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-947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-1.372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Salta</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-175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-126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-178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-379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-719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San Juan</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-197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-286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-432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-656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-951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San Luis</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-149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-212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-315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-468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-671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Santa Cruz</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174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662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1.068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1.333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1.469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Santa Fe</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dirty="0">
                          <a:solidFill>
                            <a:srgbClr val="000000"/>
                          </a:solidFill>
                          <a:effectLst/>
                          <a:latin typeface="Calibri"/>
                        </a:rPr>
                        <a:t>-1.195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-2.023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-3.177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-4.738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-6.688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dirty="0" smtClean="0">
                          <a:solidFill>
                            <a:srgbClr val="000000"/>
                          </a:solidFill>
                          <a:effectLst/>
                          <a:latin typeface="Calibri"/>
                        </a:rPr>
                        <a:t>S. del </a:t>
                      </a:r>
                      <a:r>
                        <a:rPr lang="en-US" sz="1200" b="0" i="0" u="none" strike="noStrike" dirty="0">
                          <a:solidFill>
                            <a:srgbClr val="000000"/>
                          </a:solidFill>
                          <a:effectLst/>
                          <a:latin typeface="Calibri"/>
                        </a:rPr>
                        <a:t>Estero</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dirty="0">
                          <a:solidFill>
                            <a:srgbClr val="000000"/>
                          </a:solidFill>
                          <a:effectLst/>
                          <a:latin typeface="Calibri"/>
                        </a:rPr>
                        <a:t>-100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-74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-92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-175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a:rPr>
                        <a:t>-319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dirty="0" smtClean="0">
                          <a:solidFill>
                            <a:srgbClr val="000000"/>
                          </a:solidFill>
                          <a:effectLst/>
                          <a:latin typeface="Calibri"/>
                        </a:rPr>
                        <a:t>T. del </a:t>
                      </a:r>
                      <a:r>
                        <a:rPr lang="en-US" sz="1200" b="0" i="0" u="none" strike="noStrike" dirty="0">
                          <a:solidFill>
                            <a:srgbClr val="000000"/>
                          </a:solidFill>
                          <a:effectLst/>
                          <a:latin typeface="Calibri"/>
                        </a:rPr>
                        <a:t>Fuego</a:t>
                      </a:r>
                    </a:p>
                  </a:txBody>
                  <a:tcPr marL="7451" marR="7451" marT="7451"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C00000"/>
                          </a:solidFill>
                          <a:effectLst/>
                          <a:latin typeface="Calibri"/>
                        </a:rPr>
                        <a:t>58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C00000"/>
                          </a:solidFill>
                          <a:effectLst/>
                          <a:latin typeface="Calibri"/>
                        </a:rPr>
                        <a:t>307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C00000"/>
                          </a:solidFill>
                          <a:effectLst/>
                          <a:latin typeface="Calibri"/>
                        </a:rPr>
                        <a:t>510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a:solidFill>
                            <a:srgbClr val="C00000"/>
                          </a:solidFill>
                          <a:effectLst/>
                          <a:latin typeface="Calibri"/>
                        </a:rPr>
                        <a:t>631 </a:t>
                      </a:r>
                    </a:p>
                  </a:txBody>
                  <a:tcPr marL="7451" marR="7451" marT="7451" marB="0" anchor="b">
                    <a:lnL>
                      <a:noFill/>
                    </a:lnL>
                    <a:lnR>
                      <a:noFill/>
                    </a:lnR>
                    <a:lnT>
                      <a:noFill/>
                    </a:lnT>
                    <a:lnB>
                      <a:noFill/>
                    </a:lnB>
                    <a:solidFill>
                      <a:srgbClr val="FFFFFF"/>
                    </a:solidFill>
                  </a:tcPr>
                </a:tc>
                <a:tc>
                  <a:txBody>
                    <a:bodyPr/>
                    <a:lstStyle/>
                    <a:p>
                      <a:pPr algn="r" fontAlgn="b"/>
                      <a:r>
                        <a:rPr lang="en-US" sz="1200" b="0" i="0" u="none" strike="noStrike" dirty="0">
                          <a:solidFill>
                            <a:srgbClr val="C00000"/>
                          </a:solidFill>
                          <a:effectLst/>
                          <a:latin typeface="Calibri"/>
                        </a:rPr>
                        <a:t>678 </a:t>
                      </a:r>
                    </a:p>
                  </a:txBody>
                  <a:tcPr marL="7451" marR="7451" marT="7451"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gn="l" fontAlgn="b"/>
                      <a:r>
                        <a:rPr lang="en-US" sz="1200" b="0" i="0" u="none" strike="noStrike">
                          <a:solidFill>
                            <a:srgbClr val="000000"/>
                          </a:solidFill>
                          <a:effectLst/>
                          <a:latin typeface="Calibri"/>
                        </a:rPr>
                        <a:t>Tucumán</a:t>
                      </a:r>
                    </a:p>
                  </a:txBody>
                  <a:tcPr marL="7451" marR="7451" marT="745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-397 </a:t>
                      </a:r>
                    </a:p>
                  </a:txBody>
                  <a:tcPr marL="7451" marR="7451" marT="745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-525 </a:t>
                      </a:r>
                    </a:p>
                  </a:txBody>
                  <a:tcPr marL="7451" marR="7451" marT="745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-779 </a:t>
                      </a:r>
                    </a:p>
                  </a:txBody>
                  <a:tcPr marL="7451" marR="7451" marT="745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-1.213 </a:t>
                      </a:r>
                    </a:p>
                  </a:txBody>
                  <a:tcPr marL="7451" marR="7451" marT="745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a:rPr>
                        <a:t>-1.815 </a:t>
                      </a:r>
                    </a:p>
                  </a:txBody>
                  <a:tcPr marL="7451" marR="7451" marT="745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fontAlgn="b"/>
                      <a:r>
                        <a:rPr lang="en-US" sz="1200" b="1" i="0" u="none" strike="noStrike">
                          <a:solidFill>
                            <a:srgbClr val="000000"/>
                          </a:solidFill>
                          <a:effectLst/>
                          <a:latin typeface="Calibri"/>
                        </a:rPr>
                        <a:t>TOTAL</a:t>
                      </a:r>
                    </a:p>
                  </a:txBody>
                  <a:tcPr marL="7451" marR="7451" marT="745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solidFill>
                            <a:srgbClr val="000000"/>
                          </a:solidFill>
                          <a:effectLst/>
                          <a:latin typeface="Calibri"/>
                        </a:rPr>
                        <a:t>-15.375 </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solidFill>
                            <a:srgbClr val="000000"/>
                          </a:solidFill>
                          <a:effectLst/>
                          <a:latin typeface="Calibri"/>
                        </a:rPr>
                        <a:t>-25.982 </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solidFill>
                            <a:srgbClr val="000000"/>
                          </a:solidFill>
                          <a:effectLst/>
                          <a:latin typeface="Calibri"/>
                        </a:rPr>
                        <a:t>-40.484 </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solidFill>
                            <a:srgbClr val="000000"/>
                          </a:solidFill>
                          <a:effectLst/>
                          <a:latin typeface="Calibri"/>
                        </a:rPr>
                        <a:t>-59.767 </a:t>
                      </a:r>
                    </a:p>
                  </a:txBody>
                  <a:tcPr marL="7451" marR="7451" marT="745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a:rPr>
                        <a:t>-83.639 </a:t>
                      </a:r>
                    </a:p>
                  </a:txBody>
                  <a:tcPr marL="7451" marR="7451" marT="745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61793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62C027D-20ED-44F4-9C40-4573E1EE705E}" type="slidenum">
              <a:rPr lang="es-AR" smtClean="0"/>
              <a:t>22</a:t>
            </a:fld>
            <a:endParaRPr lang="es-AR" dirty="0"/>
          </a:p>
        </p:txBody>
      </p:sp>
      <p:sp>
        <p:nvSpPr>
          <p:cNvPr id="5" name="Rectangle 9"/>
          <p:cNvSpPr>
            <a:spLocks noChangeArrowheads="1"/>
          </p:cNvSpPr>
          <p:nvPr/>
        </p:nvSpPr>
        <p:spPr bwMode="auto">
          <a:xfrm>
            <a:off x="0" y="17507"/>
            <a:ext cx="9144000" cy="6867877"/>
          </a:xfrm>
          <a:prstGeom prst="rect">
            <a:avLst/>
          </a:prstGeom>
          <a:solidFill>
            <a:srgbClr val="0072BC"/>
          </a:solidFill>
          <a:ln w="9525">
            <a:noFill/>
            <a:miter lim="800000"/>
            <a:headEnd/>
            <a:tailEnd/>
          </a:ln>
          <a:effectLst/>
        </p:spPr>
        <p:txBody>
          <a:bodyPr lIns="93233" tIns="46618" rIns="93233" bIns="46618" anchor="ctr"/>
          <a:lstStyle/>
          <a:p>
            <a:pPr>
              <a:lnSpc>
                <a:spcPct val="114000"/>
              </a:lnSpc>
              <a:spcBef>
                <a:spcPts val="1200"/>
              </a:spcBef>
              <a:defRPr/>
            </a:pPr>
            <a:endParaRPr lang="es-CL" sz="1800" dirty="0">
              <a:solidFill>
                <a:srgbClr val="FFFFFF"/>
              </a:solidFill>
              <a:latin typeface="Arial" panose="020B0604020202020204" pitchFamily="34" charset="0"/>
              <a:ea typeface="ヒラギノ角ゴ Pro W3" charset="-128"/>
              <a:cs typeface="Arial" panose="020B0604020202020204" pitchFamily="34" charset="0"/>
            </a:endParaRPr>
          </a:p>
        </p:txBody>
      </p:sp>
      <p:sp>
        <p:nvSpPr>
          <p:cNvPr id="6" name="Subtitle 2"/>
          <p:cNvSpPr txBox="1">
            <a:spLocks/>
          </p:cNvSpPr>
          <p:nvPr/>
        </p:nvSpPr>
        <p:spPr bwMode="auto">
          <a:xfrm>
            <a:off x="636588" y="1196752"/>
            <a:ext cx="7691895" cy="4464496"/>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705" rIns="0" bIns="36705" numCol="1" anchor="t" anchorCtr="0" compatLnSpc="1">
            <a:prstTxWarp prst="textNoShape">
              <a:avLst/>
            </a:prstTxWarp>
          </a:bodyPr>
          <a:lstStyle>
            <a:lvl1pPr marL="0" indent="0" algn="ctr" defTabSz="457200" rtl="0" eaLnBrk="0" fontAlgn="base" hangingPunct="0">
              <a:spcBef>
                <a:spcPct val="20000"/>
              </a:spcBef>
              <a:spcAft>
                <a:spcPct val="0"/>
              </a:spcAft>
              <a:buFont typeface="Arial"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200150" lvl="1" indent="-742950" algn="l">
              <a:spcBef>
                <a:spcPts val="7800"/>
              </a:spcBef>
              <a:buFont typeface="+mj-lt"/>
              <a:buAutoNum type="arabicPeriod"/>
            </a:pPr>
            <a:r>
              <a:rPr lang="es-ES" sz="3200" b="1" dirty="0">
                <a:solidFill>
                  <a:schemeClr val="bg1"/>
                </a:solidFill>
                <a:latin typeface="+mj-lt"/>
                <a:ea typeface="Arial Unicode MS" panose="020B0604020202020204" pitchFamily="34" charset="-128"/>
                <a:cs typeface="Arial Unicode MS" panose="020B0604020202020204" pitchFamily="34" charset="-128"/>
              </a:rPr>
              <a:t>Inversión y generación de empleo</a:t>
            </a:r>
          </a:p>
          <a:p>
            <a:pPr marL="1200150" lvl="1" indent="-742950" algn="l">
              <a:spcBef>
                <a:spcPts val="7800"/>
              </a:spcBef>
              <a:buFont typeface="+mj-lt"/>
              <a:buAutoNum type="arabicPeriod"/>
            </a:pPr>
            <a:r>
              <a:rPr lang="es-AR" sz="3200" b="1" dirty="0" smtClean="0">
                <a:solidFill>
                  <a:schemeClr val="bg1"/>
                </a:solidFill>
                <a:latin typeface="+mj-lt"/>
                <a:ea typeface="Arial Unicode MS" panose="020B0604020202020204" pitchFamily="34" charset="-128"/>
                <a:cs typeface="Arial Unicode MS" panose="020B0604020202020204" pitchFamily="34" charset="-128"/>
              </a:rPr>
              <a:t>Eficiencia y equidad</a:t>
            </a:r>
          </a:p>
        </p:txBody>
      </p:sp>
    </p:spTree>
    <p:extLst>
      <p:ext uri="{BB962C8B-B14F-4D97-AF65-F5344CB8AC3E}">
        <p14:creationId xmlns:p14="http://schemas.microsoft.com/office/powerpoint/2010/main" val="1063630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23</a:t>
            </a:fld>
            <a:endParaRPr lang="es-AR"/>
          </a:p>
        </p:txBody>
      </p:sp>
      <p:sp>
        <p:nvSpPr>
          <p:cNvPr id="6" name="4 CuadroTexto"/>
          <p:cNvSpPr txBox="1"/>
          <p:nvPr/>
        </p:nvSpPr>
        <p:spPr>
          <a:xfrm>
            <a:off x="251520" y="5715"/>
            <a:ext cx="8640960" cy="830997"/>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Medidas que contribuyen a darle mayor equidad y eficiencia al esquema tributario</a:t>
            </a:r>
            <a:endParaRPr lang="es-AR" sz="2400" b="1" dirty="0">
              <a:solidFill>
                <a:schemeClr val="bg1"/>
              </a:solidFill>
              <a:latin typeface="+mj-lt"/>
              <a:ea typeface="Arial Unicode MS" panose="020B0604020202020204" pitchFamily="34" charset="-128"/>
              <a:cs typeface="Arial" pitchFamily="34" charset="0"/>
            </a:endParaRPr>
          </a:p>
        </p:txBody>
      </p:sp>
      <p:sp>
        <p:nvSpPr>
          <p:cNvPr id="3" name="2 CuadroTexto"/>
          <p:cNvSpPr txBox="1"/>
          <p:nvPr/>
        </p:nvSpPr>
        <p:spPr>
          <a:xfrm>
            <a:off x="612000" y="1124744"/>
            <a:ext cx="7920000" cy="4985980"/>
          </a:xfrm>
          <a:prstGeom prst="rect">
            <a:avLst/>
          </a:prstGeom>
          <a:noFill/>
        </p:spPr>
        <p:txBody>
          <a:bodyPr wrap="square" rtlCol="0">
            <a:spAutoFit/>
          </a:bodyPr>
          <a:lstStyle/>
          <a:p>
            <a:pPr marL="342900" indent="-342900">
              <a:spcAft>
                <a:spcPts val="4800"/>
              </a:spcAft>
              <a:buClr>
                <a:schemeClr val="tx2">
                  <a:lumMod val="60000"/>
                  <a:lumOff val="40000"/>
                </a:schemeClr>
              </a:buClr>
              <a:buFont typeface="+mj-lt"/>
              <a:buAutoNum type="arabicPeriod"/>
            </a:pPr>
            <a:r>
              <a:rPr lang="es-AR" sz="2200" dirty="0" smtClean="0">
                <a:solidFill>
                  <a:schemeClr val="tx1">
                    <a:lumMod val="85000"/>
                    <a:lumOff val="15000"/>
                  </a:schemeClr>
                </a:solidFill>
              </a:rPr>
              <a:t>Se extiende a otros activos financieros el impuesto a las ganancias por rentas obtenidas por las </a:t>
            </a:r>
            <a:r>
              <a:rPr lang="es-AR" sz="2200" dirty="0">
                <a:solidFill>
                  <a:schemeClr val="tx1">
                    <a:lumMod val="85000"/>
                    <a:lumOff val="15000"/>
                  </a:schemeClr>
                </a:solidFill>
              </a:rPr>
              <a:t>personas </a:t>
            </a:r>
            <a:r>
              <a:rPr lang="es-AR" sz="2200" dirty="0" smtClean="0">
                <a:solidFill>
                  <a:schemeClr val="tx1">
                    <a:lumMod val="85000"/>
                    <a:lumOff val="15000"/>
                  </a:schemeClr>
                </a:solidFill>
              </a:rPr>
              <a:t>humanas (</a:t>
            </a:r>
            <a:r>
              <a:rPr lang="es-AR" sz="2200" dirty="0">
                <a:solidFill>
                  <a:schemeClr val="tx1">
                    <a:lumMod val="85000"/>
                    <a:lumOff val="15000"/>
                  </a:schemeClr>
                </a:solidFill>
              </a:rPr>
              <a:t>hasta hoy </a:t>
            </a:r>
            <a:r>
              <a:rPr lang="es-AR" sz="2200" dirty="0" smtClean="0">
                <a:solidFill>
                  <a:schemeClr val="tx1">
                    <a:lumMod val="85000"/>
                    <a:lumOff val="15000"/>
                  </a:schemeClr>
                </a:solidFill>
              </a:rPr>
              <a:t>exentas).</a:t>
            </a:r>
          </a:p>
          <a:p>
            <a:pPr marL="342900" indent="-342900">
              <a:spcAft>
                <a:spcPts val="4800"/>
              </a:spcAft>
              <a:buClr>
                <a:schemeClr val="tx2">
                  <a:lumMod val="60000"/>
                  <a:lumOff val="40000"/>
                </a:schemeClr>
              </a:buClr>
              <a:buFont typeface="+mj-lt"/>
              <a:buAutoNum type="arabicPeriod"/>
            </a:pPr>
            <a:r>
              <a:rPr lang="es-AR" sz="2200" dirty="0" smtClean="0">
                <a:solidFill>
                  <a:schemeClr val="tx1">
                    <a:lumMod val="85000"/>
                    <a:lumOff val="15000"/>
                  </a:schemeClr>
                </a:solidFill>
              </a:rPr>
              <a:t>Se aumenta la deducción especial en ganancias para trabajadores autónomos.</a:t>
            </a:r>
          </a:p>
          <a:p>
            <a:pPr marL="342900" indent="-342900">
              <a:spcAft>
                <a:spcPts val="4800"/>
              </a:spcAft>
              <a:buClr>
                <a:schemeClr val="tx2">
                  <a:lumMod val="60000"/>
                  <a:lumOff val="40000"/>
                </a:schemeClr>
              </a:buClr>
              <a:buFont typeface="+mj-lt"/>
              <a:buAutoNum type="arabicPeriod"/>
            </a:pPr>
            <a:r>
              <a:rPr lang="es-AR" sz="2200" dirty="0" smtClean="0">
                <a:solidFill>
                  <a:schemeClr val="tx1">
                    <a:lumMod val="85000"/>
                    <a:lumOff val="15000"/>
                  </a:schemeClr>
                </a:solidFill>
              </a:rPr>
              <a:t>Se elimina el impuesto a la transferencia de inmuebles y se extiende la aplicación del impuesto a las ganancias con alícuota reducida.</a:t>
            </a:r>
          </a:p>
          <a:p>
            <a:pPr marL="342900" indent="-342900">
              <a:spcAft>
                <a:spcPts val="4800"/>
              </a:spcAft>
              <a:buClr>
                <a:schemeClr val="tx2">
                  <a:lumMod val="60000"/>
                  <a:lumOff val="40000"/>
                </a:schemeClr>
              </a:buClr>
              <a:buFont typeface="+mj-lt"/>
              <a:buAutoNum type="arabicPeriod"/>
            </a:pPr>
            <a:r>
              <a:rPr lang="es-AR" sz="2200" dirty="0" smtClean="0">
                <a:solidFill>
                  <a:schemeClr val="tx1">
                    <a:lumMod val="85000"/>
                    <a:lumOff val="15000"/>
                  </a:schemeClr>
                </a:solidFill>
              </a:rPr>
              <a:t>Se modifican impuestos internos y a los combustibles.</a:t>
            </a:r>
            <a:endParaRPr lang="es-AR" sz="2200" dirty="0">
              <a:solidFill>
                <a:schemeClr val="tx1">
                  <a:lumMod val="85000"/>
                  <a:lumOff val="15000"/>
                </a:schemeClr>
              </a:solidFill>
            </a:endParaRPr>
          </a:p>
        </p:txBody>
      </p:sp>
    </p:spTree>
    <p:extLst>
      <p:ext uri="{BB962C8B-B14F-4D97-AF65-F5344CB8AC3E}">
        <p14:creationId xmlns:p14="http://schemas.microsoft.com/office/powerpoint/2010/main" val="688260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24</a:t>
            </a:fld>
            <a:endParaRPr lang="es-AR"/>
          </a:p>
        </p:txBody>
      </p:sp>
      <p:sp>
        <p:nvSpPr>
          <p:cNvPr id="9" name="4 CuadroTexto"/>
          <p:cNvSpPr txBox="1"/>
          <p:nvPr/>
        </p:nvSpPr>
        <p:spPr>
          <a:xfrm>
            <a:off x="395536" y="-27384"/>
            <a:ext cx="7920000" cy="830997"/>
          </a:xfrm>
          <a:prstGeom prst="rect">
            <a:avLst/>
          </a:prstGeom>
          <a:noFill/>
        </p:spPr>
        <p:txBody>
          <a:bodyPr wrap="square" rtlCol="0">
            <a:spAutoFit/>
          </a:bodyPr>
          <a:lstStyle/>
          <a:p>
            <a:r>
              <a:rPr lang="es-AR" sz="2400" b="1" dirty="0" smtClean="0">
                <a:solidFill>
                  <a:schemeClr val="bg1"/>
                </a:solidFill>
              </a:rPr>
              <a:t>Extensión del </a:t>
            </a:r>
            <a:r>
              <a:rPr lang="es-AR" sz="2400" b="1" dirty="0">
                <a:solidFill>
                  <a:schemeClr val="bg1"/>
                </a:solidFill>
              </a:rPr>
              <a:t>impuesto a las </a:t>
            </a:r>
            <a:r>
              <a:rPr lang="es-AR" sz="2400" b="1" dirty="0" smtClean="0">
                <a:solidFill>
                  <a:schemeClr val="bg1"/>
                </a:solidFill>
              </a:rPr>
              <a:t>ganancias </a:t>
            </a:r>
            <a:r>
              <a:rPr lang="es-AR" sz="2400" b="1" dirty="0">
                <a:solidFill>
                  <a:schemeClr val="bg1"/>
                </a:solidFill>
              </a:rPr>
              <a:t>por rentas </a:t>
            </a:r>
            <a:r>
              <a:rPr lang="es-AR" sz="2400" b="1" dirty="0" smtClean="0">
                <a:solidFill>
                  <a:schemeClr val="bg1"/>
                </a:solidFill>
              </a:rPr>
              <a:t>financieras obtenidas </a:t>
            </a:r>
            <a:r>
              <a:rPr lang="es-AR" sz="2400" b="1" dirty="0">
                <a:solidFill>
                  <a:schemeClr val="bg1"/>
                </a:solidFill>
              </a:rPr>
              <a:t>por las personas </a:t>
            </a:r>
            <a:r>
              <a:rPr lang="es-AR" sz="2400" b="1" dirty="0" smtClean="0">
                <a:solidFill>
                  <a:schemeClr val="bg1"/>
                </a:solidFill>
              </a:rPr>
              <a:t>humanas residentes en el país </a:t>
            </a:r>
            <a:endParaRPr lang="es-AR" sz="2400" b="1" dirty="0">
              <a:solidFill>
                <a:schemeClr val="bg1"/>
              </a:solidFill>
              <a:latin typeface="+mj-lt"/>
              <a:ea typeface="Arial Unicode MS" panose="020B0604020202020204" pitchFamily="34" charset="-128"/>
              <a:cs typeface="Arial" pitchFamily="34" charset="0"/>
            </a:endParaRPr>
          </a:p>
        </p:txBody>
      </p:sp>
      <p:sp>
        <p:nvSpPr>
          <p:cNvPr id="14" name="13 Rectángulo"/>
          <p:cNvSpPr/>
          <p:nvPr/>
        </p:nvSpPr>
        <p:spPr>
          <a:xfrm>
            <a:off x="612000" y="989373"/>
            <a:ext cx="7920000" cy="646331"/>
          </a:xfrm>
          <a:prstGeom prst="rect">
            <a:avLst/>
          </a:prstGeom>
          <a:solidFill>
            <a:schemeClr val="accent1">
              <a:lumMod val="60000"/>
              <a:lumOff val="40000"/>
            </a:schemeClr>
          </a:solidFill>
        </p:spPr>
        <p:txBody>
          <a:bodyPr wrap="square" anchor="ctr">
            <a:spAutoFit/>
          </a:bodyPr>
          <a:lstStyle/>
          <a:p>
            <a:pPr algn="ctr">
              <a:buClr>
                <a:schemeClr val="accent1"/>
              </a:buClr>
            </a:pPr>
            <a:r>
              <a:rPr lang="es-AR" b="1" dirty="0">
                <a:solidFill>
                  <a:schemeClr val="bg1"/>
                </a:solidFill>
              </a:rPr>
              <a:t>Se someten a imposición rentas financieras actualmente exentas, con alícuotas moderadas según el tipo de colocación </a:t>
            </a:r>
            <a:r>
              <a:rPr lang="es-AR" b="1" dirty="0" smtClean="0">
                <a:solidFill>
                  <a:schemeClr val="bg1"/>
                </a:solidFill>
              </a:rPr>
              <a:t>y </a:t>
            </a:r>
            <a:r>
              <a:rPr lang="es-AR" b="1" dirty="0">
                <a:solidFill>
                  <a:schemeClr val="bg1"/>
                </a:solidFill>
              </a:rPr>
              <a:t>con un mínimo no imponible especial</a:t>
            </a:r>
            <a:endParaRPr lang="es-AR" b="1" strike="sngStrike" dirty="0">
              <a:solidFill>
                <a:schemeClr val="bg1"/>
              </a:solidFill>
            </a:endParaRPr>
          </a:p>
        </p:txBody>
      </p:sp>
      <p:sp>
        <p:nvSpPr>
          <p:cNvPr id="15" name="14 CuadroTexto"/>
          <p:cNvSpPr txBox="1"/>
          <p:nvPr/>
        </p:nvSpPr>
        <p:spPr>
          <a:xfrm>
            <a:off x="612000" y="1674674"/>
            <a:ext cx="7920000" cy="4501232"/>
          </a:xfrm>
          <a:prstGeom prst="rect">
            <a:avLst/>
          </a:prstGeom>
          <a:noFill/>
        </p:spPr>
        <p:txBody>
          <a:bodyPr wrap="square" rtlCol="0">
            <a:spAutoFit/>
          </a:bodyPr>
          <a:lstStyle>
            <a:defPPr>
              <a:defRPr lang="es-AR"/>
            </a:defPPr>
            <a:lvl1pPr marL="342900" indent="-342900">
              <a:lnSpc>
                <a:spcPct val="300000"/>
              </a:lnSpc>
              <a:buClr>
                <a:schemeClr val="accent1">
                  <a:lumMod val="60000"/>
                  <a:lumOff val="40000"/>
                </a:schemeClr>
              </a:buClr>
              <a:buFont typeface="Arial" panose="020B0604020202020204" pitchFamily="34" charset="0"/>
              <a:buChar char="•"/>
              <a:defRPr>
                <a:solidFill>
                  <a:schemeClr val="tx1">
                    <a:lumMod val="85000"/>
                    <a:lumOff val="15000"/>
                  </a:schemeClr>
                </a:solidFill>
                <a:latin typeface="+mj-lt"/>
              </a:defRPr>
            </a:lvl1pPr>
          </a:lstStyle>
          <a:p>
            <a:pPr>
              <a:lnSpc>
                <a:spcPct val="150000"/>
              </a:lnSpc>
              <a:spcAft>
                <a:spcPts val="1800"/>
              </a:spcAft>
            </a:pPr>
            <a:r>
              <a:rPr lang="es-AR" sz="1900" dirty="0">
                <a:solidFill>
                  <a:schemeClr val="tx1"/>
                </a:solidFill>
                <a:latin typeface="+mn-lt"/>
              </a:rPr>
              <a:t>La alícuota será del 15% para rendimientos provenientes de instrumentos en moneda extranjera o indexados y otras rentas financieras. En tales casos no se gravan diferencias de cambio ni actualizaciones. </a:t>
            </a:r>
          </a:p>
          <a:p>
            <a:pPr>
              <a:lnSpc>
                <a:spcPct val="150000"/>
              </a:lnSpc>
              <a:spcAft>
                <a:spcPts val="1800"/>
              </a:spcAft>
            </a:pPr>
            <a:r>
              <a:rPr lang="es-AR" sz="1900" dirty="0">
                <a:solidFill>
                  <a:schemeClr val="tx1"/>
                </a:solidFill>
                <a:latin typeface="+mn-lt"/>
              </a:rPr>
              <a:t>Para no gravar la renta nominal, la alícuota será del 5% para rendimientos provenientes de instrumentos de renta fija en pesos sin cláusula de ajuste. El PEN podrá elevar esta alícuota según las condiciones económicas imperantes (hasta alcanzar convergencia con alícuota del 15%).  </a:t>
            </a:r>
          </a:p>
          <a:p>
            <a:pPr>
              <a:lnSpc>
                <a:spcPct val="150000"/>
              </a:lnSpc>
              <a:spcAft>
                <a:spcPts val="1800"/>
              </a:spcAft>
            </a:pPr>
            <a:r>
              <a:rPr lang="es-AR" sz="1900" dirty="0">
                <a:solidFill>
                  <a:schemeClr val="tx1"/>
                </a:solidFill>
                <a:latin typeface="+mn-lt"/>
              </a:rPr>
              <a:t>Se mantiene el tratamiento actual para las acciones con cotización local, sujeto a requisitos. </a:t>
            </a:r>
            <a:endParaRPr lang="es-AR" sz="1900" dirty="0">
              <a:solidFill>
                <a:srgbClr val="FF0000"/>
              </a:solidFill>
              <a:latin typeface="+mn-lt"/>
            </a:endParaRPr>
          </a:p>
        </p:txBody>
      </p:sp>
    </p:spTree>
    <p:extLst>
      <p:ext uri="{BB962C8B-B14F-4D97-AF65-F5344CB8AC3E}">
        <p14:creationId xmlns:p14="http://schemas.microsoft.com/office/powerpoint/2010/main" val="196783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25</a:t>
            </a:fld>
            <a:endParaRPr lang="es-AR"/>
          </a:p>
        </p:txBody>
      </p:sp>
      <p:sp>
        <p:nvSpPr>
          <p:cNvPr id="9" name="4 CuadroTexto"/>
          <p:cNvSpPr txBox="1"/>
          <p:nvPr/>
        </p:nvSpPr>
        <p:spPr>
          <a:xfrm>
            <a:off x="395536" y="116632"/>
            <a:ext cx="7920000" cy="461665"/>
          </a:xfrm>
          <a:prstGeom prst="rect">
            <a:avLst/>
          </a:prstGeom>
          <a:noFill/>
        </p:spPr>
        <p:txBody>
          <a:bodyPr wrap="square" rtlCol="0">
            <a:spAutoFit/>
          </a:bodyPr>
          <a:lstStyle/>
          <a:p>
            <a:r>
              <a:rPr lang="es-AR" sz="2400" b="1" dirty="0" smtClean="0">
                <a:solidFill>
                  <a:schemeClr val="bg1"/>
                </a:solidFill>
              </a:rPr>
              <a:t>Razones para gravar la renta financiera</a:t>
            </a:r>
            <a:endParaRPr lang="es-AR" sz="2400" b="1" dirty="0">
              <a:solidFill>
                <a:schemeClr val="bg1"/>
              </a:solidFill>
              <a:latin typeface="+mj-lt"/>
              <a:ea typeface="Arial Unicode MS" panose="020B0604020202020204" pitchFamily="34" charset="-128"/>
              <a:cs typeface="Arial" pitchFamily="34" charset="0"/>
            </a:endParaRPr>
          </a:p>
        </p:txBody>
      </p:sp>
      <p:sp>
        <p:nvSpPr>
          <p:cNvPr id="15" name="14 CuadroTexto"/>
          <p:cNvSpPr txBox="1"/>
          <p:nvPr/>
        </p:nvSpPr>
        <p:spPr>
          <a:xfrm>
            <a:off x="612000" y="908720"/>
            <a:ext cx="7920000" cy="1891287"/>
          </a:xfrm>
          <a:prstGeom prst="rect">
            <a:avLst/>
          </a:prstGeom>
          <a:noFill/>
        </p:spPr>
        <p:txBody>
          <a:bodyPr wrap="square" rtlCol="0">
            <a:spAutoFit/>
          </a:bodyPr>
          <a:lstStyle>
            <a:defPPr>
              <a:defRPr lang="es-AR"/>
            </a:defPPr>
            <a:lvl1pPr marL="342900" indent="-342900">
              <a:lnSpc>
                <a:spcPct val="300000"/>
              </a:lnSpc>
              <a:buClr>
                <a:schemeClr val="accent1">
                  <a:lumMod val="60000"/>
                  <a:lumOff val="40000"/>
                </a:schemeClr>
              </a:buClr>
              <a:buFont typeface="Arial" panose="020B0604020202020204" pitchFamily="34" charset="0"/>
              <a:buChar char="•"/>
              <a:defRPr>
                <a:solidFill>
                  <a:schemeClr val="tx1">
                    <a:lumMod val="85000"/>
                    <a:lumOff val="15000"/>
                  </a:schemeClr>
                </a:solidFill>
                <a:latin typeface="+mj-lt"/>
              </a:defRPr>
            </a:lvl1pPr>
          </a:lstStyle>
          <a:p>
            <a:pPr>
              <a:lnSpc>
                <a:spcPct val="150000"/>
              </a:lnSpc>
            </a:pPr>
            <a:r>
              <a:rPr lang="es-AR" sz="2000" dirty="0" smtClean="0"/>
              <a:t>Contribuye a la equidad del sistema impositivo.</a:t>
            </a:r>
          </a:p>
          <a:p>
            <a:pPr>
              <a:lnSpc>
                <a:spcPct val="150000"/>
              </a:lnSpc>
            </a:pPr>
            <a:r>
              <a:rPr lang="es-AR" sz="2000" dirty="0"/>
              <a:t>Los países desarrollados gravan estas </a:t>
            </a:r>
            <a:r>
              <a:rPr lang="es-AR" sz="2000" dirty="0" smtClean="0"/>
              <a:t>rentas.</a:t>
            </a:r>
            <a:endParaRPr lang="es-AR" sz="2000" dirty="0"/>
          </a:p>
          <a:p>
            <a:pPr>
              <a:lnSpc>
                <a:spcPct val="150000"/>
              </a:lnSpc>
            </a:pPr>
            <a:r>
              <a:rPr lang="es-AR" sz="2000" dirty="0"/>
              <a:t>De los 6 países más grandes de Latinoamérica, Argentina es el único que no grava las rentas financieras </a:t>
            </a:r>
            <a:r>
              <a:rPr lang="es-AR" sz="2000" dirty="0" smtClean="0"/>
              <a:t>de </a:t>
            </a:r>
            <a:r>
              <a:rPr lang="es-AR" sz="2000" dirty="0"/>
              <a:t>las personas </a:t>
            </a:r>
            <a:r>
              <a:rPr lang="es-AR" sz="2000" dirty="0" smtClean="0"/>
              <a:t>humanas.</a:t>
            </a:r>
            <a:endParaRPr lang="es-AR" sz="2000" dirty="0"/>
          </a:p>
        </p:txBody>
      </p:sp>
      <p:sp>
        <p:nvSpPr>
          <p:cNvPr id="10" name="9 CuadroTexto"/>
          <p:cNvSpPr txBox="1"/>
          <p:nvPr/>
        </p:nvSpPr>
        <p:spPr>
          <a:xfrm>
            <a:off x="612000" y="3140968"/>
            <a:ext cx="7920000" cy="338554"/>
          </a:xfrm>
          <a:prstGeom prst="rect">
            <a:avLst/>
          </a:prstGeom>
          <a:solidFill>
            <a:schemeClr val="tx2"/>
          </a:solidFill>
        </p:spPr>
        <p:txBody>
          <a:bodyPr wrap="square" rtlCol="0" anchor="ctr">
            <a:spAutoFit/>
          </a:bodyPr>
          <a:lstStyle/>
          <a:p>
            <a:pPr lvl="0">
              <a:buClr>
                <a:schemeClr val="tx2">
                  <a:lumMod val="60000"/>
                  <a:lumOff val="40000"/>
                </a:schemeClr>
              </a:buClr>
            </a:pPr>
            <a:r>
              <a:rPr lang="es-AR" sz="1600" b="1" dirty="0" smtClean="0">
                <a:solidFill>
                  <a:schemeClr val="bg1"/>
                </a:solidFill>
              </a:rPr>
              <a:t>Alícuotas promedio aplicadas a rentas financieras en países de la OCDE</a:t>
            </a:r>
          </a:p>
        </p:txBody>
      </p:sp>
      <p:graphicFrame>
        <p:nvGraphicFramePr>
          <p:cNvPr id="19" name="2 Gráfico"/>
          <p:cNvGraphicFramePr>
            <a:graphicFrameLocks/>
          </p:cNvGraphicFramePr>
          <p:nvPr>
            <p:extLst>
              <p:ext uri="{D42A27DB-BD31-4B8C-83A1-F6EECF244321}">
                <p14:modId xmlns:p14="http://schemas.microsoft.com/office/powerpoint/2010/main" val="1178312591"/>
              </p:ext>
            </p:extLst>
          </p:nvPr>
        </p:nvGraphicFramePr>
        <p:xfrm>
          <a:off x="612000" y="3573016"/>
          <a:ext cx="7920000" cy="2808313"/>
        </p:xfrm>
        <a:graphic>
          <a:graphicData uri="http://schemas.openxmlformats.org/drawingml/2006/chart">
            <c:chart xmlns:c="http://schemas.openxmlformats.org/drawingml/2006/chart" xmlns:r="http://schemas.openxmlformats.org/officeDocument/2006/relationships" r:id="rId3"/>
          </a:graphicData>
        </a:graphic>
      </p:graphicFrame>
      <p:sp>
        <p:nvSpPr>
          <p:cNvPr id="8" name="1 CuadroTexto"/>
          <p:cNvSpPr txBox="1"/>
          <p:nvPr/>
        </p:nvSpPr>
        <p:spPr>
          <a:xfrm>
            <a:off x="31554" y="6567415"/>
            <a:ext cx="3552718" cy="34722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AR" sz="900" dirty="0">
                <a:latin typeface="+mj-lt"/>
                <a:ea typeface="Roboto" panose="02000000000000000000" pitchFamily="2" charset="0"/>
                <a:cs typeface="Roboto" panose="02000000000000000000" pitchFamily="2" charset="0"/>
              </a:rPr>
              <a:t>Fuente:</a:t>
            </a:r>
            <a:r>
              <a:rPr lang="es-AR" sz="900" baseline="0" dirty="0">
                <a:latin typeface="+mj-lt"/>
                <a:ea typeface="Roboto" panose="02000000000000000000" pitchFamily="2" charset="0"/>
                <a:cs typeface="Roboto" panose="02000000000000000000" pitchFamily="2" charset="0"/>
              </a:rPr>
              <a:t> </a:t>
            </a:r>
            <a:r>
              <a:rPr lang="es-AR" sz="900" baseline="0" dirty="0" smtClean="0">
                <a:latin typeface="+mj-lt"/>
                <a:ea typeface="Roboto" panose="02000000000000000000" pitchFamily="2" charset="0"/>
                <a:cs typeface="Roboto" panose="02000000000000000000" pitchFamily="2" charset="0"/>
              </a:rPr>
              <a:t>OCDE</a:t>
            </a:r>
            <a:endParaRPr lang="es-AR" sz="900" dirty="0">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23148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26</a:t>
            </a:fld>
            <a:endParaRPr lang="es-AR"/>
          </a:p>
        </p:txBody>
      </p:sp>
      <p:sp>
        <p:nvSpPr>
          <p:cNvPr id="10" name="4 CuadroTexto"/>
          <p:cNvSpPr txBox="1"/>
          <p:nvPr/>
        </p:nvSpPr>
        <p:spPr>
          <a:xfrm>
            <a:off x="179512" y="-27384"/>
            <a:ext cx="8280000" cy="830997"/>
          </a:xfrm>
          <a:prstGeom prst="rect">
            <a:avLst/>
          </a:prstGeom>
          <a:noFill/>
        </p:spPr>
        <p:txBody>
          <a:bodyPr wrap="square" rtlCol="0">
            <a:spAutoFit/>
          </a:bodyPr>
          <a:lstStyle/>
          <a:p>
            <a:pPr marL="0" lvl="1">
              <a:spcBef>
                <a:spcPts val="600"/>
              </a:spcBef>
              <a:spcAft>
                <a:spcPts val="600"/>
              </a:spcAft>
              <a:buClr>
                <a:schemeClr val="tx2">
                  <a:lumMod val="60000"/>
                  <a:lumOff val="40000"/>
                </a:schemeClr>
              </a:buClr>
            </a:pPr>
            <a:r>
              <a:rPr lang="es-AR" sz="2400" b="1" dirty="0" smtClean="0">
                <a:solidFill>
                  <a:schemeClr val="bg1"/>
                </a:solidFill>
              </a:rPr>
              <a:t>Aumento de la deducción especial en ganancias para trabajadores autónomos</a:t>
            </a:r>
            <a:endParaRPr lang="es-AR" sz="2400" b="1" dirty="0">
              <a:solidFill>
                <a:schemeClr val="bg1"/>
              </a:solidFill>
            </a:endParaRPr>
          </a:p>
        </p:txBody>
      </p:sp>
      <p:sp>
        <p:nvSpPr>
          <p:cNvPr id="15" name="14 Rectángulo"/>
          <p:cNvSpPr/>
          <p:nvPr/>
        </p:nvSpPr>
        <p:spPr>
          <a:xfrm>
            <a:off x="612000" y="1202636"/>
            <a:ext cx="7920000" cy="646331"/>
          </a:xfrm>
          <a:prstGeom prst="rect">
            <a:avLst/>
          </a:prstGeom>
          <a:solidFill>
            <a:schemeClr val="accent1">
              <a:lumMod val="60000"/>
              <a:lumOff val="40000"/>
            </a:schemeClr>
          </a:solidFill>
        </p:spPr>
        <p:txBody>
          <a:bodyPr wrap="square" anchor="ctr">
            <a:spAutoFit/>
          </a:bodyPr>
          <a:lstStyle/>
          <a:p>
            <a:pPr algn="ctr">
              <a:buClr>
                <a:schemeClr val="accent1"/>
              </a:buClr>
            </a:pPr>
            <a:r>
              <a:rPr lang="es-AR" b="1" dirty="0" smtClean="0">
                <a:solidFill>
                  <a:schemeClr val="bg1"/>
                </a:solidFill>
              </a:rPr>
              <a:t>Se establece un tratamiento más equitativo para estos trabajadores, reduciendo el diferencial con trabajadores dependientes</a:t>
            </a:r>
            <a:endParaRPr lang="es-AR" b="1" dirty="0">
              <a:solidFill>
                <a:schemeClr val="bg1"/>
              </a:solidFill>
            </a:endParaRPr>
          </a:p>
        </p:txBody>
      </p:sp>
      <p:sp>
        <p:nvSpPr>
          <p:cNvPr id="12" name="11 CuadroTexto"/>
          <p:cNvSpPr txBox="1"/>
          <p:nvPr/>
        </p:nvSpPr>
        <p:spPr>
          <a:xfrm>
            <a:off x="612000" y="2049229"/>
            <a:ext cx="7920000" cy="3187026"/>
          </a:xfrm>
          <a:prstGeom prst="rect">
            <a:avLst/>
          </a:prstGeom>
          <a:noFill/>
        </p:spPr>
        <p:txBody>
          <a:bodyPr wrap="square" rtlCol="0">
            <a:spAutoFit/>
          </a:bodyPr>
          <a:lstStyle>
            <a:defPPr>
              <a:defRPr lang="es-AR"/>
            </a:defPPr>
            <a:lvl1pPr marL="342900" indent="-342900">
              <a:lnSpc>
                <a:spcPct val="300000"/>
              </a:lnSpc>
              <a:buClr>
                <a:schemeClr val="accent1">
                  <a:lumMod val="60000"/>
                  <a:lumOff val="40000"/>
                </a:schemeClr>
              </a:buClr>
              <a:buFont typeface="Arial" panose="020B0604020202020204" pitchFamily="34" charset="0"/>
              <a:buChar char="•"/>
              <a:defRPr>
                <a:solidFill>
                  <a:schemeClr val="tx1">
                    <a:lumMod val="85000"/>
                    <a:lumOff val="15000"/>
                  </a:schemeClr>
                </a:solidFill>
                <a:latin typeface="+mj-lt"/>
              </a:defRPr>
            </a:lvl1pPr>
          </a:lstStyle>
          <a:p>
            <a:pPr>
              <a:lnSpc>
                <a:spcPct val="114000"/>
              </a:lnSpc>
              <a:spcAft>
                <a:spcPts val="1200"/>
              </a:spcAft>
            </a:pPr>
            <a:r>
              <a:rPr lang="es-AR" sz="2000" dirty="0" smtClean="0">
                <a:solidFill>
                  <a:schemeClr val="tx1"/>
                </a:solidFill>
                <a:latin typeface="+mn-lt"/>
              </a:rPr>
              <a:t>En la actualidad el monto de la deducción especial para trabajadores dependientes es sustancialmente superior al aplicable para trabajadores autónomos.</a:t>
            </a:r>
          </a:p>
          <a:p>
            <a:pPr>
              <a:lnSpc>
                <a:spcPct val="114000"/>
              </a:lnSpc>
              <a:spcAft>
                <a:spcPts val="1200"/>
              </a:spcAft>
            </a:pPr>
            <a:r>
              <a:rPr lang="es-AR" sz="2000" dirty="0" smtClean="0">
                <a:solidFill>
                  <a:schemeClr val="tx1"/>
                </a:solidFill>
                <a:latin typeface="+mn-lt"/>
              </a:rPr>
              <a:t>Se propone duplicar el importe de la deducción especial que podrán computar estos últimos.</a:t>
            </a:r>
          </a:p>
          <a:p>
            <a:pPr>
              <a:lnSpc>
                <a:spcPct val="114000"/>
              </a:lnSpc>
              <a:spcAft>
                <a:spcPts val="1200"/>
              </a:spcAft>
            </a:pPr>
            <a:r>
              <a:rPr lang="es-AR" sz="2000" dirty="0" smtClean="0">
                <a:solidFill>
                  <a:schemeClr val="tx1"/>
                </a:solidFill>
                <a:latin typeface="+mn-lt"/>
              </a:rPr>
              <a:t>No es correcto decir que los autónomos siguen estando perjudicados. Pagan aportes y contribuciones muy menores a las de un SMVM. Esto es atípico en el mundo.</a:t>
            </a:r>
          </a:p>
        </p:txBody>
      </p:sp>
    </p:spTree>
    <p:extLst>
      <p:ext uri="{BB962C8B-B14F-4D97-AF65-F5344CB8AC3E}">
        <p14:creationId xmlns:p14="http://schemas.microsoft.com/office/powerpoint/2010/main" val="9108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27</a:t>
            </a:fld>
            <a:endParaRPr lang="es-AR"/>
          </a:p>
        </p:txBody>
      </p:sp>
      <p:sp>
        <p:nvSpPr>
          <p:cNvPr id="10" name="4 CuadroTexto"/>
          <p:cNvSpPr txBox="1"/>
          <p:nvPr/>
        </p:nvSpPr>
        <p:spPr>
          <a:xfrm>
            <a:off x="179512" y="159023"/>
            <a:ext cx="8280000" cy="461665"/>
          </a:xfrm>
          <a:prstGeom prst="rect">
            <a:avLst/>
          </a:prstGeom>
          <a:noFill/>
        </p:spPr>
        <p:txBody>
          <a:bodyPr wrap="square" rtlCol="0">
            <a:spAutoFit/>
          </a:bodyPr>
          <a:lstStyle/>
          <a:p>
            <a:pPr marL="0" lvl="1">
              <a:spcBef>
                <a:spcPts val="600"/>
              </a:spcBef>
              <a:spcAft>
                <a:spcPts val="600"/>
              </a:spcAft>
              <a:buClr>
                <a:schemeClr val="tx2">
                  <a:lumMod val="60000"/>
                  <a:lumOff val="40000"/>
                </a:schemeClr>
              </a:buClr>
            </a:pPr>
            <a:r>
              <a:rPr lang="es-AR" sz="2400" b="1" dirty="0" smtClean="0">
                <a:solidFill>
                  <a:schemeClr val="bg1"/>
                </a:solidFill>
              </a:rPr>
              <a:t>Eliminación del impuesto a la transferencia de inmuebles (ITI)</a:t>
            </a:r>
            <a:endParaRPr lang="es-AR" sz="2400" b="1" dirty="0">
              <a:solidFill>
                <a:schemeClr val="bg1"/>
              </a:solidFill>
            </a:endParaRPr>
          </a:p>
        </p:txBody>
      </p:sp>
      <p:sp>
        <p:nvSpPr>
          <p:cNvPr id="15" name="14 Rectángulo"/>
          <p:cNvSpPr/>
          <p:nvPr/>
        </p:nvSpPr>
        <p:spPr>
          <a:xfrm>
            <a:off x="612000" y="908720"/>
            <a:ext cx="7920000" cy="646331"/>
          </a:xfrm>
          <a:prstGeom prst="rect">
            <a:avLst/>
          </a:prstGeom>
          <a:solidFill>
            <a:schemeClr val="accent1">
              <a:lumMod val="60000"/>
              <a:lumOff val="40000"/>
            </a:schemeClr>
          </a:solidFill>
        </p:spPr>
        <p:txBody>
          <a:bodyPr wrap="square" anchor="ctr">
            <a:spAutoFit/>
          </a:bodyPr>
          <a:lstStyle/>
          <a:p>
            <a:pPr algn="ctr">
              <a:buClr>
                <a:schemeClr val="accent1"/>
              </a:buClr>
            </a:pPr>
            <a:r>
              <a:rPr lang="es-AR" b="1" dirty="0" smtClean="0">
                <a:solidFill>
                  <a:schemeClr val="bg1"/>
                </a:solidFill>
              </a:rPr>
              <a:t>Se elimina el ITI y se introduce un impuesto a la ganancia de capital por la venta de inmuebles  ̶̶</a:t>
            </a:r>
            <a:r>
              <a:rPr lang="es-AR" b="1" dirty="0">
                <a:solidFill>
                  <a:schemeClr val="bg1"/>
                </a:solidFill>
              </a:rPr>
              <a:t>excepto </a:t>
            </a:r>
            <a:r>
              <a:rPr lang="es-AR" b="1" dirty="0" smtClean="0">
                <a:solidFill>
                  <a:schemeClr val="bg1"/>
                </a:solidFill>
              </a:rPr>
              <a:t>casa-habitación</a:t>
            </a:r>
            <a:r>
              <a:rPr lang="es-AR" b="1" dirty="0">
                <a:solidFill>
                  <a:schemeClr val="bg1"/>
                </a:solidFill>
              </a:rPr>
              <a:t>-</a:t>
            </a:r>
            <a:r>
              <a:rPr lang="es-AR" b="1" dirty="0" smtClean="0">
                <a:solidFill>
                  <a:schemeClr val="bg1"/>
                </a:solidFill>
              </a:rPr>
              <a:t> con una alícuota reducida del 15%</a:t>
            </a:r>
            <a:endParaRPr lang="es-AR" b="1" dirty="0">
              <a:solidFill>
                <a:schemeClr val="bg1"/>
              </a:solidFill>
            </a:endParaRPr>
          </a:p>
        </p:txBody>
      </p:sp>
      <p:sp>
        <p:nvSpPr>
          <p:cNvPr id="12" name="11 CuadroTexto"/>
          <p:cNvSpPr txBox="1"/>
          <p:nvPr/>
        </p:nvSpPr>
        <p:spPr>
          <a:xfrm>
            <a:off x="612000" y="1484784"/>
            <a:ext cx="7920000" cy="5170646"/>
          </a:xfrm>
          <a:prstGeom prst="rect">
            <a:avLst/>
          </a:prstGeom>
          <a:noFill/>
        </p:spPr>
        <p:txBody>
          <a:bodyPr wrap="square" rtlCol="0">
            <a:spAutoFit/>
          </a:bodyPr>
          <a:lstStyle>
            <a:defPPr>
              <a:defRPr lang="es-AR"/>
            </a:defPPr>
            <a:lvl1pPr marL="342900" indent="-342900">
              <a:lnSpc>
                <a:spcPct val="300000"/>
              </a:lnSpc>
              <a:buClr>
                <a:schemeClr val="accent1">
                  <a:lumMod val="60000"/>
                  <a:lumOff val="40000"/>
                </a:schemeClr>
              </a:buClr>
              <a:buFont typeface="Arial" panose="020B0604020202020204" pitchFamily="34" charset="0"/>
              <a:buChar char="•"/>
              <a:defRPr>
                <a:solidFill>
                  <a:schemeClr val="tx1">
                    <a:lumMod val="85000"/>
                    <a:lumOff val="15000"/>
                  </a:schemeClr>
                </a:solidFill>
                <a:latin typeface="+mj-lt"/>
              </a:defRPr>
            </a:lvl1pPr>
          </a:lstStyle>
          <a:p>
            <a:pPr>
              <a:lnSpc>
                <a:spcPct val="150000"/>
              </a:lnSpc>
              <a:spcBef>
                <a:spcPts val="600"/>
              </a:spcBef>
              <a:spcAft>
                <a:spcPts val="1800"/>
              </a:spcAft>
            </a:pPr>
            <a:r>
              <a:rPr lang="es-AR" sz="2000" dirty="0">
                <a:solidFill>
                  <a:schemeClr val="tx1"/>
                </a:solidFill>
              </a:rPr>
              <a:t>Las ganancias por venta de inmuebles y otros derechos realizada por personas humanas no </a:t>
            </a:r>
            <a:r>
              <a:rPr lang="es-AR" sz="2000" dirty="0" err="1">
                <a:solidFill>
                  <a:schemeClr val="tx1"/>
                </a:solidFill>
              </a:rPr>
              <a:t>habitualistas</a:t>
            </a:r>
            <a:r>
              <a:rPr lang="es-AR" sz="2000" dirty="0">
                <a:solidFill>
                  <a:schemeClr val="tx1"/>
                </a:solidFill>
              </a:rPr>
              <a:t> resultarán alcanzadas por el impuesto a las </a:t>
            </a:r>
            <a:r>
              <a:rPr lang="es-AR" sz="2000" dirty="0" smtClean="0">
                <a:solidFill>
                  <a:schemeClr val="tx1"/>
                </a:solidFill>
              </a:rPr>
              <a:t>ganancias.</a:t>
            </a:r>
            <a:endParaRPr lang="es-AR" sz="2000" dirty="0">
              <a:solidFill>
                <a:schemeClr val="tx1"/>
              </a:solidFill>
            </a:endParaRPr>
          </a:p>
          <a:p>
            <a:pPr>
              <a:lnSpc>
                <a:spcPct val="150000"/>
              </a:lnSpc>
              <a:spcBef>
                <a:spcPts val="600"/>
              </a:spcBef>
              <a:spcAft>
                <a:spcPts val="1800"/>
              </a:spcAft>
            </a:pPr>
            <a:r>
              <a:rPr lang="es-AR" sz="2000" dirty="0">
                <a:solidFill>
                  <a:schemeClr val="tx1"/>
                </a:solidFill>
              </a:rPr>
              <a:t>Se aplicará la alícuota del 15% sobre la ganancia de capital que se obtenga respecto del costo actualizado del </a:t>
            </a:r>
            <a:r>
              <a:rPr lang="es-AR" sz="2000" dirty="0" smtClean="0">
                <a:solidFill>
                  <a:schemeClr val="tx1"/>
                </a:solidFill>
              </a:rPr>
              <a:t>bien. </a:t>
            </a:r>
            <a:endParaRPr lang="es-AR" sz="2000" dirty="0">
              <a:solidFill>
                <a:schemeClr val="tx1"/>
              </a:solidFill>
            </a:endParaRPr>
          </a:p>
          <a:p>
            <a:pPr>
              <a:lnSpc>
                <a:spcPct val="150000"/>
              </a:lnSpc>
              <a:spcBef>
                <a:spcPts val="600"/>
              </a:spcBef>
              <a:spcAft>
                <a:spcPts val="1800"/>
              </a:spcAft>
            </a:pPr>
            <a:r>
              <a:rPr lang="es-AR" sz="2000" dirty="0">
                <a:solidFill>
                  <a:schemeClr val="tx1"/>
                </a:solidFill>
              </a:rPr>
              <a:t>No aplica el gravamen para la transferencia de inmuebles destinados a casa-habitación del </a:t>
            </a:r>
            <a:r>
              <a:rPr lang="es-AR" sz="2000" dirty="0" smtClean="0">
                <a:solidFill>
                  <a:schemeClr val="tx1"/>
                </a:solidFill>
              </a:rPr>
              <a:t>contribuyente.</a:t>
            </a:r>
            <a:endParaRPr lang="es-AR" sz="2000" dirty="0">
              <a:solidFill>
                <a:schemeClr val="tx1"/>
              </a:solidFill>
            </a:endParaRPr>
          </a:p>
          <a:p>
            <a:pPr>
              <a:lnSpc>
                <a:spcPct val="150000"/>
              </a:lnSpc>
              <a:spcBef>
                <a:spcPts val="600"/>
              </a:spcBef>
              <a:spcAft>
                <a:spcPts val="1800"/>
              </a:spcAft>
            </a:pPr>
            <a:r>
              <a:rPr lang="es-AR" sz="2000" dirty="0">
                <a:solidFill>
                  <a:schemeClr val="tx1"/>
                </a:solidFill>
              </a:rPr>
              <a:t>Las medidas rigen para inmuebles y otros derechos adquiridos a partir de la vigencia de la </a:t>
            </a:r>
            <a:r>
              <a:rPr lang="es-AR" sz="2000" dirty="0" smtClean="0">
                <a:solidFill>
                  <a:schemeClr val="tx1"/>
                </a:solidFill>
              </a:rPr>
              <a:t>ley.</a:t>
            </a:r>
            <a:endParaRPr lang="es-AR" sz="2000" b="1" dirty="0">
              <a:solidFill>
                <a:srgbClr val="FF0000"/>
              </a:solidFill>
            </a:endParaRPr>
          </a:p>
        </p:txBody>
      </p:sp>
    </p:spTree>
    <p:extLst>
      <p:ext uri="{BB962C8B-B14F-4D97-AF65-F5344CB8AC3E}">
        <p14:creationId xmlns:p14="http://schemas.microsoft.com/office/powerpoint/2010/main" val="728988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28</a:t>
            </a:fld>
            <a:endParaRPr lang="es-AR"/>
          </a:p>
        </p:txBody>
      </p:sp>
      <p:sp>
        <p:nvSpPr>
          <p:cNvPr id="6" name="4 CuadroTexto"/>
          <p:cNvSpPr txBox="1"/>
          <p:nvPr/>
        </p:nvSpPr>
        <p:spPr>
          <a:xfrm>
            <a:off x="179512" y="188640"/>
            <a:ext cx="828000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Modificación de </a:t>
            </a:r>
            <a:r>
              <a:rPr lang="es-AR" sz="2400" b="1" dirty="0">
                <a:solidFill>
                  <a:schemeClr val="bg1"/>
                </a:solidFill>
                <a:latin typeface="+mj-lt"/>
                <a:ea typeface="Arial Unicode MS" panose="020B0604020202020204" pitchFamily="34" charset="-128"/>
                <a:cs typeface="Arial" pitchFamily="34" charset="0"/>
              </a:rPr>
              <a:t>alícuotas </a:t>
            </a:r>
            <a:r>
              <a:rPr lang="es-AR" sz="2400" b="1" dirty="0" smtClean="0">
                <a:solidFill>
                  <a:schemeClr val="bg1"/>
                </a:solidFill>
                <a:latin typeface="+mj-lt"/>
                <a:ea typeface="Arial Unicode MS" panose="020B0604020202020204" pitchFamily="34" charset="-128"/>
                <a:cs typeface="Arial" pitchFamily="34" charset="0"/>
              </a:rPr>
              <a:t>de impuestos </a:t>
            </a:r>
            <a:r>
              <a:rPr lang="es-AR" sz="2400" b="1" dirty="0">
                <a:solidFill>
                  <a:schemeClr val="bg1"/>
                </a:solidFill>
                <a:latin typeface="+mj-lt"/>
                <a:ea typeface="Arial Unicode MS" panose="020B0604020202020204" pitchFamily="34" charset="-128"/>
                <a:cs typeface="Arial" pitchFamily="34" charset="0"/>
              </a:rPr>
              <a:t>internos</a:t>
            </a:r>
          </a:p>
        </p:txBody>
      </p:sp>
      <p:graphicFrame>
        <p:nvGraphicFramePr>
          <p:cNvPr id="5" name="4 Tabla"/>
          <p:cNvGraphicFramePr>
            <a:graphicFrameLocks noGrp="1"/>
          </p:cNvGraphicFramePr>
          <p:nvPr>
            <p:extLst>
              <p:ext uri="{D42A27DB-BD31-4B8C-83A1-F6EECF244321}">
                <p14:modId xmlns:p14="http://schemas.microsoft.com/office/powerpoint/2010/main" val="4274500149"/>
              </p:ext>
            </p:extLst>
          </p:nvPr>
        </p:nvGraphicFramePr>
        <p:xfrm>
          <a:off x="612001" y="2276874"/>
          <a:ext cx="7919999" cy="4176463"/>
        </p:xfrm>
        <a:graphic>
          <a:graphicData uri="http://schemas.openxmlformats.org/drawingml/2006/table">
            <a:tbl>
              <a:tblPr/>
              <a:tblGrid>
                <a:gridCol w="4146255">
                  <a:extLst>
                    <a:ext uri="{9D8B030D-6E8A-4147-A177-3AD203B41FA5}">
                      <a16:colId xmlns:a16="http://schemas.microsoft.com/office/drawing/2014/main" xmlns="" val="20000"/>
                    </a:ext>
                  </a:extLst>
                </a:gridCol>
                <a:gridCol w="1886872">
                  <a:extLst>
                    <a:ext uri="{9D8B030D-6E8A-4147-A177-3AD203B41FA5}">
                      <a16:colId xmlns:a16="http://schemas.microsoft.com/office/drawing/2014/main" xmlns="" val="20001"/>
                    </a:ext>
                  </a:extLst>
                </a:gridCol>
                <a:gridCol w="1886872">
                  <a:extLst>
                    <a:ext uri="{9D8B030D-6E8A-4147-A177-3AD203B41FA5}">
                      <a16:colId xmlns:a16="http://schemas.microsoft.com/office/drawing/2014/main" xmlns="" val="20002"/>
                    </a:ext>
                  </a:extLst>
                </a:gridCol>
              </a:tblGrid>
              <a:tr h="930037">
                <a:tc>
                  <a:txBody>
                    <a:bodyPr/>
                    <a:lstStyle/>
                    <a:p>
                      <a:pPr algn="ctr" rtl="0" fontAlgn="ctr"/>
                      <a:r>
                        <a:rPr lang="es-AR" sz="1600" b="1" i="0" u="none" strike="noStrike" dirty="0" smtClean="0">
                          <a:solidFill>
                            <a:srgbClr val="FFFFFF"/>
                          </a:solidFill>
                          <a:effectLst/>
                          <a:latin typeface="Calibri"/>
                        </a:rPr>
                        <a:t>Producto</a:t>
                      </a:r>
                      <a:endParaRPr lang="es-AR" sz="1600" b="1" i="0" u="none" strike="noStrike" dirty="0">
                        <a:solidFill>
                          <a:srgbClr val="FFFFFF"/>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8DD5"/>
                    </a:solidFill>
                  </a:tcPr>
                </a:tc>
                <a:tc>
                  <a:txBody>
                    <a:bodyPr/>
                    <a:lstStyle/>
                    <a:p>
                      <a:pPr algn="ctr" rtl="0" fontAlgn="ctr"/>
                      <a:r>
                        <a:rPr lang="es-AR" sz="1600" b="1" i="0" u="none" strike="noStrike" dirty="0" smtClean="0">
                          <a:solidFill>
                            <a:srgbClr val="FFFFFF"/>
                          </a:solidFill>
                          <a:effectLst/>
                          <a:latin typeface="Calibri"/>
                        </a:rPr>
                        <a:t>Alícuota actual</a:t>
                      </a:r>
                      <a:endParaRPr lang="es-AR" sz="1600" b="1" i="0" u="none" strike="noStrike" dirty="0">
                        <a:solidFill>
                          <a:srgbClr val="FFFFFF"/>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8DD5"/>
                    </a:solidFill>
                  </a:tcPr>
                </a:tc>
                <a:tc>
                  <a:txBody>
                    <a:bodyPr/>
                    <a:lstStyle/>
                    <a:p>
                      <a:pPr algn="ctr" rtl="0" fontAlgn="ctr"/>
                      <a:r>
                        <a:rPr lang="es-AR" sz="1600" b="1" i="0" u="none" strike="noStrike" dirty="0" smtClean="0">
                          <a:solidFill>
                            <a:srgbClr val="FFFFFF"/>
                          </a:solidFill>
                          <a:effectLst/>
                          <a:latin typeface="Calibri"/>
                        </a:rPr>
                        <a:t>Alícuota propuesta</a:t>
                      </a:r>
                      <a:endParaRPr lang="es-AR" sz="1600" b="1" i="0" u="none" strike="noStrike" dirty="0">
                        <a:solidFill>
                          <a:srgbClr val="FFFFFF"/>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8DD5"/>
                    </a:solidFill>
                  </a:tcPr>
                </a:tc>
                <a:extLst>
                  <a:ext uri="{0D108BD9-81ED-4DB2-BD59-A6C34878D82A}">
                    <a16:rowId xmlns:a16="http://schemas.microsoft.com/office/drawing/2014/main" xmlns="" val="10000"/>
                  </a:ext>
                </a:extLst>
              </a:tr>
              <a:tr h="541071">
                <a:tc>
                  <a:txBody>
                    <a:bodyPr/>
                    <a:lstStyle/>
                    <a:p>
                      <a:pPr algn="l" rtl="0" fontAlgn="ctr"/>
                      <a:r>
                        <a:rPr lang="es-AR" sz="1600" b="1" i="0" u="none" strike="noStrike" dirty="0">
                          <a:solidFill>
                            <a:srgbClr val="262626"/>
                          </a:solidFill>
                          <a:effectLst/>
                          <a:latin typeface="Calibri"/>
                        </a:rPr>
                        <a:t>Celulares, televisores, monitores, etc.</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rtl="0" fontAlgn="ctr"/>
                      <a:r>
                        <a:rPr lang="es-AR" sz="1600" b="1" i="0" u="none" strike="noStrike" dirty="0">
                          <a:solidFill>
                            <a:srgbClr val="262626"/>
                          </a:solidFill>
                          <a:effectLst/>
                          <a:latin typeface="Calibri"/>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rtl="0" fontAlgn="ctr"/>
                      <a:r>
                        <a:rPr lang="es-AR" sz="1600" b="1" i="0" u="none" strike="noStrike" dirty="0">
                          <a:solidFill>
                            <a:srgbClr val="262626"/>
                          </a:solidFill>
                          <a:effectLst/>
                          <a:latin typeface="Calibri"/>
                        </a:rPr>
                        <a:t>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xmlns="" val="10001"/>
                  </a:ext>
                </a:extLst>
              </a:tr>
              <a:tr h="541071">
                <a:tc>
                  <a:txBody>
                    <a:bodyPr/>
                    <a:lstStyle/>
                    <a:p>
                      <a:pPr algn="l" rtl="0" fontAlgn="ctr"/>
                      <a:r>
                        <a:rPr lang="es-AR" sz="1600" b="1" i="0" u="none" strike="noStrike" dirty="0">
                          <a:solidFill>
                            <a:srgbClr val="262626"/>
                          </a:solidFill>
                          <a:effectLst/>
                          <a:latin typeface="Calibri"/>
                        </a:rPr>
                        <a:t>Autos gama media ($</a:t>
                      </a:r>
                      <a:r>
                        <a:rPr lang="es-AR" sz="1600" b="1" i="0" u="none" strike="noStrike" dirty="0" smtClean="0">
                          <a:solidFill>
                            <a:srgbClr val="262626"/>
                          </a:solidFill>
                          <a:effectLst/>
                          <a:latin typeface="Calibri"/>
                        </a:rPr>
                        <a:t>380</a:t>
                      </a:r>
                      <a:r>
                        <a:rPr lang="es-AR" sz="1600" b="1" i="0" u="none" strike="noStrike" baseline="0" dirty="0" smtClean="0">
                          <a:solidFill>
                            <a:srgbClr val="262626"/>
                          </a:solidFill>
                          <a:effectLst/>
                          <a:latin typeface="Calibri"/>
                        </a:rPr>
                        <a:t> mil</a:t>
                      </a:r>
                      <a:r>
                        <a:rPr lang="es-AR" sz="1600" b="1" i="0" u="none" strike="noStrike" dirty="0" smtClean="0">
                          <a:solidFill>
                            <a:srgbClr val="262626"/>
                          </a:solidFill>
                          <a:effectLst/>
                          <a:latin typeface="Calibri"/>
                        </a:rPr>
                        <a:t> / $90</a:t>
                      </a:r>
                      <a:r>
                        <a:rPr lang="es-AR" sz="1600" b="1" i="0" u="none" strike="noStrike" baseline="0" dirty="0" smtClean="0">
                          <a:solidFill>
                            <a:srgbClr val="262626"/>
                          </a:solidFill>
                          <a:effectLst/>
                          <a:latin typeface="Calibri"/>
                        </a:rPr>
                        <a:t>0 mil</a:t>
                      </a:r>
                      <a:r>
                        <a:rPr lang="es-AR" sz="1600" b="1" i="0" u="none" strike="noStrike" dirty="0" smtClean="0">
                          <a:solidFill>
                            <a:srgbClr val="262626"/>
                          </a:solidFill>
                          <a:effectLst/>
                          <a:latin typeface="Calibri"/>
                        </a:rPr>
                        <a:t>)</a:t>
                      </a:r>
                      <a:endParaRPr lang="es-AR" sz="1600" b="1" i="0" u="none" strike="noStrike" dirty="0">
                        <a:solidFill>
                          <a:srgbClr val="262626"/>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rtl="0" fontAlgn="ctr"/>
                      <a:r>
                        <a:rPr lang="es-AR" sz="1600" b="1" i="0" u="none" strike="noStrike" dirty="0">
                          <a:solidFill>
                            <a:srgbClr val="262626"/>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rtl="0" fontAlgn="ctr"/>
                      <a:r>
                        <a:rPr lang="es-AR" sz="1600" b="1" i="0" u="none" strike="noStrike" dirty="0">
                          <a:solidFill>
                            <a:srgbClr val="262626"/>
                          </a:solidFill>
                          <a:effectLst/>
                          <a:latin typeface="Calibri"/>
                        </a:rPr>
                        <a:t>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2"/>
                  </a:ext>
                </a:extLst>
              </a:tr>
              <a:tr h="541071">
                <a:tc>
                  <a:txBody>
                    <a:bodyPr/>
                    <a:lstStyle/>
                    <a:p>
                      <a:pPr algn="l" rtl="0" fontAlgn="ctr"/>
                      <a:r>
                        <a:rPr lang="es-AR" sz="1600" b="1" i="0" u="none" strike="noStrike" dirty="0">
                          <a:solidFill>
                            <a:srgbClr val="262626"/>
                          </a:solidFill>
                          <a:effectLst/>
                          <a:latin typeface="Calibri"/>
                        </a:rPr>
                        <a:t>Motos gama media ($</a:t>
                      </a:r>
                      <a:r>
                        <a:rPr lang="es-AR" sz="1600" b="1" i="0" u="none" strike="noStrike" dirty="0" smtClean="0">
                          <a:solidFill>
                            <a:srgbClr val="262626"/>
                          </a:solidFill>
                          <a:effectLst/>
                          <a:latin typeface="Calibri"/>
                        </a:rPr>
                        <a:t>70</a:t>
                      </a:r>
                      <a:r>
                        <a:rPr lang="es-AR" sz="1600" b="1" i="0" u="none" strike="noStrike" baseline="0" dirty="0" smtClean="0">
                          <a:solidFill>
                            <a:srgbClr val="262626"/>
                          </a:solidFill>
                          <a:effectLst/>
                          <a:latin typeface="Calibri"/>
                        </a:rPr>
                        <a:t> mil</a:t>
                      </a:r>
                      <a:r>
                        <a:rPr lang="es-AR" sz="1600" b="1" i="0" u="none" strike="noStrike" dirty="0" smtClean="0">
                          <a:solidFill>
                            <a:srgbClr val="262626"/>
                          </a:solidFill>
                          <a:effectLst/>
                          <a:latin typeface="Calibri"/>
                        </a:rPr>
                        <a:t> </a:t>
                      </a:r>
                      <a:r>
                        <a:rPr lang="es-AR" sz="1600" b="1" i="0" u="none" strike="noStrike" dirty="0">
                          <a:solidFill>
                            <a:srgbClr val="262626"/>
                          </a:solidFill>
                          <a:effectLst/>
                          <a:latin typeface="Calibri"/>
                        </a:rPr>
                        <a:t>/ </a:t>
                      </a:r>
                      <a:r>
                        <a:rPr lang="es-AR" sz="1600" b="1" i="0" u="none" strike="noStrike" dirty="0" smtClean="0">
                          <a:solidFill>
                            <a:srgbClr val="262626"/>
                          </a:solidFill>
                          <a:effectLst/>
                          <a:latin typeface="Calibri"/>
                        </a:rPr>
                        <a:t>$140</a:t>
                      </a:r>
                      <a:r>
                        <a:rPr lang="es-AR" sz="1600" b="1" i="0" u="none" strike="noStrike" baseline="0" dirty="0" smtClean="0">
                          <a:solidFill>
                            <a:srgbClr val="262626"/>
                          </a:solidFill>
                          <a:effectLst/>
                          <a:latin typeface="Calibri"/>
                        </a:rPr>
                        <a:t> mil</a:t>
                      </a:r>
                      <a:r>
                        <a:rPr lang="es-AR" sz="1600" b="1" i="0" u="none" strike="noStrike" dirty="0" smtClean="0">
                          <a:solidFill>
                            <a:srgbClr val="262626"/>
                          </a:solidFill>
                          <a:effectLst/>
                          <a:latin typeface="Calibri"/>
                        </a:rPr>
                        <a:t>)</a:t>
                      </a:r>
                      <a:endParaRPr lang="es-AR" sz="1600" b="1" i="0" u="none" strike="noStrike" dirty="0">
                        <a:solidFill>
                          <a:srgbClr val="262626"/>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rtl="0" fontAlgn="ctr"/>
                      <a:r>
                        <a:rPr lang="es-AR" sz="1600" b="1" i="0" u="none" strike="noStrike" dirty="0">
                          <a:solidFill>
                            <a:srgbClr val="262626"/>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rtl="0" fontAlgn="ctr"/>
                      <a:r>
                        <a:rPr lang="es-AR" sz="1600" b="1" i="0" u="none" strike="noStrike" dirty="0">
                          <a:solidFill>
                            <a:srgbClr val="262626"/>
                          </a:solidFill>
                          <a:effectLst/>
                          <a:latin typeface="Calibri"/>
                        </a:rPr>
                        <a:t>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xmlns="" val="10003"/>
                  </a:ext>
                </a:extLst>
              </a:tr>
              <a:tr h="541071">
                <a:tc>
                  <a:txBody>
                    <a:bodyPr/>
                    <a:lstStyle/>
                    <a:p>
                      <a:pPr algn="l" rtl="0" fontAlgn="ctr"/>
                      <a:r>
                        <a:rPr lang="es-AR" sz="1600" b="1" i="0" u="none" strike="noStrike" dirty="0">
                          <a:solidFill>
                            <a:srgbClr val="262626"/>
                          </a:solidFill>
                          <a:effectLst/>
                          <a:latin typeface="Calibri"/>
                        </a:rPr>
                        <a:t>Aeronaves</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rtl="0" fontAlgn="ctr"/>
                      <a:r>
                        <a:rPr lang="es-AR" sz="1600" b="1" i="0" u="none" strike="noStrike" dirty="0">
                          <a:solidFill>
                            <a:srgbClr val="262626"/>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rtl="0" fontAlgn="ctr"/>
                      <a:r>
                        <a:rPr lang="es-AR" sz="1600" b="1" i="0" u="none" strike="noStrike" dirty="0">
                          <a:solidFill>
                            <a:srgbClr val="262626"/>
                          </a:solidFill>
                          <a:effectLst/>
                          <a:latin typeface="Calibri"/>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4"/>
                  </a:ext>
                </a:extLst>
              </a:tr>
              <a:tr h="541071">
                <a:tc>
                  <a:txBody>
                    <a:bodyPr/>
                    <a:lstStyle/>
                    <a:p>
                      <a:pPr algn="l" rtl="0" fontAlgn="ctr"/>
                      <a:r>
                        <a:rPr lang="es-AR" sz="1600" b="1" i="0" u="none" strike="noStrike" dirty="0">
                          <a:solidFill>
                            <a:srgbClr val="262626"/>
                          </a:solidFill>
                          <a:effectLst/>
                          <a:latin typeface="Calibri"/>
                        </a:rPr>
                        <a:t>Embarcaciones gama alta </a:t>
                      </a:r>
                      <a:r>
                        <a:rPr lang="es-AR" sz="1600" b="1" i="0" u="none" strike="noStrike" dirty="0" smtClean="0">
                          <a:solidFill>
                            <a:srgbClr val="262626"/>
                          </a:solidFill>
                          <a:effectLst/>
                          <a:latin typeface="Calibri"/>
                        </a:rPr>
                        <a:t>(&gt; $800 mil)</a:t>
                      </a:r>
                      <a:endParaRPr lang="es-AR" sz="1600" b="1" i="0" u="none" strike="noStrike" dirty="0">
                        <a:solidFill>
                          <a:srgbClr val="262626"/>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rtl="0" fontAlgn="ctr"/>
                      <a:r>
                        <a:rPr lang="es-AR" sz="1600" b="1" i="0" u="none" strike="noStrike" dirty="0">
                          <a:solidFill>
                            <a:srgbClr val="262626"/>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rtl="0" fontAlgn="ctr"/>
                      <a:r>
                        <a:rPr lang="es-AR" sz="1600" b="1" i="0" u="none" strike="noStrike" dirty="0">
                          <a:solidFill>
                            <a:srgbClr val="262626"/>
                          </a:solidFill>
                          <a:effectLst/>
                          <a:latin typeface="Calibri"/>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xmlns="" val="10005"/>
                  </a:ext>
                </a:extLst>
              </a:tr>
              <a:tr h="541071">
                <a:tc>
                  <a:txBody>
                    <a:bodyPr/>
                    <a:lstStyle/>
                    <a:p>
                      <a:pPr algn="l" rtl="0" fontAlgn="ctr"/>
                      <a:r>
                        <a:rPr lang="es-AR" sz="1600" b="1" i="0" u="none" strike="noStrike" dirty="0">
                          <a:solidFill>
                            <a:srgbClr val="262626"/>
                          </a:solidFill>
                          <a:effectLst/>
                          <a:latin typeface="Calibri"/>
                        </a:rPr>
                        <a:t>Motos gama </a:t>
                      </a:r>
                      <a:r>
                        <a:rPr lang="es-AR" sz="1600" b="1" i="0" u="none" strike="noStrike" dirty="0" smtClean="0">
                          <a:solidFill>
                            <a:srgbClr val="262626"/>
                          </a:solidFill>
                          <a:effectLst/>
                          <a:latin typeface="Calibri"/>
                        </a:rPr>
                        <a:t>alta (&gt; </a:t>
                      </a:r>
                      <a:r>
                        <a:rPr lang="es-AR" sz="1600" b="1" i="0" u="none" strike="noStrike" dirty="0">
                          <a:solidFill>
                            <a:srgbClr val="262626"/>
                          </a:solidFill>
                          <a:effectLst/>
                          <a:latin typeface="Calibri"/>
                        </a:rPr>
                        <a:t>$</a:t>
                      </a:r>
                      <a:r>
                        <a:rPr lang="es-AR" sz="1600" b="1" i="0" u="none" strike="noStrike" dirty="0" smtClean="0">
                          <a:solidFill>
                            <a:srgbClr val="262626"/>
                          </a:solidFill>
                          <a:effectLst/>
                          <a:latin typeface="Calibri"/>
                        </a:rPr>
                        <a:t>140</a:t>
                      </a:r>
                      <a:r>
                        <a:rPr lang="es-AR" sz="1600" b="1" i="0" u="none" strike="noStrike" baseline="0" dirty="0" smtClean="0">
                          <a:solidFill>
                            <a:srgbClr val="262626"/>
                          </a:solidFill>
                          <a:effectLst/>
                          <a:latin typeface="Calibri"/>
                        </a:rPr>
                        <a:t> mil</a:t>
                      </a:r>
                      <a:r>
                        <a:rPr lang="es-AR" sz="1600" b="1" i="0" u="none" strike="noStrike" dirty="0" smtClean="0">
                          <a:solidFill>
                            <a:srgbClr val="262626"/>
                          </a:solidFill>
                          <a:effectLst/>
                          <a:latin typeface="Calibri"/>
                        </a:rPr>
                        <a:t>)</a:t>
                      </a:r>
                      <a:endParaRPr lang="es-AR" sz="1600" b="1" i="0" u="none" strike="noStrike" dirty="0">
                        <a:solidFill>
                          <a:srgbClr val="262626"/>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rtl="0" fontAlgn="ctr"/>
                      <a:r>
                        <a:rPr lang="es-AR" sz="1600" b="1" i="0" u="none" strike="noStrike" dirty="0">
                          <a:solidFill>
                            <a:srgbClr val="262626"/>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rtl="0" fontAlgn="ctr"/>
                      <a:r>
                        <a:rPr lang="es-AR" sz="1600" b="1" i="0" u="none" strike="noStrike" dirty="0">
                          <a:solidFill>
                            <a:srgbClr val="262626"/>
                          </a:solidFill>
                          <a:effectLst/>
                          <a:latin typeface="Calibri"/>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6"/>
                  </a:ext>
                </a:extLst>
              </a:tr>
            </a:tbl>
          </a:graphicData>
        </a:graphic>
      </p:graphicFrame>
      <p:sp>
        <p:nvSpPr>
          <p:cNvPr id="10" name="9 CuadroTexto"/>
          <p:cNvSpPr txBox="1"/>
          <p:nvPr/>
        </p:nvSpPr>
        <p:spPr>
          <a:xfrm>
            <a:off x="612000" y="1763524"/>
            <a:ext cx="7920000" cy="369332"/>
          </a:xfrm>
          <a:prstGeom prst="rect">
            <a:avLst/>
          </a:prstGeom>
          <a:solidFill>
            <a:schemeClr val="tx2"/>
          </a:solidFill>
        </p:spPr>
        <p:txBody>
          <a:bodyPr wrap="square" rtlCol="0" anchor="ctr">
            <a:spAutoFit/>
          </a:bodyPr>
          <a:lstStyle/>
          <a:p>
            <a:pPr lvl="0">
              <a:buClr>
                <a:schemeClr val="tx2">
                  <a:lumMod val="60000"/>
                  <a:lumOff val="40000"/>
                </a:schemeClr>
              </a:buClr>
            </a:pPr>
            <a:r>
              <a:rPr lang="es-AR" b="1" dirty="0" smtClean="0">
                <a:solidFill>
                  <a:schemeClr val="bg1"/>
                </a:solidFill>
              </a:rPr>
              <a:t>Modificaciones en alícuotas nominales de impuestos internos</a:t>
            </a:r>
          </a:p>
        </p:txBody>
      </p:sp>
      <p:sp>
        <p:nvSpPr>
          <p:cNvPr id="15" name="14 Rectángulo"/>
          <p:cNvSpPr/>
          <p:nvPr/>
        </p:nvSpPr>
        <p:spPr>
          <a:xfrm>
            <a:off x="612000" y="989373"/>
            <a:ext cx="7920000" cy="646331"/>
          </a:xfrm>
          <a:prstGeom prst="rect">
            <a:avLst/>
          </a:prstGeom>
          <a:solidFill>
            <a:schemeClr val="accent1">
              <a:lumMod val="60000"/>
              <a:lumOff val="40000"/>
            </a:schemeClr>
          </a:solidFill>
        </p:spPr>
        <p:txBody>
          <a:bodyPr wrap="square" anchor="ctr">
            <a:spAutoFit/>
          </a:bodyPr>
          <a:lstStyle/>
          <a:p>
            <a:pPr algn="ctr">
              <a:buClr>
                <a:schemeClr val="accent1"/>
              </a:buClr>
            </a:pPr>
            <a:r>
              <a:rPr lang="es-AR" b="1" dirty="0" smtClean="0">
                <a:solidFill>
                  <a:schemeClr val="bg1"/>
                </a:solidFill>
              </a:rPr>
              <a:t>Se reducen </a:t>
            </a:r>
            <a:r>
              <a:rPr lang="es-AR" b="1" dirty="0">
                <a:solidFill>
                  <a:schemeClr val="bg1"/>
                </a:solidFill>
              </a:rPr>
              <a:t>los </a:t>
            </a:r>
            <a:r>
              <a:rPr lang="es-AR" b="1" dirty="0" smtClean="0">
                <a:solidFill>
                  <a:schemeClr val="bg1"/>
                </a:solidFill>
              </a:rPr>
              <a:t>impuestos internos </a:t>
            </a:r>
            <a:r>
              <a:rPr lang="es-AR" b="1" dirty="0">
                <a:solidFill>
                  <a:schemeClr val="bg1"/>
                </a:solidFill>
              </a:rPr>
              <a:t>para </a:t>
            </a:r>
            <a:r>
              <a:rPr lang="es-AR" b="1" dirty="0" smtClean="0">
                <a:solidFill>
                  <a:schemeClr val="bg1"/>
                </a:solidFill>
              </a:rPr>
              <a:t>los productos electrónicos y los </a:t>
            </a:r>
            <a:r>
              <a:rPr lang="es-AR" b="1" dirty="0">
                <a:solidFill>
                  <a:schemeClr val="bg1"/>
                </a:solidFill>
              </a:rPr>
              <a:t>vehículos de gama media </a:t>
            </a:r>
            <a:r>
              <a:rPr lang="es-AR" b="1" dirty="0" smtClean="0">
                <a:solidFill>
                  <a:schemeClr val="bg1"/>
                </a:solidFill>
              </a:rPr>
              <a:t>y se incrementan para ciertos productos de </a:t>
            </a:r>
            <a:r>
              <a:rPr lang="es-AR" b="1" dirty="0">
                <a:solidFill>
                  <a:schemeClr val="bg1"/>
                </a:solidFill>
              </a:rPr>
              <a:t>alta gama</a:t>
            </a:r>
          </a:p>
        </p:txBody>
      </p:sp>
    </p:spTree>
    <p:extLst>
      <p:ext uri="{BB962C8B-B14F-4D97-AF65-F5344CB8AC3E}">
        <p14:creationId xmlns:p14="http://schemas.microsoft.com/office/powerpoint/2010/main" val="3813501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29</a:t>
            </a:fld>
            <a:endParaRPr lang="es-AR" dirty="0"/>
          </a:p>
        </p:txBody>
      </p:sp>
      <p:sp>
        <p:nvSpPr>
          <p:cNvPr id="6" name="4 CuadroTexto"/>
          <p:cNvSpPr txBox="1"/>
          <p:nvPr/>
        </p:nvSpPr>
        <p:spPr>
          <a:xfrm>
            <a:off x="395536" y="166636"/>
            <a:ext cx="8640960" cy="461665"/>
          </a:xfrm>
          <a:prstGeom prst="rect">
            <a:avLst/>
          </a:prstGeom>
          <a:noFill/>
        </p:spPr>
        <p:txBody>
          <a:bodyPr wrap="square" rtlCol="0">
            <a:spAutoFit/>
          </a:bodyPr>
          <a:lstStyle/>
          <a:p>
            <a:r>
              <a:rPr lang="es-AR" sz="2400" b="1" dirty="0" smtClean="0">
                <a:solidFill>
                  <a:schemeClr val="bg1"/>
                </a:solidFill>
                <a:ea typeface="Arial Unicode MS" panose="020B0604020202020204" pitchFamily="34" charset="-128"/>
                <a:cs typeface="Arial" pitchFamily="34" charset="0"/>
              </a:rPr>
              <a:t>Nuevo esquema de imposición para productos no saludables</a:t>
            </a:r>
            <a:endParaRPr lang="es-AR" sz="2400" b="1" dirty="0">
              <a:solidFill>
                <a:schemeClr val="bg1"/>
              </a:solidFill>
              <a:ea typeface="Arial Unicode MS" panose="020B0604020202020204" pitchFamily="34" charset="-128"/>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66428449"/>
              </p:ext>
            </p:extLst>
          </p:nvPr>
        </p:nvGraphicFramePr>
        <p:xfrm>
          <a:off x="107504" y="2276872"/>
          <a:ext cx="8923022" cy="4034908"/>
        </p:xfrm>
        <a:graphic>
          <a:graphicData uri="http://schemas.openxmlformats.org/drawingml/2006/table">
            <a:tbl>
              <a:tblPr/>
              <a:tblGrid>
                <a:gridCol w="3216591">
                  <a:extLst>
                    <a:ext uri="{9D8B030D-6E8A-4147-A177-3AD203B41FA5}">
                      <a16:colId xmlns:a16="http://schemas.microsoft.com/office/drawing/2014/main" xmlns="" val="20000"/>
                    </a:ext>
                  </a:extLst>
                </a:gridCol>
                <a:gridCol w="1703981">
                  <a:extLst>
                    <a:ext uri="{9D8B030D-6E8A-4147-A177-3AD203B41FA5}">
                      <a16:colId xmlns:a16="http://schemas.microsoft.com/office/drawing/2014/main" xmlns="" val="20001"/>
                    </a:ext>
                  </a:extLst>
                </a:gridCol>
                <a:gridCol w="4002450">
                  <a:extLst>
                    <a:ext uri="{9D8B030D-6E8A-4147-A177-3AD203B41FA5}">
                      <a16:colId xmlns:a16="http://schemas.microsoft.com/office/drawing/2014/main" xmlns="" val="20002"/>
                    </a:ext>
                  </a:extLst>
                </a:gridCol>
              </a:tblGrid>
              <a:tr h="538804">
                <a:tc>
                  <a:txBody>
                    <a:bodyPr/>
                    <a:lstStyle/>
                    <a:p>
                      <a:pPr algn="ctr" rtl="0" fontAlgn="ctr"/>
                      <a:r>
                        <a:rPr lang="es-AR" sz="1600" b="1" i="0" u="none" strike="noStrike" dirty="0">
                          <a:solidFill>
                            <a:srgbClr val="FFFFFF"/>
                          </a:solidFill>
                          <a:effectLst/>
                          <a:latin typeface="Calibri"/>
                        </a:rPr>
                        <a:t>Producto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38DD5"/>
                    </a:solidFill>
                  </a:tcPr>
                </a:tc>
                <a:tc>
                  <a:txBody>
                    <a:bodyPr/>
                    <a:lstStyle/>
                    <a:p>
                      <a:pPr algn="ctr" rtl="0" fontAlgn="ctr"/>
                      <a:r>
                        <a:rPr lang="es-AR" sz="1600" b="1" i="0" u="none" strike="noStrike" dirty="0">
                          <a:solidFill>
                            <a:srgbClr val="FFFFFF"/>
                          </a:solidFill>
                          <a:effectLst/>
                          <a:latin typeface="Calibri"/>
                        </a:rPr>
                        <a:t>Alícuota actual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38DD5"/>
                    </a:solidFill>
                  </a:tcPr>
                </a:tc>
                <a:tc>
                  <a:txBody>
                    <a:bodyPr/>
                    <a:lstStyle/>
                    <a:p>
                      <a:pPr algn="ctr" rtl="0" fontAlgn="ctr"/>
                      <a:r>
                        <a:rPr lang="es-AR" sz="1600" b="1" i="0" u="none" strike="noStrike" dirty="0">
                          <a:solidFill>
                            <a:srgbClr val="FFFFFF"/>
                          </a:solidFill>
                          <a:effectLst/>
                          <a:latin typeface="Calibri"/>
                        </a:rPr>
                        <a:t>Alícuota </a:t>
                      </a:r>
                      <a:r>
                        <a:rPr lang="es-AR" sz="1600" b="1" i="0" u="none" strike="noStrike" dirty="0" smtClean="0">
                          <a:solidFill>
                            <a:srgbClr val="FFFFFF"/>
                          </a:solidFill>
                          <a:effectLst/>
                          <a:latin typeface="Calibri"/>
                        </a:rPr>
                        <a:t>propuesta</a:t>
                      </a:r>
                      <a:endParaRPr lang="es-AR" sz="1600" b="1" i="0" u="none" strike="noStrike" dirty="0">
                        <a:solidFill>
                          <a:srgbClr val="FFFFFF"/>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38DD5"/>
                    </a:solidFill>
                  </a:tcPr>
                </a:tc>
                <a:extLst>
                  <a:ext uri="{0D108BD9-81ED-4DB2-BD59-A6C34878D82A}">
                    <a16:rowId xmlns:a16="http://schemas.microsoft.com/office/drawing/2014/main" xmlns="" val="10000"/>
                  </a:ext>
                </a:extLst>
              </a:tr>
              <a:tr h="538804">
                <a:tc>
                  <a:txBody>
                    <a:bodyPr/>
                    <a:lstStyle/>
                    <a:p>
                      <a:pPr algn="l" rtl="0" fontAlgn="ctr"/>
                      <a:r>
                        <a:rPr lang="es-AR" sz="1600" b="1" i="0" u="none" strike="noStrike" dirty="0">
                          <a:solidFill>
                            <a:srgbClr val="262626"/>
                          </a:solidFill>
                          <a:effectLst/>
                          <a:latin typeface="Calibri"/>
                        </a:rPr>
                        <a:t>Whisky, coñac, otras blancas </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rtl="0" fontAlgn="ctr"/>
                      <a:r>
                        <a:rPr lang="es-AR" sz="1600" b="1" i="0" u="none" strike="noStrike" dirty="0">
                          <a:solidFill>
                            <a:srgbClr val="262626"/>
                          </a:solidFill>
                          <a:effectLst/>
                          <a:latin typeface="Calibri"/>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rtl="0" fontAlgn="ctr"/>
                      <a:r>
                        <a:rPr lang="es-AR" sz="1600" b="1" i="0" u="none" strike="noStrike" dirty="0" smtClean="0">
                          <a:solidFill>
                            <a:schemeClr val="tx1"/>
                          </a:solidFill>
                          <a:effectLst/>
                          <a:latin typeface="Calibri"/>
                        </a:rPr>
                        <a:t>20% - 29%</a:t>
                      </a:r>
                      <a:endParaRPr lang="es-AR" sz="1600" b="1" i="0" u="none" strike="noStrike" dirty="0">
                        <a:solidFill>
                          <a:schemeClr val="tx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xmlns="" val="10001"/>
                  </a:ext>
                </a:extLst>
              </a:tr>
              <a:tr h="538804">
                <a:tc>
                  <a:txBody>
                    <a:bodyPr/>
                    <a:lstStyle/>
                    <a:p>
                      <a:pPr algn="l" rtl="0" fontAlgn="ctr"/>
                      <a:r>
                        <a:rPr lang="es-AR" sz="1600" b="1" i="0" u="none" strike="noStrike" dirty="0">
                          <a:solidFill>
                            <a:srgbClr val="262626"/>
                          </a:solidFill>
                          <a:effectLst/>
                          <a:latin typeface="Calibri"/>
                        </a:rPr>
                        <a:t>Cervezas</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rtl="0" fontAlgn="ctr"/>
                      <a:r>
                        <a:rPr lang="es-AR" sz="1600" b="1" i="0" u="none" strike="noStrike" dirty="0">
                          <a:solidFill>
                            <a:srgbClr val="262626"/>
                          </a:solidFill>
                          <a:effectLst/>
                          <a:latin typeface="Calibri"/>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rtl="0" fontAlgn="ctr"/>
                      <a:r>
                        <a:rPr lang="es-AR" sz="1600" b="1" i="0" u="none" strike="noStrike" dirty="0" smtClean="0">
                          <a:solidFill>
                            <a:srgbClr val="262626"/>
                          </a:solidFill>
                          <a:effectLst/>
                          <a:latin typeface="+mn-lt"/>
                        </a:rPr>
                        <a:t>sin</a:t>
                      </a:r>
                      <a:r>
                        <a:rPr lang="es-AR" sz="1600" b="1" i="0" u="none" strike="noStrike" baseline="0" dirty="0" smtClean="0">
                          <a:solidFill>
                            <a:srgbClr val="262626"/>
                          </a:solidFill>
                          <a:effectLst/>
                          <a:latin typeface="+mn-lt"/>
                        </a:rPr>
                        <a:t> cambios</a:t>
                      </a:r>
                      <a:endParaRPr lang="es-AR" sz="1600" b="1" i="0" u="none" strike="noStrike" dirty="0">
                        <a:solidFill>
                          <a:srgbClr val="262626"/>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xmlns="" val="10002"/>
                  </a:ext>
                </a:extLst>
              </a:tr>
              <a:tr h="538804">
                <a:tc>
                  <a:txBody>
                    <a:bodyPr/>
                    <a:lstStyle/>
                    <a:p>
                      <a:pPr algn="l" rtl="0" fontAlgn="ctr"/>
                      <a:r>
                        <a:rPr lang="es-AR" sz="1600" b="1" i="0" u="none" strike="noStrike" dirty="0">
                          <a:solidFill>
                            <a:srgbClr val="262626"/>
                          </a:solidFill>
                          <a:effectLst/>
                          <a:latin typeface="Calibri"/>
                        </a:rPr>
                        <a:t>Espumosos / champaña </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rtl="0" fontAlgn="ctr"/>
                      <a:r>
                        <a:rPr lang="es-AR" sz="1600" b="1" i="0" u="none" strike="noStrike" dirty="0" smtClean="0">
                          <a:solidFill>
                            <a:srgbClr val="262626"/>
                          </a:solidFill>
                          <a:effectLst/>
                          <a:latin typeface="Calibri"/>
                        </a:rPr>
                        <a:t>0%</a:t>
                      </a:r>
                      <a:endParaRPr lang="es-AR" sz="1600" b="1" i="0" u="none" strike="noStrike" dirty="0">
                        <a:solidFill>
                          <a:srgbClr val="262626"/>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rtl="0" fontAlgn="ctr"/>
                      <a:r>
                        <a:rPr lang="es-AR" sz="1600" b="1" i="0" u="none" strike="noStrike" dirty="0" smtClean="0">
                          <a:solidFill>
                            <a:srgbClr val="262626"/>
                          </a:solidFill>
                          <a:effectLst/>
                          <a:latin typeface="+mn-lt"/>
                        </a:rPr>
                        <a:t>sin</a:t>
                      </a:r>
                      <a:r>
                        <a:rPr lang="es-AR" sz="1600" b="1" i="0" u="none" strike="noStrike" baseline="0" dirty="0" smtClean="0">
                          <a:solidFill>
                            <a:srgbClr val="262626"/>
                          </a:solidFill>
                          <a:effectLst/>
                          <a:latin typeface="+mn-lt"/>
                        </a:rPr>
                        <a:t> cambios</a:t>
                      </a:r>
                      <a:endParaRPr lang="es-AR" sz="1600" b="1" i="0" u="none" strike="noStrike" dirty="0">
                        <a:solidFill>
                          <a:srgbClr val="262626"/>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xmlns="" val="10003"/>
                  </a:ext>
                </a:extLst>
              </a:tr>
              <a:tr h="538804">
                <a:tc>
                  <a:txBody>
                    <a:bodyPr/>
                    <a:lstStyle/>
                    <a:p>
                      <a:pPr algn="l" rtl="0" fontAlgn="ctr"/>
                      <a:r>
                        <a:rPr lang="es-AR" sz="1600" b="1" i="0" u="none" strike="noStrike" dirty="0">
                          <a:solidFill>
                            <a:srgbClr val="262626"/>
                          </a:solidFill>
                          <a:effectLst/>
                          <a:latin typeface="Calibri"/>
                        </a:rPr>
                        <a:t>Vinos y sidras</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rtl="0" fontAlgn="ctr"/>
                      <a:r>
                        <a:rPr lang="es-AR" sz="1600" b="1" i="0" u="none" strike="noStrike" dirty="0" smtClean="0">
                          <a:solidFill>
                            <a:srgbClr val="262626"/>
                          </a:solidFill>
                          <a:effectLst/>
                          <a:latin typeface="Calibri"/>
                        </a:rPr>
                        <a:t>0%</a:t>
                      </a:r>
                      <a:endParaRPr lang="es-AR" sz="1600" b="1" i="0" u="none" strike="noStrike" dirty="0">
                        <a:solidFill>
                          <a:srgbClr val="262626"/>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rtl="0" fontAlgn="ctr"/>
                      <a:r>
                        <a:rPr lang="es-AR" sz="1600" b="1" i="0" u="none" strike="noStrike" dirty="0" smtClean="0">
                          <a:solidFill>
                            <a:srgbClr val="262626"/>
                          </a:solidFill>
                          <a:effectLst/>
                          <a:latin typeface="Calibri"/>
                        </a:rPr>
                        <a:t>sin</a:t>
                      </a:r>
                      <a:r>
                        <a:rPr lang="es-AR" sz="1600" b="1" i="0" u="none" strike="noStrike" baseline="0" dirty="0" smtClean="0">
                          <a:solidFill>
                            <a:srgbClr val="262626"/>
                          </a:solidFill>
                          <a:effectLst/>
                          <a:latin typeface="Calibri"/>
                        </a:rPr>
                        <a:t> cambios</a:t>
                      </a:r>
                      <a:endParaRPr lang="es-AR" sz="1600" b="1" i="0" u="none" strike="noStrike" dirty="0">
                        <a:solidFill>
                          <a:srgbClr val="262626"/>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xmlns="" val="10004"/>
                  </a:ext>
                </a:extLst>
              </a:tr>
              <a:tr h="599843">
                <a:tc>
                  <a:txBody>
                    <a:bodyPr/>
                    <a:lstStyle/>
                    <a:p>
                      <a:pPr algn="l" rtl="0" fontAlgn="ctr"/>
                      <a:r>
                        <a:rPr lang="es-AR" sz="1600" b="1" i="0" u="none" strike="noStrike" dirty="0">
                          <a:solidFill>
                            <a:srgbClr val="262626"/>
                          </a:solidFill>
                          <a:effectLst/>
                          <a:latin typeface="Calibri"/>
                        </a:rPr>
                        <a:t>Gaseosas (en general) y otras sin alcohol</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rtl="0" fontAlgn="ctr"/>
                      <a:r>
                        <a:rPr lang="es-AR" sz="1600" b="1" i="0" u="none" strike="noStrike" dirty="0" smtClean="0">
                          <a:solidFill>
                            <a:srgbClr val="262626"/>
                          </a:solidFill>
                          <a:effectLst/>
                          <a:latin typeface="Calibri"/>
                        </a:rPr>
                        <a:t>4% - 8</a:t>
                      </a:r>
                      <a:r>
                        <a:rPr lang="es-AR" sz="1600" b="1" i="0" u="none" strike="noStrike" dirty="0">
                          <a:solidFill>
                            <a:srgbClr val="262626"/>
                          </a:solidFill>
                          <a:effectLst/>
                          <a:latin typeface="Calibri"/>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rtl="0" fontAlgn="ctr"/>
                      <a:r>
                        <a:rPr lang="es-AR" sz="1600" b="1" i="0" u="none" strike="noStrike" dirty="0" smtClean="0">
                          <a:solidFill>
                            <a:srgbClr val="262626"/>
                          </a:solidFill>
                          <a:effectLst/>
                          <a:latin typeface="+mn-lt"/>
                        </a:rPr>
                        <a:t>Sin azúcar añadido: $0</a:t>
                      </a:r>
                      <a:r>
                        <a:rPr lang="es-AR" sz="1600" b="1" i="0" u="none" strike="noStrike" dirty="0" smtClean="0">
                          <a:solidFill>
                            <a:srgbClr val="262626"/>
                          </a:solidFill>
                          <a:effectLst/>
                          <a:latin typeface="Calibri"/>
                        </a:rPr>
                        <a:t>.</a:t>
                      </a:r>
                    </a:p>
                    <a:p>
                      <a:pPr algn="ctr" rtl="0" fontAlgn="ctr"/>
                      <a:r>
                        <a:rPr lang="es-AR" sz="1600" b="1" i="0" u="none" strike="noStrike" dirty="0" smtClean="0">
                          <a:solidFill>
                            <a:schemeClr val="tx1"/>
                          </a:solidFill>
                          <a:effectLst/>
                          <a:latin typeface="Calibri"/>
                        </a:rPr>
                        <a:t>Con</a:t>
                      </a:r>
                      <a:r>
                        <a:rPr lang="es-AR" sz="1600" b="1" i="0" u="none" strike="noStrike" baseline="0" dirty="0" smtClean="0">
                          <a:solidFill>
                            <a:schemeClr val="tx1"/>
                          </a:solidFill>
                          <a:effectLst/>
                          <a:latin typeface="Calibri"/>
                        </a:rPr>
                        <a:t> azúcar añadido: montos en función de la cantidad de azúcar.</a:t>
                      </a:r>
                      <a:endParaRPr lang="es-AR" sz="1600" b="1" i="0" u="none" strike="noStrike" dirty="0">
                        <a:solidFill>
                          <a:schemeClr val="tx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xmlns="" val="10005"/>
                  </a:ext>
                </a:extLst>
              </a:tr>
              <a:tr h="599843">
                <a:tc>
                  <a:txBody>
                    <a:bodyPr/>
                    <a:lstStyle/>
                    <a:p>
                      <a:pPr algn="l" rtl="0" fontAlgn="ctr"/>
                      <a:r>
                        <a:rPr lang="es-AR" sz="1600" b="1" i="0" u="none" strike="noStrike" dirty="0">
                          <a:solidFill>
                            <a:srgbClr val="262626"/>
                          </a:solidFill>
                          <a:effectLst/>
                          <a:latin typeface="Calibri"/>
                        </a:rPr>
                        <a:t>Cigarrillos</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D0D8E8"/>
                    </a:solidFill>
                  </a:tcPr>
                </a:tc>
                <a:tc>
                  <a:txBody>
                    <a:bodyPr/>
                    <a:lstStyle/>
                    <a:p>
                      <a:pPr algn="ctr" rtl="0" fontAlgn="ctr"/>
                      <a:r>
                        <a:rPr lang="es-AR" sz="1600" b="1" i="0" u="none" strike="noStrike" dirty="0">
                          <a:solidFill>
                            <a:srgbClr val="262626"/>
                          </a:solidFill>
                          <a:effectLst/>
                          <a:latin typeface="Calibri"/>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D0D8E8"/>
                    </a:solidFill>
                  </a:tcPr>
                </a:tc>
                <a:tc>
                  <a:txBody>
                    <a:bodyPr/>
                    <a:lstStyle/>
                    <a:p>
                      <a:pPr algn="ctr" rtl="0" fontAlgn="ctr"/>
                      <a:r>
                        <a:rPr lang="es-AR" sz="1600" b="1" i="0" u="none" strike="noStrike" dirty="0" smtClean="0">
                          <a:solidFill>
                            <a:srgbClr val="262626"/>
                          </a:solidFill>
                          <a:effectLst/>
                          <a:latin typeface="Calibri"/>
                        </a:rPr>
                        <a:t>Impuesto mínimo y alícuota 70% (efecto total</a:t>
                      </a:r>
                      <a:r>
                        <a:rPr lang="es-AR" sz="1600" b="1" i="0" u="none" strike="noStrike" baseline="0" dirty="0" smtClean="0">
                          <a:solidFill>
                            <a:srgbClr val="262626"/>
                          </a:solidFill>
                          <a:effectLst/>
                          <a:latin typeface="Calibri"/>
                        </a:rPr>
                        <a:t> neutro)</a:t>
                      </a:r>
                      <a:endParaRPr lang="es-AR" sz="1600" b="1" i="0" u="none" strike="noStrike" dirty="0">
                        <a:solidFill>
                          <a:srgbClr val="262626"/>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xmlns="" val="10006"/>
                  </a:ext>
                </a:extLst>
              </a:tr>
            </a:tbl>
          </a:graphicData>
        </a:graphic>
      </p:graphicFrame>
      <p:sp>
        <p:nvSpPr>
          <p:cNvPr id="9" name="8 Rectángulo"/>
          <p:cNvSpPr/>
          <p:nvPr/>
        </p:nvSpPr>
        <p:spPr>
          <a:xfrm>
            <a:off x="113473" y="1959765"/>
            <a:ext cx="8917053" cy="314498"/>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a:solidFill>
                  <a:schemeClr val="bg1"/>
                </a:solidFill>
              </a:rPr>
              <a:t>Modificaciones en alícuotas </a:t>
            </a:r>
            <a:r>
              <a:rPr lang="es-AR" b="1" dirty="0" smtClean="0">
                <a:solidFill>
                  <a:schemeClr val="bg1"/>
                </a:solidFill>
              </a:rPr>
              <a:t>nominales de </a:t>
            </a:r>
            <a:r>
              <a:rPr lang="es-AR" b="1" dirty="0">
                <a:solidFill>
                  <a:schemeClr val="bg1"/>
                </a:solidFill>
              </a:rPr>
              <a:t>impuestos internos</a:t>
            </a:r>
          </a:p>
        </p:txBody>
      </p:sp>
      <p:sp>
        <p:nvSpPr>
          <p:cNvPr id="7" name="6 Rectángulo"/>
          <p:cNvSpPr/>
          <p:nvPr/>
        </p:nvSpPr>
        <p:spPr>
          <a:xfrm>
            <a:off x="107504" y="921494"/>
            <a:ext cx="8923022" cy="923330"/>
          </a:xfrm>
          <a:prstGeom prst="rect">
            <a:avLst/>
          </a:prstGeom>
          <a:solidFill>
            <a:schemeClr val="accent1">
              <a:lumMod val="60000"/>
              <a:lumOff val="40000"/>
            </a:schemeClr>
          </a:solidFill>
        </p:spPr>
        <p:txBody>
          <a:bodyPr wrap="square" anchor="ctr">
            <a:spAutoFit/>
          </a:bodyPr>
          <a:lstStyle/>
          <a:p>
            <a:pPr algn="ctr">
              <a:buClr>
                <a:schemeClr val="accent1"/>
              </a:buClr>
            </a:pPr>
            <a:r>
              <a:rPr lang="es-AR" b="1" dirty="0" smtClean="0">
                <a:solidFill>
                  <a:schemeClr val="bg1"/>
                </a:solidFill>
              </a:rPr>
              <a:t>Se modifican las alícuotas de impuestos internos a productos perjudiciales a la</a:t>
            </a:r>
          </a:p>
          <a:p>
            <a:pPr algn="ctr">
              <a:buClr>
                <a:schemeClr val="accent1"/>
              </a:buClr>
            </a:pPr>
            <a:r>
              <a:rPr lang="es-AR" b="1" dirty="0" smtClean="0">
                <a:solidFill>
                  <a:schemeClr val="bg1"/>
                </a:solidFill>
              </a:rPr>
              <a:t>salud de la población (gradual en tres </a:t>
            </a:r>
            <a:r>
              <a:rPr lang="es-AR" b="1" dirty="0">
                <a:solidFill>
                  <a:schemeClr val="bg1"/>
                </a:solidFill>
              </a:rPr>
              <a:t>años para bebidas alcohólicas actualmente no </a:t>
            </a:r>
            <a:r>
              <a:rPr lang="es-AR" b="1" dirty="0" smtClean="0">
                <a:solidFill>
                  <a:schemeClr val="bg1"/>
                </a:solidFill>
              </a:rPr>
              <a:t>alcanzadas)</a:t>
            </a:r>
            <a:endParaRPr lang="es-AR" b="1" dirty="0">
              <a:solidFill>
                <a:schemeClr val="bg1"/>
              </a:solidFill>
            </a:endParaRPr>
          </a:p>
        </p:txBody>
      </p:sp>
    </p:spTree>
    <p:extLst>
      <p:ext uri="{BB962C8B-B14F-4D97-AF65-F5344CB8AC3E}">
        <p14:creationId xmlns:p14="http://schemas.microsoft.com/office/powerpoint/2010/main" val="203889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a:t>
            </a:fld>
            <a:endParaRPr lang="es-AR"/>
          </a:p>
        </p:txBody>
      </p:sp>
      <p:sp>
        <p:nvSpPr>
          <p:cNvPr id="6" name="4 CuadroTexto"/>
          <p:cNvSpPr txBox="1"/>
          <p:nvPr/>
        </p:nvSpPr>
        <p:spPr>
          <a:xfrm>
            <a:off x="251520" y="159023"/>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Principales impuestos que se modifican</a:t>
            </a:r>
            <a:endParaRPr lang="es-AR" sz="2400" b="1" dirty="0">
              <a:solidFill>
                <a:schemeClr val="bg1"/>
              </a:solidFill>
              <a:latin typeface="+mj-lt"/>
              <a:ea typeface="Arial Unicode MS" panose="020B0604020202020204" pitchFamily="34" charset="-128"/>
              <a:cs typeface="Arial" pitchFamily="34" charset="0"/>
            </a:endParaRPr>
          </a:p>
        </p:txBody>
      </p:sp>
      <p:sp>
        <p:nvSpPr>
          <p:cNvPr id="8" name="Content Placeholder 2"/>
          <p:cNvSpPr txBox="1">
            <a:spLocks/>
          </p:cNvSpPr>
          <p:nvPr/>
        </p:nvSpPr>
        <p:spPr>
          <a:xfrm>
            <a:off x="612000" y="836712"/>
            <a:ext cx="7920000" cy="554461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lnSpc>
                <a:spcPct val="120000"/>
              </a:lnSpc>
              <a:spcBef>
                <a:spcPts val="600"/>
              </a:spcBef>
              <a:spcAft>
                <a:spcPts val="600"/>
              </a:spcAft>
              <a:buClr>
                <a:schemeClr val="tx2">
                  <a:lumMod val="60000"/>
                  <a:lumOff val="40000"/>
                </a:schemeClr>
              </a:buClr>
              <a:buFont typeface="Arial" panose="020B0604020202020204" pitchFamily="34" charset="0"/>
              <a:buChar char="•"/>
            </a:pPr>
            <a:r>
              <a:rPr lang="es-AR" sz="2200" dirty="0">
                <a:solidFill>
                  <a:schemeClr val="tx1">
                    <a:lumMod val="85000"/>
                    <a:lumOff val="15000"/>
                  </a:schemeClr>
                </a:solidFill>
                <a:latin typeface="+mj-lt"/>
              </a:rPr>
              <a:t>Aportes y contribuciones de la seguridad </a:t>
            </a:r>
            <a:r>
              <a:rPr lang="es-AR" sz="2200" dirty="0" smtClean="0">
                <a:solidFill>
                  <a:schemeClr val="tx1">
                    <a:lumMod val="85000"/>
                    <a:lumOff val="15000"/>
                  </a:schemeClr>
                </a:solidFill>
                <a:latin typeface="+mj-lt"/>
              </a:rPr>
              <a:t>social.</a:t>
            </a:r>
            <a:endParaRPr lang="es-AR" sz="2200" dirty="0">
              <a:solidFill>
                <a:schemeClr val="accent5"/>
              </a:solidFill>
            </a:endParaRPr>
          </a:p>
          <a:p>
            <a:pPr marL="285750" indent="-285750" algn="l">
              <a:lnSpc>
                <a:spcPct val="120000"/>
              </a:lnSpc>
              <a:spcBef>
                <a:spcPts val="600"/>
              </a:spcBef>
              <a:spcAft>
                <a:spcPts val="6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latin typeface="+mj-lt"/>
              </a:rPr>
              <a:t>Impuesto a las ganancias corporativas y personales.</a:t>
            </a:r>
            <a:r>
              <a:rPr lang="es-AR" sz="2200" dirty="0" smtClean="0">
                <a:solidFill>
                  <a:schemeClr val="accent5"/>
                </a:solidFill>
                <a:sym typeface="Wingdings"/>
              </a:rPr>
              <a:t> </a:t>
            </a:r>
            <a:endParaRPr lang="es-AR" sz="2200" dirty="0" smtClean="0">
              <a:solidFill>
                <a:schemeClr val="tx1">
                  <a:lumMod val="85000"/>
                  <a:lumOff val="15000"/>
                </a:schemeClr>
              </a:solidFill>
              <a:latin typeface="+mj-lt"/>
            </a:endParaRPr>
          </a:p>
          <a:p>
            <a:pPr marL="285750" indent="-285750" algn="l">
              <a:lnSpc>
                <a:spcPct val="120000"/>
              </a:lnSpc>
              <a:spcBef>
                <a:spcPts val="600"/>
              </a:spcBef>
              <a:spcAft>
                <a:spcPts val="6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latin typeface="+mj-lt"/>
              </a:rPr>
              <a:t>IVA.</a:t>
            </a:r>
            <a:endParaRPr lang="es-AR" sz="2200" b="1" dirty="0" smtClean="0">
              <a:solidFill>
                <a:schemeClr val="accent5"/>
              </a:solidFill>
            </a:endParaRPr>
          </a:p>
          <a:p>
            <a:pPr marL="285750" indent="-285750" algn="l">
              <a:lnSpc>
                <a:spcPct val="120000"/>
              </a:lnSpc>
              <a:spcBef>
                <a:spcPts val="600"/>
              </a:spcBef>
              <a:spcAft>
                <a:spcPts val="6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rPr>
              <a:t>Impuesto </a:t>
            </a:r>
            <a:r>
              <a:rPr lang="es-AR" sz="2200" dirty="0">
                <a:solidFill>
                  <a:schemeClr val="tx1">
                    <a:lumMod val="85000"/>
                    <a:lumOff val="15000"/>
                  </a:schemeClr>
                </a:solidFill>
              </a:rPr>
              <a:t>sobre los créditos y </a:t>
            </a:r>
            <a:r>
              <a:rPr lang="es-AR" sz="2200" dirty="0" smtClean="0">
                <a:solidFill>
                  <a:schemeClr val="tx1">
                    <a:lumMod val="85000"/>
                    <a:lumOff val="15000"/>
                  </a:schemeClr>
                </a:solidFill>
              </a:rPr>
              <a:t>débitos </a:t>
            </a:r>
            <a:r>
              <a:rPr lang="es-AR" sz="2200" dirty="0" smtClean="0">
                <a:solidFill>
                  <a:schemeClr val="tx1"/>
                </a:solidFill>
              </a:rPr>
              <a:t>bancarios</a:t>
            </a:r>
            <a:r>
              <a:rPr lang="es-AR" sz="2200" dirty="0" smtClean="0">
                <a:solidFill>
                  <a:schemeClr val="tx1"/>
                </a:solidFill>
                <a:sym typeface="Wingdings"/>
              </a:rPr>
              <a:t>.</a:t>
            </a:r>
          </a:p>
          <a:p>
            <a:pPr marL="285750" indent="-285750" algn="l">
              <a:lnSpc>
                <a:spcPct val="120000"/>
              </a:lnSpc>
              <a:spcBef>
                <a:spcPts val="600"/>
              </a:spcBef>
              <a:spcAft>
                <a:spcPts val="600"/>
              </a:spcAft>
              <a:buClr>
                <a:schemeClr val="tx2">
                  <a:lumMod val="60000"/>
                  <a:lumOff val="40000"/>
                </a:schemeClr>
              </a:buClr>
              <a:buFont typeface="Arial" panose="020B0604020202020204" pitchFamily="34" charset="0"/>
              <a:buChar char="•"/>
            </a:pPr>
            <a:r>
              <a:rPr lang="es-AR" sz="2200" dirty="0" smtClean="0">
                <a:solidFill>
                  <a:schemeClr val="tx1"/>
                </a:solidFill>
                <a:sym typeface="Wingdings"/>
              </a:rPr>
              <a:t>Ingresos </a:t>
            </a:r>
            <a:r>
              <a:rPr lang="es-AR" sz="2200" dirty="0">
                <a:solidFill>
                  <a:schemeClr val="tx1"/>
                </a:solidFill>
                <a:sym typeface="Wingdings"/>
              </a:rPr>
              <a:t>brutos, sellos y eliminar aduanas </a:t>
            </a:r>
            <a:r>
              <a:rPr lang="es-AR" sz="2200" dirty="0" smtClean="0">
                <a:solidFill>
                  <a:schemeClr val="tx1"/>
                </a:solidFill>
                <a:sym typeface="Wingdings"/>
              </a:rPr>
              <a:t>interiores (previo acuerdo con las provincias).</a:t>
            </a:r>
            <a:endParaRPr lang="es-AR" sz="2200" dirty="0" smtClean="0">
              <a:solidFill>
                <a:schemeClr val="accent1"/>
              </a:solidFill>
              <a:sym typeface="Wingdings"/>
            </a:endParaRPr>
          </a:p>
          <a:p>
            <a:pPr marL="285750" indent="-285750" algn="l">
              <a:lnSpc>
                <a:spcPct val="120000"/>
              </a:lnSpc>
              <a:spcBef>
                <a:spcPts val="600"/>
              </a:spcBef>
              <a:spcAft>
                <a:spcPts val="600"/>
              </a:spcAft>
              <a:buClr>
                <a:schemeClr val="tx2">
                  <a:lumMod val="60000"/>
                  <a:lumOff val="40000"/>
                </a:schemeClr>
              </a:buClr>
              <a:buFont typeface="Arial" panose="020B0604020202020204" pitchFamily="34" charset="0"/>
              <a:buChar char="•"/>
            </a:pPr>
            <a:r>
              <a:rPr lang="es-AR" sz="2200" dirty="0">
                <a:solidFill>
                  <a:schemeClr val="tx1">
                    <a:lumMod val="85000"/>
                    <a:lumOff val="15000"/>
                  </a:schemeClr>
                </a:solidFill>
              </a:rPr>
              <a:t>Impuestos </a:t>
            </a:r>
            <a:r>
              <a:rPr lang="es-AR" sz="2200" dirty="0" smtClean="0">
                <a:solidFill>
                  <a:schemeClr val="tx1">
                    <a:lumMod val="85000"/>
                    <a:lumOff val="15000"/>
                  </a:schemeClr>
                </a:solidFill>
              </a:rPr>
              <a:t>internos.</a:t>
            </a:r>
            <a:endParaRPr lang="es-AR" sz="2200" dirty="0">
              <a:solidFill>
                <a:schemeClr val="accent5"/>
              </a:solidFill>
            </a:endParaRPr>
          </a:p>
          <a:p>
            <a:pPr marL="285750" indent="-285750" algn="l">
              <a:lnSpc>
                <a:spcPct val="120000"/>
              </a:lnSpc>
              <a:spcBef>
                <a:spcPts val="600"/>
              </a:spcBef>
              <a:spcAft>
                <a:spcPts val="6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rPr>
              <a:t>Impuestos </a:t>
            </a:r>
            <a:r>
              <a:rPr lang="es-AR" sz="2200" dirty="0">
                <a:solidFill>
                  <a:schemeClr val="tx1">
                    <a:lumMod val="85000"/>
                    <a:lumOff val="15000"/>
                  </a:schemeClr>
                </a:solidFill>
              </a:rPr>
              <a:t>ambientales (CO</a:t>
            </a:r>
            <a:r>
              <a:rPr lang="es-AR" sz="2200" baseline="-25000" dirty="0">
                <a:solidFill>
                  <a:schemeClr val="tx1">
                    <a:lumMod val="85000"/>
                    <a:lumOff val="15000"/>
                  </a:schemeClr>
                </a:solidFill>
              </a:rPr>
              <a:t>2</a:t>
            </a:r>
            <a:r>
              <a:rPr lang="es-AR" sz="2200" dirty="0">
                <a:solidFill>
                  <a:schemeClr val="tx1">
                    <a:lumMod val="85000"/>
                    <a:lumOff val="15000"/>
                  </a:schemeClr>
                </a:solidFill>
              </a:rPr>
              <a:t>) </a:t>
            </a:r>
            <a:r>
              <a:rPr lang="es-AR" sz="2200" dirty="0" smtClean="0">
                <a:solidFill>
                  <a:schemeClr val="tx1">
                    <a:lumMod val="85000"/>
                    <a:lumOff val="15000"/>
                  </a:schemeClr>
                </a:solidFill>
              </a:rPr>
              <a:t>a </a:t>
            </a:r>
            <a:r>
              <a:rPr lang="es-AR" sz="2200" dirty="0">
                <a:solidFill>
                  <a:schemeClr val="tx1">
                    <a:lumMod val="85000"/>
                    <a:lumOff val="15000"/>
                  </a:schemeClr>
                </a:solidFill>
              </a:rPr>
              <a:t>los </a:t>
            </a:r>
            <a:r>
              <a:rPr lang="es-AR" sz="2200" dirty="0" smtClean="0">
                <a:solidFill>
                  <a:schemeClr val="tx1">
                    <a:lumMod val="85000"/>
                    <a:lumOff val="15000"/>
                  </a:schemeClr>
                </a:solidFill>
              </a:rPr>
              <a:t>combustibles.</a:t>
            </a:r>
            <a:endParaRPr lang="es-AR" sz="2200" dirty="0" smtClean="0">
              <a:solidFill>
                <a:schemeClr val="accent2"/>
              </a:solidFill>
              <a:sym typeface="Wingdings"/>
            </a:endParaRPr>
          </a:p>
          <a:p>
            <a:pPr marL="285750" indent="-285750" algn="l">
              <a:lnSpc>
                <a:spcPct val="120000"/>
              </a:lnSpc>
              <a:spcBef>
                <a:spcPts val="600"/>
              </a:spcBef>
              <a:spcAft>
                <a:spcPts val="600"/>
              </a:spcAft>
              <a:buClr>
                <a:schemeClr val="tx2">
                  <a:lumMod val="60000"/>
                  <a:lumOff val="40000"/>
                </a:schemeClr>
              </a:buClr>
              <a:buFont typeface="Arial" panose="020B0604020202020204" pitchFamily="34" charset="0"/>
              <a:buChar char="•"/>
            </a:pPr>
            <a:r>
              <a:rPr lang="es-AR" sz="2200" dirty="0" smtClean="0">
                <a:solidFill>
                  <a:schemeClr val="tx1"/>
                </a:solidFill>
                <a:sym typeface="Wingdings"/>
              </a:rPr>
              <a:t>Impuesto a la transferencia de inmuebles</a:t>
            </a:r>
            <a:r>
              <a:rPr lang="es-AR" sz="2200" dirty="0" smtClean="0">
                <a:solidFill>
                  <a:schemeClr val="tx1">
                    <a:lumMod val="85000"/>
                    <a:lumOff val="15000"/>
                  </a:schemeClr>
                </a:solidFill>
                <a:sym typeface="Wingdings"/>
              </a:rPr>
              <a:t>.</a:t>
            </a:r>
            <a:endParaRPr lang="es-AR" sz="2200" dirty="0">
              <a:solidFill>
                <a:schemeClr val="tx1"/>
              </a:solidFill>
            </a:endParaRPr>
          </a:p>
        </p:txBody>
      </p:sp>
    </p:spTree>
    <p:extLst>
      <p:ext uri="{BB962C8B-B14F-4D97-AF65-F5344CB8AC3E}">
        <p14:creationId xmlns:p14="http://schemas.microsoft.com/office/powerpoint/2010/main" val="113786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30</a:t>
            </a:fld>
            <a:endParaRPr lang="es-AR"/>
          </a:p>
        </p:txBody>
      </p:sp>
      <p:sp>
        <p:nvSpPr>
          <p:cNvPr id="6" name="4 CuadroTexto"/>
          <p:cNvSpPr txBox="1"/>
          <p:nvPr/>
        </p:nvSpPr>
        <p:spPr>
          <a:xfrm>
            <a:off x="395536"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Cuidado </a:t>
            </a:r>
            <a:r>
              <a:rPr lang="es-AR" sz="2400" b="1" dirty="0">
                <a:solidFill>
                  <a:schemeClr val="bg1"/>
                </a:solidFill>
                <a:latin typeface="+mj-lt"/>
                <a:ea typeface="Arial Unicode MS" panose="020B0604020202020204" pitchFamily="34" charset="-128"/>
                <a:cs typeface="Arial" pitchFamily="34" charset="0"/>
              </a:rPr>
              <a:t>del medioambiente</a:t>
            </a:r>
          </a:p>
        </p:txBody>
      </p:sp>
      <p:sp>
        <p:nvSpPr>
          <p:cNvPr id="7" name="6 Rectángulo"/>
          <p:cNvSpPr/>
          <p:nvPr/>
        </p:nvSpPr>
        <p:spPr>
          <a:xfrm>
            <a:off x="539552" y="1988840"/>
            <a:ext cx="8064896" cy="314498"/>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smtClean="0">
                <a:solidFill>
                  <a:schemeClr val="bg1"/>
                </a:solidFill>
              </a:rPr>
              <a:t>Recaudación de impuestos relacionados con el medioambiente en % del PBI</a:t>
            </a:r>
            <a:endParaRPr lang="es-AR" b="1" dirty="0">
              <a:solidFill>
                <a:schemeClr val="bg1"/>
              </a:solidFill>
            </a:endParaRPr>
          </a:p>
        </p:txBody>
      </p:sp>
      <p:sp>
        <p:nvSpPr>
          <p:cNvPr id="8" name="1 CuadroTexto"/>
          <p:cNvSpPr txBox="1"/>
          <p:nvPr/>
        </p:nvSpPr>
        <p:spPr>
          <a:xfrm>
            <a:off x="7303876" y="2564904"/>
            <a:ext cx="1080120" cy="5638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AR" sz="1400" b="1" dirty="0" smtClean="0"/>
              <a:t>Economías OCDE</a:t>
            </a:r>
          </a:p>
          <a:p>
            <a:pPr algn="ctr"/>
            <a:r>
              <a:rPr lang="es-AR" sz="1400" b="1" dirty="0" smtClean="0"/>
              <a:t>1,6%</a:t>
            </a:r>
            <a:endParaRPr lang="es-AR" sz="1400" b="1" dirty="0"/>
          </a:p>
        </p:txBody>
      </p:sp>
      <p:sp>
        <p:nvSpPr>
          <p:cNvPr id="11" name="10 CuadroTexto"/>
          <p:cNvSpPr txBox="1"/>
          <p:nvPr/>
        </p:nvSpPr>
        <p:spPr>
          <a:xfrm>
            <a:off x="539552" y="5733256"/>
            <a:ext cx="8064896" cy="646331"/>
          </a:xfrm>
          <a:prstGeom prst="rect">
            <a:avLst/>
          </a:prstGeom>
          <a:solidFill>
            <a:srgbClr val="7F7F7F"/>
          </a:solidFill>
        </p:spPr>
        <p:txBody>
          <a:bodyPr wrap="square" rtlCol="0" anchor="ctr">
            <a:spAutoFit/>
          </a:bodyPr>
          <a:lstStyle/>
          <a:p>
            <a:pPr algn="ctr">
              <a:buClr>
                <a:schemeClr val="tx2">
                  <a:lumMod val="60000"/>
                  <a:lumOff val="40000"/>
                </a:schemeClr>
              </a:buClr>
            </a:pPr>
            <a:r>
              <a:rPr lang="es-AR" b="1" dirty="0" smtClean="0">
                <a:solidFill>
                  <a:schemeClr val="bg1"/>
                </a:solidFill>
                <a:latin typeface="+mj-lt"/>
              </a:rPr>
              <a:t>Con esta modificación Argentina se acerca a su compromiso reflejado en su participación del Acuerdo de París de 2015</a:t>
            </a:r>
            <a:endParaRPr lang="es-AR" b="1" dirty="0">
              <a:solidFill>
                <a:schemeClr val="bg1"/>
              </a:solidFill>
            </a:endParaRPr>
          </a:p>
        </p:txBody>
      </p:sp>
      <p:sp>
        <p:nvSpPr>
          <p:cNvPr id="12" name="Content Placeholder 2"/>
          <p:cNvSpPr txBox="1">
            <a:spLocks/>
          </p:cNvSpPr>
          <p:nvPr/>
        </p:nvSpPr>
        <p:spPr>
          <a:xfrm>
            <a:off x="36816" y="6597352"/>
            <a:ext cx="7703536" cy="24630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buClr>
                <a:schemeClr val="tx2">
                  <a:lumMod val="60000"/>
                  <a:lumOff val="40000"/>
                </a:schemeClr>
              </a:buClr>
            </a:pPr>
            <a:r>
              <a:rPr lang="es-AR" sz="900" dirty="0" smtClean="0">
                <a:solidFill>
                  <a:schemeClr val="tx1">
                    <a:lumMod val="85000"/>
                    <a:lumOff val="15000"/>
                  </a:schemeClr>
                </a:solidFill>
                <a:latin typeface="+mj-lt"/>
              </a:rPr>
              <a:t>Fuente: OCDE 2014</a:t>
            </a:r>
            <a:endParaRPr lang="es-AR" sz="900" dirty="0">
              <a:solidFill>
                <a:schemeClr val="tx1">
                  <a:lumMod val="85000"/>
                  <a:lumOff val="15000"/>
                </a:schemeClr>
              </a:solidFill>
              <a:latin typeface="+mj-lt"/>
            </a:endParaRPr>
          </a:p>
        </p:txBody>
      </p:sp>
      <p:sp>
        <p:nvSpPr>
          <p:cNvPr id="13" name="12 Rectángulo"/>
          <p:cNvSpPr/>
          <p:nvPr/>
        </p:nvSpPr>
        <p:spPr>
          <a:xfrm>
            <a:off x="539552" y="921495"/>
            <a:ext cx="8064896" cy="923330"/>
          </a:xfrm>
          <a:prstGeom prst="rect">
            <a:avLst/>
          </a:prstGeom>
          <a:solidFill>
            <a:schemeClr val="accent1">
              <a:lumMod val="60000"/>
              <a:lumOff val="40000"/>
            </a:schemeClr>
          </a:solidFill>
        </p:spPr>
        <p:txBody>
          <a:bodyPr wrap="square" anchor="ctr">
            <a:spAutoFit/>
          </a:bodyPr>
          <a:lstStyle/>
          <a:p>
            <a:pPr algn="ctr">
              <a:buClr>
                <a:schemeClr val="tx2">
                  <a:lumMod val="60000"/>
                  <a:lumOff val="40000"/>
                </a:schemeClr>
              </a:buClr>
            </a:pPr>
            <a:r>
              <a:rPr lang="es-AR" b="1" dirty="0" smtClean="0">
                <a:solidFill>
                  <a:schemeClr val="bg1"/>
                </a:solidFill>
              </a:rPr>
              <a:t>Se modifica el impuesto a los combustibles para que dependa de la cantidad de dióxido de carbono emitido. Inicialmente afecta a combustibles líquidos y de 2020 en adelante se aplica sobre gas natural, GLP y carbón</a:t>
            </a:r>
            <a:endParaRPr lang="es-AR" b="1" dirty="0">
              <a:solidFill>
                <a:schemeClr val="bg1"/>
              </a:solidFill>
            </a:endParaRPr>
          </a:p>
        </p:txBody>
      </p:sp>
      <p:graphicFrame>
        <p:nvGraphicFramePr>
          <p:cNvPr id="15" name="2 Gráfico"/>
          <p:cNvGraphicFramePr>
            <a:graphicFrameLocks/>
          </p:cNvGraphicFramePr>
          <p:nvPr>
            <p:extLst>
              <p:ext uri="{D42A27DB-BD31-4B8C-83A1-F6EECF244321}">
                <p14:modId xmlns:p14="http://schemas.microsoft.com/office/powerpoint/2010/main" val="3131026917"/>
              </p:ext>
            </p:extLst>
          </p:nvPr>
        </p:nvGraphicFramePr>
        <p:xfrm>
          <a:off x="539552" y="2330248"/>
          <a:ext cx="8064896" cy="3133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2062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31</a:t>
            </a:fld>
            <a:endParaRPr lang="es-AR"/>
          </a:p>
        </p:txBody>
      </p:sp>
      <p:sp>
        <p:nvSpPr>
          <p:cNvPr id="6" name="4 CuadroTexto"/>
          <p:cNvSpPr txBox="1"/>
          <p:nvPr/>
        </p:nvSpPr>
        <p:spPr>
          <a:xfrm>
            <a:off x="395536"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Mayor estabilidad en el precio de los combustibles</a:t>
            </a:r>
            <a:endParaRPr lang="es-AR" sz="2400" b="1" dirty="0">
              <a:solidFill>
                <a:schemeClr val="bg1"/>
              </a:solidFill>
              <a:latin typeface="+mj-lt"/>
              <a:ea typeface="Arial Unicode MS" panose="020B0604020202020204" pitchFamily="34" charset="-128"/>
              <a:cs typeface="Arial" pitchFamily="34" charset="0"/>
            </a:endParaRPr>
          </a:p>
        </p:txBody>
      </p:sp>
      <p:sp>
        <p:nvSpPr>
          <p:cNvPr id="12" name="Content Placeholder 2"/>
          <p:cNvSpPr txBox="1">
            <a:spLocks/>
          </p:cNvSpPr>
          <p:nvPr/>
        </p:nvSpPr>
        <p:spPr>
          <a:xfrm>
            <a:off x="36816" y="6597352"/>
            <a:ext cx="7703536" cy="24630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buClr>
                <a:schemeClr val="tx2">
                  <a:lumMod val="60000"/>
                  <a:lumOff val="40000"/>
                </a:schemeClr>
              </a:buClr>
            </a:pPr>
            <a:endParaRPr lang="es-AR" sz="900" dirty="0">
              <a:solidFill>
                <a:schemeClr val="tx1">
                  <a:lumMod val="85000"/>
                  <a:lumOff val="15000"/>
                </a:schemeClr>
              </a:solidFill>
              <a:latin typeface="+mj-lt"/>
            </a:endParaRPr>
          </a:p>
        </p:txBody>
      </p:sp>
      <p:sp>
        <p:nvSpPr>
          <p:cNvPr id="13" name="12 Rectángulo"/>
          <p:cNvSpPr/>
          <p:nvPr/>
        </p:nvSpPr>
        <p:spPr>
          <a:xfrm>
            <a:off x="539552" y="1059995"/>
            <a:ext cx="8064896" cy="646331"/>
          </a:xfrm>
          <a:prstGeom prst="rect">
            <a:avLst/>
          </a:prstGeom>
          <a:solidFill>
            <a:schemeClr val="accent1">
              <a:lumMod val="60000"/>
              <a:lumOff val="40000"/>
            </a:schemeClr>
          </a:solidFill>
        </p:spPr>
        <p:txBody>
          <a:bodyPr wrap="square" anchor="ctr">
            <a:spAutoFit/>
          </a:bodyPr>
          <a:lstStyle/>
          <a:p>
            <a:pPr algn="ctr">
              <a:buClr>
                <a:schemeClr val="tx2">
                  <a:lumMod val="60000"/>
                  <a:lumOff val="40000"/>
                </a:schemeClr>
              </a:buClr>
            </a:pPr>
            <a:r>
              <a:rPr lang="es-AR" b="1" dirty="0" smtClean="0">
                <a:solidFill>
                  <a:schemeClr val="bg1"/>
                </a:solidFill>
              </a:rPr>
              <a:t>Se modifica el impuesto a los combustibles para que el tipo de cambio y el precio del petróleo influyan menos sobre los precios locales</a:t>
            </a:r>
            <a:endParaRPr lang="es-AR" b="1" dirty="0">
              <a:solidFill>
                <a:schemeClr val="bg1"/>
              </a:solidFill>
            </a:endParaRPr>
          </a:p>
        </p:txBody>
      </p:sp>
      <p:sp>
        <p:nvSpPr>
          <p:cNvPr id="14" name="11 CuadroTexto"/>
          <p:cNvSpPr txBox="1"/>
          <p:nvPr/>
        </p:nvSpPr>
        <p:spPr>
          <a:xfrm>
            <a:off x="612000" y="1959798"/>
            <a:ext cx="7920000" cy="3652667"/>
          </a:xfrm>
          <a:prstGeom prst="rect">
            <a:avLst/>
          </a:prstGeom>
          <a:noFill/>
        </p:spPr>
        <p:txBody>
          <a:bodyPr wrap="square" rtlCol="0">
            <a:spAutoFit/>
          </a:bodyPr>
          <a:lstStyle>
            <a:defPPr>
              <a:defRPr lang="es-AR"/>
            </a:defPPr>
            <a:lvl1pPr marL="342900" indent="-342900">
              <a:lnSpc>
                <a:spcPct val="300000"/>
              </a:lnSpc>
              <a:buClr>
                <a:schemeClr val="accent1">
                  <a:lumMod val="60000"/>
                  <a:lumOff val="40000"/>
                </a:schemeClr>
              </a:buClr>
              <a:buFont typeface="Arial" panose="020B0604020202020204" pitchFamily="34" charset="0"/>
              <a:buChar char="•"/>
              <a:defRPr>
                <a:solidFill>
                  <a:schemeClr val="tx1">
                    <a:lumMod val="85000"/>
                    <a:lumOff val="15000"/>
                  </a:schemeClr>
                </a:solidFill>
                <a:latin typeface="+mj-lt"/>
              </a:defRPr>
            </a:lvl1pPr>
          </a:lstStyle>
          <a:p>
            <a:pPr>
              <a:lnSpc>
                <a:spcPct val="120000"/>
              </a:lnSpc>
              <a:spcBef>
                <a:spcPts val="1200"/>
              </a:spcBef>
              <a:spcAft>
                <a:spcPts val="1200"/>
              </a:spcAft>
            </a:pPr>
            <a:r>
              <a:rPr lang="es-AR" dirty="0" smtClean="0">
                <a:solidFill>
                  <a:schemeClr val="tx1"/>
                </a:solidFill>
              </a:rPr>
              <a:t>Los impuestos a los combustibles se simplificarán.</a:t>
            </a:r>
          </a:p>
          <a:p>
            <a:pPr>
              <a:lnSpc>
                <a:spcPct val="120000"/>
              </a:lnSpc>
              <a:spcBef>
                <a:spcPts val="1200"/>
              </a:spcBef>
              <a:spcAft>
                <a:spcPts val="1200"/>
              </a:spcAft>
            </a:pPr>
            <a:r>
              <a:rPr lang="es-AR" dirty="0" smtClean="0">
                <a:solidFill>
                  <a:schemeClr val="tx1"/>
                </a:solidFill>
              </a:rPr>
              <a:t>Pasan a ser dos montos de suma fija (uno de ellos por emisiones de CO2 y el otro establecido de forma tal que no altere la carga tributaria actual)</a:t>
            </a:r>
          </a:p>
          <a:p>
            <a:pPr>
              <a:lnSpc>
                <a:spcPct val="120000"/>
              </a:lnSpc>
              <a:spcBef>
                <a:spcPts val="1200"/>
              </a:spcBef>
              <a:spcAft>
                <a:spcPts val="1200"/>
              </a:spcAft>
            </a:pPr>
            <a:r>
              <a:rPr lang="es-AR" dirty="0" smtClean="0">
                <a:solidFill>
                  <a:schemeClr val="tx1"/>
                </a:solidFill>
              </a:rPr>
              <a:t>Cuando varíe el tipo de cambio real o el precio del petróleo, la nueva estructura del impuesto funcionará como amortiguador y el precio de los combustibles variará menos que bajo la estructura actual.</a:t>
            </a:r>
          </a:p>
          <a:p>
            <a:pPr>
              <a:lnSpc>
                <a:spcPct val="120000"/>
              </a:lnSpc>
              <a:spcBef>
                <a:spcPts val="1200"/>
              </a:spcBef>
              <a:spcAft>
                <a:spcPts val="1200"/>
              </a:spcAft>
            </a:pPr>
            <a:r>
              <a:rPr lang="es-AR" smtClean="0">
                <a:solidFill>
                  <a:schemeClr val="tx1"/>
                </a:solidFill>
              </a:rPr>
              <a:t>Se respetan </a:t>
            </a:r>
            <a:r>
              <a:rPr lang="es-AR" dirty="0" smtClean="0">
                <a:solidFill>
                  <a:schemeClr val="tx1"/>
                </a:solidFill>
              </a:rPr>
              <a:t>los pagos a cuenta, reducciones por zona geográfica, exenciones y asignaciones específicas de recursos actuales.</a:t>
            </a:r>
            <a:endParaRPr lang="es-AR" dirty="0">
              <a:solidFill>
                <a:schemeClr val="tx1"/>
              </a:solidFill>
            </a:endParaRPr>
          </a:p>
        </p:txBody>
      </p:sp>
    </p:spTree>
    <p:extLst>
      <p:ext uri="{BB962C8B-B14F-4D97-AF65-F5344CB8AC3E}">
        <p14:creationId xmlns:p14="http://schemas.microsoft.com/office/powerpoint/2010/main" val="28350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32</a:t>
            </a:fld>
            <a:endParaRPr lang="es-AR"/>
          </a:p>
        </p:txBody>
      </p:sp>
      <p:sp>
        <p:nvSpPr>
          <p:cNvPr id="6" name="4 CuadroTexto"/>
          <p:cNvSpPr txBox="1"/>
          <p:nvPr/>
        </p:nvSpPr>
        <p:spPr>
          <a:xfrm>
            <a:off x="395536"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Impuesto al CO</a:t>
            </a:r>
            <a:r>
              <a:rPr lang="es-AR" sz="2400" b="1" baseline="-25000" dirty="0" smtClean="0">
                <a:solidFill>
                  <a:schemeClr val="bg1"/>
                </a:solidFill>
                <a:latin typeface="+mj-lt"/>
                <a:ea typeface="Arial Unicode MS" panose="020B0604020202020204" pitchFamily="34" charset="-128"/>
                <a:cs typeface="Arial" pitchFamily="34" charset="0"/>
              </a:rPr>
              <a:t>2</a:t>
            </a:r>
            <a:r>
              <a:rPr lang="es-AR" sz="2400" b="1" dirty="0" smtClean="0">
                <a:solidFill>
                  <a:schemeClr val="bg1"/>
                </a:solidFill>
                <a:latin typeface="+mj-lt"/>
                <a:ea typeface="Arial Unicode MS" panose="020B0604020202020204" pitchFamily="34" charset="-128"/>
                <a:cs typeface="Arial" pitchFamily="34" charset="0"/>
              </a:rPr>
              <a:t> – algunas objeciones habituales I</a:t>
            </a:r>
            <a:endParaRPr lang="es-AR" sz="2400" b="1" dirty="0">
              <a:solidFill>
                <a:schemeClr val="bg1"/>
              </a:solidFill>
              <a:latin typeface="+mj-lt"/>
              <a:ea typeface="Arial Unicode MS" panose="020B0604020202020204" pitchFamily="34" charset="-128"/>
              <a:cs typeface="Arial" pitchFamily="34" charset="0"/>
            </a:endParaRPr>
          </a:p>
        </p:txBody>
      </p:sp>
      <p:sp>
        <p:nvSpPr>
          <p:cNvPr id="12" name="Content Placeholder 2"/>
          <p:cNvSpPr txBox="1">
            <a:spLocks/>
          </p:cNvSpPr>
          <p:nvPr/>
        </p:nvSpPr>
        <p:spPr>
          <a:xfrm>
            <a:off x="36816" y="6597352"/>
            <a:ext cx="7703536" cy="24630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buClr>
                <a:schemeClr val="tx2">
                  <a:lumMod val="60000"/>
                  <a:lumOff val="40000"/>
                </a:schemeClr>
              </a:buClr>
            </a:pPr>
            <a:endParaRPr lang="es-AR" sz="900" dirty="0">
              <a:solidFill>
                <a:schemeClr val="tx1">
                  <a:lumMod val="85000"/>
                  <a:lumOff val="15000"/>
                </a:schemeClr>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439288252"/>
              </p:ext>
            </p:extLst>
          </p:nvPr>
        </p:nvGraphicFramePr>
        <p:xfrm>
          <a:off x="107504" y="836712"/>
          <a:ext cx="8928992" cy="4485640"/>
        </p:xfrm>
        <a:graphic>
          <a:graphicData uri="http://schemas.openxmlformats.org/drawingml/2006/table">
            <a:tbl>
              <a:tblPr firstRow="1" bandRow="1">
                <a:tableStyleId>{5C22544A-7EE6-4342-B048-85BDC9FD1C3A}</a:tableStyleId>
              </a:tblPr>
              <a:tblGrid>
                <a:gridCol w="1512168"/>
                <a:gridCol w="7416824"/>
              </a:tblGrid>
              <a:tr h="370840">
                <a:tc>
                  <a:txBody>
                    <a:bodyPr/>
                    <a:lstStyle/>
                    <a:p>
                      <a:r>
                        <a:rPr lang="es-AR" sz="1400" dirty="0" smtClean="0"/>
                        <a:t>Argumento</a:t>
                      </a:r>
                      <a:endParaRPr lang="en-US" sz="1400" dirty="0"/>
                    </a:p>
                  </a:txBody>
                  <a:tcPr/>
                </a:tc>
                <a:tc>
                  <a:txBody>
                    <a:bodyPr/>
                    <a:lstStyle/>
                    <a:p>
                      <a:r>
                        <a:rPr lang="es-AR" sz="1400" dirty="0" smtClean="0"/>
                        <a:t>Respuestas</a:t>
                      </a:r>
                      <a:endParaRPr lang="en-US" sz="1400" dirty="0"/>
                    </a:p>
                  </a:txBody>
                  <a:tcPr/>
                </a:tc>
              </a:tr>
              <a:tr h="370840">
                <a:tc>
                  <a:txBody>
                    <a:bodyPr/>
                    <a:lstStyle/>
                    <a:p>
                      <a:r>
                        <a:rPr lang="es-AR" sz="1400" dirty="0" smtClean="0"/>
                        <a:t>El monto es elevado</a:t>
                      </a:r>
                      <a:endParaRPr lang="en-US" sz="1400" dirty="0"/>
                    </a:p>
                  </a:txBody>
                  <a:tcPr/>
                </a:tc>
                <a:tc>
                  <a:txBody>
                    <a:bodyPr/>
                    <a:lstStyle/>
                    <a:p>
                      <a:pPr marL="285750" indent="-285750">
                        <a:buFont typeface="Arial" panose="020B0604020202020204" pitchFamily="34" charset="0"/>
                        <a:buChar char="•"/>
                      </a:pPr>
                      <a:r>
                        <a:rPr lang="es-AR" sz="1400" dirty="0" smtClean="0"/>
                        <a:t>En valor presente en los próximos 20 años el</a:t>
                      </a:r>
                      <a:r>
                        <a:rPr lang="es-AR" sz="1400" baseline="0" dirty="0" smtClean="0"/>
                        <a:t> impuesto da USD 6,5/año [1].</a:t>
                      </a:r>
                    </a:p>
                    <a:p>
                      <a:pPr marL="285750" indent="-285750">
                        <a:buFont typeface="Arial" panose="020B0604020202020204" pitchFamily="34" charset="0"/>
                        <a:buChar char="•"/>
                      </a:pPr>
                      <a:r>
                        <a:rPr lang="es-AR" sz="1400" dirty="0" smtClean="0"/>
                        <a:t>Otros países tienen regulaciones e</a:t>
                      </a:r>
                      <a:r>
                        <a:rPr lang="es-AR" sz="1400" baseline="0" dirty="0" smtClean="0"/>
                        <a:t> impuestos similares (emisiones de </a:t>
                      </a:r>
                      <a:r>
                        <a:rPr lang="es-AR" sz="1400" baseline="0" dirty="0" err="1" smtClean="0"/>
                        <a:t>NOx</a:t>
                      </a:r>
                      <a:r>
                        <a:rPr lang="es-AR" sz="1400" baseline="0" dirty="0" smtClean="0"/>
                        <a:t>, otras) que darían un precio más elevado del CO2 que los usados en comparaciones internacionales.</a:t>
                      </a:r>
                    </a:p>
                    <a:p>
                      <a:pPr marL="285750" indent="-285750">
                        <a:buFont typeface="Arial" panose="020B0604020202020204" pitchFamily="34" charset="0"/>
                        <a:buChar char="•"/>
                      </a:pPr>
                      <a:r>
                        <a:rPr lang="es-AR" sz="1400" baseline="0" dirty="0" smtClean="0"/>
                        <a:t>Comparamos montos que regirán dentro de 10 años (USD25/</a:t>
                      </a:r>
                      <a:r>
                        <a:rPr lang="es-AR" sz="1400" baseline="0" dirty="0" err="1" smtClean="0"/>
                        <a:t>tn</a:t>
                      </a:r>
                      <a:r>
                        <a:rPr lang="es-AR" sz="1400" baseline="0" dirty="0" smtClean="0"/>
                        <a:t>) con impuestos vigentes desde hace años. Chile, Colombia y México, pioneros, no se quedarán quietos por 10 años.</a:t>
                      </a:r>
                    </a:p>
                    <a:p>
                      <a:pPr marL="285750" indent="-285750">
                        <a:buFont typeface="Arial" panose="020B0604020202020204" pitchFamily="34" charset="0"/>
                        <a:buChar char="•"/>
                      </a:pPr>
                      <a:r>
                        <a:rPr lang="es-AR" sz="1400" baseline="0" dirty="0" smtClean="0"/>
                        <a:t>OCDE/IEA piden USD 90/</a:t>
                      </a:r>
                      <a:r>
                        <a:rPr lang="es-AR" sz="1400" baseline="0" dirty="0" err="1" smtClean="0"/>
                        <a:t>tn</a:t>
                      </a:r>
                      <a:r>
                        <a:rPr lang="es-AR" sz="1400" baseline="0" dirty="0" smtClean="0"/>
                        <a:t> para 2030 para países como el nuestro para cumplir con los objetivos de París. Nosotros, USD 20 (a precios constantes).</a:t>
                      </a:r>
                      <a:endParaRPr lang="en-US" sz="1400" dirty="0"/>
                    </a:p>
                  </a:txBody>
                  <a:tcPr/>
                </a:tc>
              </a:tr>
              <a:tr h="370840">
                <a:tc>
                  <a:txBody>
                    <a:bodyPr/>
                    <a:lstStyle/>
                    <a:p>
                      <a:r>
                        <a:rPr lang="es-AR" sz="1400" dirty="0" smtClean="0"/>
                        <a:t>Hace falta un </a:t>
                      </a:r>
                      <a:r>
                        <a:rPr lang="es-AR" sz="1400" i="1" dirty="0" err="1" smtClean="0"/>
                        <a:t>border</a:t>
                      </a:r>
                      <a:r>
                        <a:rPr lang="es-AR" sz="1400" i="1" dirty="0" smtClean="0"/>
                        <a:t> </a:t>
                      </a:r>
                      <a:r>
                        <a:rPr lang="es-AR" sz="1400" i="1" dirty="0" err="1" smtClean="0"/>
                        <a:t>adjustment</a:t>
                      </a:r>
                      <a:r>
                        <a:rPr lang="es-AR" sz="1400" i="1" dirty="0" smtClean="0"/>
                        <a:t> </a:t>
                      </a:r>
                      <a:r>
                        <a:rPr lang="es-AR" sz="1400" i="1" dirty="0" err="1" smtClean="0"/>
                        <a:t>tax</a:t>
                      </a:r>
                      <a:r>
                        <a:rPr lang="es-AR" sz="1400" i="1" dirty="0" smtClean="0"/>
                        <a:t> (BAT)</a:t>
                      </a:r>
                      <a:endParaRPr lang="en-US" sz="1400" dirty="0"/>
                    </a:p>
                  </a:txBody>
                  <a:tcPr/>
                </a:tc>
                <a:tc>
                  <a:txBody>
                    <a:bodyPr/>
                    <a:lstStyle/>
                    <a:p>
                      <a:pPr marL="285750" indent="-285750">
                        <a:buFont typeface="Arial" panose="020B0604020202020204" pitchFamily="34" charset="0"/>
                        <a:buChar char="•"/>
                      </a:pPr>
                      <a:r>
                        <a:rPr lang="es-AR" sz="1400" dirty="0" smtClean="0"/>
                        <a:t>Se evalúa factibilidad</a:t>
                      </a:r>
                      <a:r>
                        <a:rPr lang="es-AR" sz="1400" baseline="0" dirty="0" smtClean="0"/>
                        <a:t> de implementar mediante código aduanero.</a:t>
                      </a:r>
                    </a:p>
                    <a:p>
                      <a:pPr marL="285750" indent="-285750">
                        <a:buFont typeface="Arial" panose="020B0604020202020204" pitchFamily="34" charset="0"/>
                        <a:buChar char="•"/>
                      </a:pPr>
                      <a:r>
                        <a:rPr lang="es-AR" sz="1400" baseline="0" dirty="0" smtClean="0"/>
                        <a:t>Recién en 2024 podría haber un desfasaje importante – tiempo suficiente para impulsar el BAT.</a:t>
                      </a:r>
                    </a:p>
                    <a:p>
                      <a:pPr marL="285750" indent="-285750">
                        <a:buFont typeface="Arial" panose="020B0604020202020204" pitchFamily="34" charset="0"/>
                        <a:buChar char="•"/>
                      </a:pPr>
                      <a:r>
                        <a:rPr lang="es-AR" sz="1400" baseline="0" dirty="0" smtClean="0"/>
                        <a:t>Mucho del intercambio comercial se da con países que tienen regulaciones y/o precios del CO</a:t>
                      </a:r>
                      <a:r>
                        <a:rPr lang="es-AR" sz="1400" baseline="-25000" dirty="0" smtClean="0"/>
                        <a:t>2</a:t>
                      </a:r>
                      <a:r>
                        <a:rPr lang="es-AR" sz="1400" baseline="0" dirty="0" smtClean="0"/>
                        <a:t> (China, Europa).</a:t>
                      </a:r>
                      <a:endParaRPr lang="en-US" sz="1400" dirty="0"/>
                    </a:p>
                  </a:txBody>
                  <a:tcPr/>
                </a:tc>
              </a:tr>
              <a:tr h="370840">
                <a:tc>
                  <a:txBody>
                    <a:bodyPr/>
                    <a:lstStyle/>
                    <a:p>
                      <a:r>
                        <a:rPr lang="es-AR" sz="1400" dirty="0" smtClean="0"/>
                        <a:t>No alcanza todas las emisiones</a:t>
                      </a:r>
                      <a:endParaRPr lang="en-US" sz="1400" dirty="0"/>
                    </a:p>
                  </a:txBody>
                  <a:tcPr/>
                </a:tc>
                <a:tc>
                  <a:txBody>
                    <a:bodyPr/>
                    <a:lstStyle/>
                    <a:p>
                      <a:pPr marL="285750" indent="-285750">
                        <a:buFont typeface="Arial" panose="020B0604020202020204" pitchFamily="34" charset="0"/>
                        <a:buChar char="•"/>
                      </a:pPr>
                      <a:r>
                        <a:rPr lang="es-AR" sz="1400" dirty="0" smtClean="0"/>
                        <a:t>Es difícil desde la administración tributaria gravar emisiones del campo.</a:t>
                      </a:r>
                    </a:p>
                    <a:p>
                      <a:pPr marL="285750" indent="-285750">
                        <a:buFont typeface="Arial" panose="020B0604020202020204" pitchFamily="34" charset="0"/>
                        <a:buChar char="•"/>
                      </a:pPr>
                      <a:r>
                        <a:rPr lang="es-AR" sz="1400" dirty="0" smtClean="0"/>
                        <a:t>Las</a:t>
                      </a:r>
                      <a:r>
                        <a:rPr lang="es-AR" sz="1400" baseline="0" dirty="0" smtClean="0"/>
                        <a:t> mayores emisiones vienen por cambios en el uso del suelo, ya cubiertos por la Ley de Tierras (el cumplimiento no será mayor si sumamos el impuesto).</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dirty="0" smtClean="0"/>
                        <a:t>Hoy la transición es</a:t>
                      </a:r>
                      <a:r>
                        <a:rPr lang="es-AR" sz="1400" baseline="0" dirty="0" smtClean="0"/>
                        <a:t> mucho más fácil en el sector energético que en la dieta de la población (los animales son los que generan emisiones).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Entre este impuesto y la ley de tierras se cubre casi el 80% de las emisiones de gases de efecto invernadero.</a:t>
                      </a:r>
                      <a:endParaRPr lang="es-AR" sz="1400" dirty="0" smtClean="0"/>
                    </a:p>
                  </a:txBody>
                  <a:tcPr/>
                </a:tc>
              </a:tr>
            </a:tbl>
          </a:graphicData>
        </a:graphic>
      </p:graphicFrame>
      <p:sp>
        <p:nvSpPr>
          <p:cNvPr id="8" name="Content Placeholder 2"/>
          <p:cNvSpPr txBox="1">
            <a:spLocks/>
          </p:cNvSpPr>
          <p:nvPr/>
        </p:nvSpPr>
        <p:spPr>
          <a:xfrm>
            <a:off x="35496" y="6597352"/>
            <a:ext cx="7703536" cy="24630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buClr>
                <a:schemeClr val="tx2">
                  <a:lumMod val="60000"/>
                  <a:lumOff val="40000"/>
                </a:schemeClr>
              </a:buClr>
            </a:pPr>
            <a:r>
              <a:rPr lang="es-AR" sz="900" dirty="0" smtClean="0">
                <a:solidFill>
                  <a:schemeClr val="tx1">
                    <a:lumMod val="85000"/>
                    <a:lumOff val="15000"/>
                  </a:schemeClr>
                </a:solidFill>
                <a:latin typeface="+mj-lt"/>
              </a:rPr>
              <a:t>[1] Al riesgo país actual, inflación en USD de 2%/año y sin cambios en el TCR.</a:t>
            </a:r>
            <a:endParaRPr lang="es-AR" sz="900" dirty="0">
              <a:solidFill>
                <a:schemeClr val="tx1">
                  <a:lumMod val="85000"/>
                  <a:lumOff val="15000"/>
                </a:schemeClr>
              </a:solidFill>
              <a:latin typeface="+mj-lt"/>
            </a:endParaRPr>
          </a:p>
        </p:txBody>
      </p:sp>
    </p:spTree>
    <p:extLst>
      <p:ext uri="{BB962C8B-B14F-4D97-AF65-F5344CB8AC3E}">
        <p14:creationId xmlns:p14="http://schemas.microsoft.com/office/powerpoint/2010/main" val="75275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33</a:t>
            </a:fld>
            <a:endParaRPr lang="es-AR"/>
          </a:p>
        </p:txBody>
      </p:sp>
      <p:sp>
        <p:nvSpPr>
          <p:cNvPr id="6" name="4 CuadroTexto"/>
          <p:cNvSpPr txBox="1"/>
          <p:nvPr/>
        </p:nvSpPr>
        <p:spPr>
          <a:xfrm>
            <a:off x="395536"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Impuesto al CO</a:t>
            </a:r>
            <a:r>
              <a:rPr lang="es-AR" sz="2400" b="1" baseline="-25000" dirty="0" smtClean="0">
                <a:solidFill>
                  <a:schemeClr val="bg1"/>
                </a:solidFill>
                <a:latin typeface="+mj-lt"/>
                <a:ea typeface="Arial Unicode MS" panose="020B0604020202020204" pitchFamily="34" charset="-128"/>
                <a:cs typeface="Arial" pitchFamily="34" charset="0"/>
              </a:rPr>
              <a:t>2</a:t>
            </a:r>
            <a:r>
              <a:rPr lang="es-AR" sz="2400" b="1" dirty="0" smtClean="0">
                <a:solidFill>
                  <a:schemeClr val="bg1"/>
                </a:solidFill>
                <a:latin typeface="+mj-lt"/>
                <a:ea typeface="Arial Unicode MS" panose="020B0604020202020204" pitchFamily="34" charset="-128"/>
                <a:cs typeface="Arial" pitchFamily="34" charset="0"/>
              </a:rPr>
              <a:t> – algunas objeciones habituales II</a:t>
            </a:r>
            <a:endParaRPr lang="es-AR" sz="2400" b="1" dirty="0">
              <a:solidFill>
                <a:schemeClr val="bg1"/>
              </a:solidFill>
              <a:latin typeface="+mj-lt"/>
              <a:ea typeface="Arial Unicode MS" panose="020B0604020202020204" pitchFamily="34" charset="-128"/>
              <a:cs typeface="Arial" pitchFamily="34" charset="0"/>
            </a:endParaRPr>
          </a:p>
        </p:txBody>
      </p:sp>
      <p:sp>
        <p:nvSpPr>
          <p:cNvPr id="12" name="Content Placeholder 2"/>
          <p:cNvSpPr txBox="1">
            <a:spLocks/>
          </p:cNvSpPr>
          <p:nvPr/>
        </p:nvSpPr>
        <p:spPr>
          <a:xfrm>
            <a:off x="36816" y="6597352"/>
            <a:ext cx="7703536" cy="24630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buClr>
                <a:schemeClr val="tx2">
                  <a:lumMod val="60000"/>
                  <a:lumOff val="40000"/>
                </a:schemeClr>
              </a:buClr>
            </a:pPr>
            <a:endParaRPr lang="es-AR" sz="900" dirty="0">
              <a:solidFill>
                <a:schemeClr val="tx1">
                  <a:lumMod val="85000"/>
                  <a:lumOff val="15000"/>
                </a:schemeClr>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4326094"/>
              </p:ext>
            </p:extLst>
          </p:nvPr>
        </p:nvGraphicFramePr>
        <p:xfrm>
          <a:off x="107504" y="980728"/>
          <a:ext cx="8928992" cy="5339080"/>
        </p:xfrm>
        <a:graphic>
          <a:graphicData uri="http://schemas.openxmlformats.org/drawingml/2006/table">
            <a:tbl>
              <a:tblPr firstRow="1" bandRow="1">
                <a:tableStyleId>{5C22544A-7EE6-4342-B048-85BDC9FD1C3A}</a:tableStyleId>
              </a:tblPr>
              <a:tblGrid>
                <a:gridCol w="1512168"/>
                <a:gridCol w="7416824"/>
              </a:tblGrid>
              <a:tr h="370840">
                <a:tc>
                  <a:txBody>
                    <a:bodyPr/>
                    <a:lstStyle/>
                    <a:p>
                      <a:r>
                        <a:rPr lang="es-AR" sz="1400" dirty="0" smtClean="0"/>
                        <a:t>Argumento</a:t>
                      </a:r>
                      <a:endParaRPr lang="en-US" sz="1400" dirty="0"/>
                    </a:p>
                  </a:txBody>
                  <a:tcPr/>
                </a:tc>
                <a:tc>
                  <a:txBody>
                    <a:bodyPr/>
                    <a:lstStyle/>
                    <a:p>
                      <a:r>
                        <a:rPr lang="es-AR" sz="1400" dirty="0" smtClean="0"/>
                        <a:t>Respuestas</a:t>
                      </a:r>
                      <a:endParaRPr lang="en-US" sz="1400" dirty="0"/>
                    </a:p>
                  </a:txBody>
                  <a:tcPr/>
                </a:tc>
              </a:tr>
              <a:tr h="370840">
                <a:tc>
                  <a:txBody>
                    <a:bodyPr/>
                    <a:lstStyle/>
                    <a:p>
                      <a:r>
                        <a:rPr lang="es-AR" sz="1400" dirty="0" smtClean="0"/>
                        <a:t>Impactará en la competitividad</a:t>
                      </a:r>
                      <a:endParaRPr lang="en-US" sz="1400" dirty="0"/>
                    </a:p>
                  </a:txBody>
                  <a:tcPr/>
                </a:tc>
                <a:tc>
                  <a:txBody>
                    <a:bodyPr/>
                    <a:lstStyle/>
                    <a:p>
                      <a:pPr marL="285750" indent="-285750">
                        <a:buFont typeface="Arial" panose="020B0604020202020204" pitchFamily="34" charset="0"/>
                        <a:buChar char="•"/>
                      </a:pPr>
                      <a:r>
                        <a:rPr lang="es-AR" sz="1400" dirty="0" smtClean="0"/>
                        <a:t>El</a:t>
                      </a:r>
                      <a:r>
                        <a:rPr lang="es-AR" sz="1400" baseline="0" dirty="0" smtClean="0"/>
                        <a:t> impacto de esta medida aislada en la competitividad es muy inferior a las ganancias por el resto de la reforma (1 a 10 veces).</a:t>
                      </a:r>
                    </a:p>
                    <a:p>
                      <a:pPr marL="285750" indent="-285750">
                        <a:buFont typeface="Arial" panose="020B0604020202020204" pitchFamily="34" charset="0"/>
                        <a:buChar char="•"/>
                      </a:pPr>
                      <a:r>
                        <a:rPr lang="es-AR" sz="1400" baseline="0" dirty="0" smtClean="0"/>
                        <a:t>Lo que no se recaude por este impuesto se recaudará por Impuesto al Cheque, peor para la competitividad.</a:t>
                      </a:r>
                    </a:p>
                    <a:p>
                      <a:pPr marL="285750" indent="-285750">
                        <a:buFont typeface="Arial" panose="020B0604020202020204" pitchFamily="34" charset="0"/>
                        <a:buChar char="•"/>
                      </a:pPr>
                      <a:r>
                        <a:rPr lang="es-AR" sz="1400" dirty="0" smtClean="0"/>
                        <a:t>Llegar</a:t>
                      </a:r>
                      <a:r>
                        <a:rPr lang="es-AR" sz="1400" baseline="0" dirty="0" smtClean="0"/>
                        <a:t> tarde a la transición energética también impactará en la competitividad.</a:t>
                      </a:r>
                      <a:endParaRPr lang="en-US" sz="1400" dirty="0"/>
                    </a:p>
                  </a:txBody>
                  <a:tcPr/>
                </a:tc>
              </a:tr>
              <a:tr h="370840">
                <a:tc>
                  <a:txBody>
                    <a:bodyPr/>
                    <a:lstStyle/>
                    <a:p>
                      <a:r>
                        <a:rPr lang="es-AR" sz="1400" dirty="0" smtClean="0"/>
                        <a:t>Perjudica al precio relativo del gas natural vs gasoil / mensaje confuso a inversores por perjudicar al combustible de la transición energética, el gas natural</a:t>
                      </a:r>
                      <a:endParaRPr lang="en-US" sz="1400" dirty="0"/>
                    </a:p>
                  </a:txBody>
                  <a:tcPr/>
                </a:tc>
                <a:tc>
                  <a:txBody>
                    <a:bodyPr/>
                    <a:lstStyle/>
                    <a:p>
                      <a:pPr marL="285750" indent="-285750">
                        <a:buFont typeface="Arial" panose="020B0604020202020204" pitchFamily="34" charset="0"/>
                        <a:buChar char="•"/>
                      </a:pPr>
                      <a:r>
                        <a:rPr lang="es-AR" sz="1400" dirty="0" smtClean="0"/>
                        <a:t>Hay poca sustitución gas/gasoil</a:t>
                      </a:r>
                      <a:r>
                        <a:rPr lang="es-AR" sz="1400" baseline="0" dirty="0" smtClean="0"/>
                        <a:t> en generación: el gasoil se usa por restricciones a la oferta de gas, siendo ya mucho más caro que el gas. El pequeño cambio en el precio relativo no afectará estas decisiones.</a:t>
                      </a:r>
                    </a:p>
                    <a:p>
                      <a:pPr marL="285750" indent="-285750">
                        <a:buFont typeface="Arial" panose="020B0604020202020204" pitchFamily="34" charset="0"/>
                        <a:buChar char="•"/>
                      </a:pPr>
                      <a:r>
                        <a:rPr lang="es-AR" sz="1400" baseline="0" dirty="0" smtClean="0"/>
                        <a:t>Se elimina el impuesto al GNC. Hasta el año 2024 esto debería incentivar la adopción en automotores.</a:t>
                      </a:r>
                    </a:p>
                    <a:p>
                      <a:pPr marL="285750" indent="-285750">
                        <a:buFont typeface="Arial" panose="020B0604020202020204" pitchFamily="34" charset="0"/>
                        <a:buChar char="•"/>
                      </a:pPr>
                      <a:r>
                        <a:rPr lang="es-AR" sz="1400" baseline="0" dirty="0" smtClean="0"/>
                        <a:t>Se incentivará la sustitución de gas por renovables/eficiencia energética/</a:t>
                      </a:r>
                      <a:r>
                        <a:rPr lang="es-AR" sz="1400" i="1" baseline="0" dirty="0" err="1" smtClean="0"/>
                        <a:t>demand</a:t>
                      </a:r>
                      <a:r>
                        <a:rPr lang="es-AR" sz="1400" i="1" baseline="0" dirty="0" smtClean="0"/>
                        <a:t> </a:t>
                      </a:r>
                      <a:r>
                        <a:rPr lang="es-AR" sz="1400" i="1" baseline="0" dirty="0" err="1" smtClean="0"/>
                        <a:t>shifting</a:t>
                      </a:r>
                      <a:r>
                        <a:rPr lang="es-AR" sz="1400" i="0" baseline="0" dirty="0" smtClean="0"/>
                        <a:t>.</a:t>
                      </a:r>
                      <a:endParaRPr lang="es-AR" sz="1400" baseline="0" dirty="0" smtClean="0"/>
                    </a:p>
                    <a:p>
                      <a:pPr marL="285750" indent="-285750">
                        <a:buFont typeface="Arial" panose="020B0604020202020204" pitchFamily="34" charset="0"/>
                        <a:buChar char="•"/>
                      </a:pPr>
                      <a:r>
                        <a:rPr lang="es-AR" sz="1400" baseline="0" dirty="0" smtClean="0"/>
                        <a:t>Se pueden pensar otros mecanismos de incentivo a la demanda de gas natural.</a:t>
                      </a:r>
                      <a:endParaRPr lang="es-AR" sz="1400" dirty="0" smtClean="0"/>
                    </a:p>
                    <a:p>
                      <a:pPr marL="285750" indent="-285750">
                        <a:buFont typeface="Arial" panose="020B0604020202020204" pitchFamily="34" charset="0"/>
                        <a:buChar char="•"/>
                      </a:pPr>
                      <a:r>
                        <a:rPr lang="es-AR" sz="1400" dirty="0" smtClean="0"/>
                        <a:t>Se puede resolver incrementando el</a:t>
                      </a:r>
                      <a:r>
                        <a:rPr lang="es-AR" sz="1400" baseline="0" dirty="0" smtClean="0"/>
                        <a:t> ITC/gasoil y pagos a cuenta, para no afectar los costos en logística y agro.</a:t>
                      </a:r>
                    </a:p>
                    <a:p>
                      <a:pPr marL="285750" indent="-285750">
                        <a:buFont typeface="Arial" panose="020B0604020202020204" pitchFamily="34" charset="0"/>
                        <a:buChar char="•"/>
                      </a:pPr>
                      <a:r>
                        <a:rPr lang="es-AR" sz="1400" baseline="0" dirty="0" smtClean="0"/>
                        <a:t>Es necesario que las decisiones de inversión de todos los sectores tengan en cuenta los posibles costos futuros. No hay forma de hacerlo más gradual que lo propuesto.</a:t>
                      </a:r>
                    </a:p>
                  </a:txBody>
                  <a:tcPr/>
                </a:tc>
              </a:tr>
              <a:tr h="370840">
                <a:tc>
                  <a:txBody>
                    <a:bodyPr/>
                    <a:lstStyle/>
                    <a:p>
                      <a:r>
                        <a:rPr lang="es-AR" sz="1400" dirty="0" smtClean="0"/>
                        <a:t>Inconsistente con el Plan Gas</a:t>
                      </a:r>
                      <a:endParaRPr lang="en-US" sz="1400" dirty="0"/>
                    </a:p>
                  </a:txBody>
                  <a:tcPr/>
                </a:tc>
                <a:tc>
                  <a:txBody>
                    <a:bodyPr/>
                    <a:lstStyle/>
                    <a:p>
                      <a:pPr marL="285750" indent="-285750">
                        <a:buFont typeface="Arial" panose="020B0604020202020204" pitchFamily="34" charset="0"/>
                        <a:buChar char="•"/>
                      </a:pPr>
                      <a:r>
                        <a:rPr lang="es-AR" sz="1400" baseline="0" dirty="0" smtClean="0"/>
                        <a:t>El Plan Gas se extiende más allá de la entrada en vigencia del impuesto al CO2.</a:t>
                      </a:r>
                    </a:p>
                    <a:p>
                      <a:pPr marL="285750" indent="-285750">
                        <a:buFont typeface="Arial" panose="020B0604020202020204" pitchFamily="34" charset="0"/>
                        <a:buChar char="•"/>
                      </a:pPr>
                      <a:r>
                        <a:rPr lang="es-AR" sz="1400" baseline="0" dirty="0" smtClean="0"/>
                        <a:t>El impuesto grava el </a:t>
                      </a:r>
                      <a:r>
                        <a:rPr lang="es-AR" sz="1400" b="1" baseline="0" dirty="0" smtClean="0"/>
                        <a:t>consumo</a:t>
                      </a:r>
                      <a:r>
                        <a:rPr lang="es-AR" sz="1400" b="0" baseline="0" dirty="0" smtClean="0"/>
                        <a:t>. El Plan Gas es un </a:t>
                      </a:r>
                      <a:r>
                        <a:rPr lang="es-AR" sz="1400" b="1" baseline="0" dirty="0" smtClean="0"/>
                        <a:t>subsidio a la oferta</a:t>
                      </a:r>
                      <a:r>
                        <a:rPr lang="es-AR" sz="1400" b="0" baseline="0" dirty="0" smtClean="0"/>
                        <a:t> y alcanza a una porción, no el total, de la oferta.</a:t>
                      </a:r>
                    </a:p>
                    <a:p>
                      <a:pPr marL="285750" indent="-285750">
                        <a:buFont typeface="Arial" panose="020B0604020202020204" pitchFamily="34" charset="0"/>
                        <a:buChar char="•"/>
                      </a:pPr>
                      <a:r>
                        <a:rPr lang="es-AR" sz="1400" b="0" baseline="0" dirty="0" smtClean="0"/>
                        <a:t>Postergar más la entrada en vigencia del impuesto haría que la propuesta perdiera razonabilidad: ¿legislar un impuesto que entre en vigencia al final del próximo mandato presidencial?</a:t>
                      </a:r>
                      <a:endParaRPr lang="es-AR" sz="1400" baseline="0" dirty="0" smtClean="0"/>
                    </a:p>
                  </a:txBody>
                  <a:tcPr/>
                </a:tc>
              </a:tr>
            </a:tbl>
          </a:graphicData>
        </a:graphic>
      </p:graphicFrame>
    </p:spTree>
    <p:extLst>
      <p:ext uri="{BB962C8B-B14F-4D97-AF65-F5344CB8AC3E}">
        <p14:creationId xmlns:p14="http://schemas.microsoft.com/office/powerpoint/2010/main" val="817609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34</a:t>
            </a:fld>
            <a:endParaRPr lang="es-AR"/>
          </a:p>
        </p:txBody>
      </p:sp>
      <p:sp>
        <p:nvSpPr>
          <p:cNvPr id="6" name="4 CuadroTexto"/>
          <p:cNvSpPr txBox="1"/>
          <p:nvPr/>
        </p:nvSpPr>
        <p:spPr>
          <a:xfrm>
            <a:off x="395536"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Impuesto al CO</a:t>
            </a:r>
            <a:r>
              <a:rPr lang="es-AR" sz="2400" b="1" baseline="-25000" dirty="0" smtClean="0">
                <a:solidFill>
                  <a:schemeClr val="bg1"/>
                </a:solidFill>
                <a:latin typeface="+mj-lt"/>
                <a:ea typeface="Arial Unicode MS" panose="020B0604020202020204" pitchFamily="34" charset="-128"/>
                <a:cs typeface="Arial" pitchFamily="34" charset="0"/>
              </a:rPr>
              <a:t>2</a:t>
            </a:r>
            <a:r>
              <a:rPr lang="es-AR" sz="2400" b="1" dirty="0" smtClean="0">
                <a:solidFill>
                  <a:schemeClr val="bg1"/>
                </a:solidFill>
                <a:latin typeface="+mj-lt"/>
                <a:ea typeface="Arial Unicode MS" panose="020B0604020202020204" pitchFamily="34" charset="-128"/>
                <a:cs typeface="Arial" pitchFamily="34" charset="0"/>
              </a:rPr>
              <a:t> – algunas objeciones habituales III</a:t>
            </a:r>
            <a:endParaRPr lang="es-AR" sz="2400" b="1" dirty="0">
              <a:solidFill>
                <a:schemeClr val="bg1"/>
              </a:solidFill>
              <a:latin typeface="+mj-lt"/>
              <a:ea typeface="Arial Unicode MS" panose="020B0604020202020204" pitchFamily="34" charset="-128"/>
              <a:cs typeface="Arial" pitchFamily="34" charset="0"/>
            </a:endParaRPr>
          </a:p>
        </p:txBody>
      </p:sp>
      <p:sp>
        <p:nvSpPr>
          <p:cNvPr id="12" name="Content Placeholder 2"/>
          <p:cNvSpPr txBox="1">
            <a:spLocks/>
          </p:cNvSpPr>
          <p:nvPr/>
        </p:nvSpPr>
        <p:spPr>
          <a:xfrm>
            <a:off x="36816" y="6597352"/>
            <a:ext cx="7703536" cy="24630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buClr>
                <a:schemeClr val="tx2">
                  <a:lumMod val="60000"/>
                  <a:lumOff val="40000"/>
                </a:schemeClr>
              </a:buClr>
            </a:pPr>
            <a:endParaRPr lang="es-AR" sz="900" dirty="0">
              <a:solidFill>
                <a:schemeClr val="tx1">
                  <a:lumMod val="85000"/>
                  <a:lumOff val="15000"/>
                </a:schemeClr>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622657290"/>
              </p:ext>
            </p:extLst>
          </p:nvPr>
        </p:nvGraphicFramePr>
        <p:xfrm>
          <a:off x="107504" y="836712"/>
          <a:ext cx="8928992" cy="5339080"/>
        </p:xfrm>
        <a:graphic>
          <a:graphicData uri="http://schemas.openxmlformats.org/drawingml/2006/table">
            <a:tbl>
              <a:tblPr firstRow="1" bandRow="1">
                <a:tableStyleId>{5C22544A-7EE6-4342-B048-85BDC9FD1C3A}</a:tableStyleId>
              </a:tblPr>
              <a:tblGrid>
                <a:gridCol w="1512168"/>
                <a:gridCol w="7416824"/>
              </a:tblGrid>
              <a:tr h="370840">
                <a:tc>
                  <a:txBody>
                    <a:bodyPr/>
                    <a:lstStyle/>
                    <a:p>
                      <a:r>
                        <a:rPr lang="es-AR" sz="1400" dirty="0" smtClean="0"/>
                        <a:t>Argumento</a:t>
                      </a:r>
                      <a:endParaRPr lang="en-US" sz="1400" dirty="0"/>
                    </a:p>
                  </a:txBody>
                  <a:tcPr/>
                </a:tc>
                <a:tc>
                  <a:txBody>
                    <a:bodyPr/>
                    <a:lstStyle/>
                    <a:p>
                      <a:r>
                        <a:rPr lang="es-AR" sz="1400" dirty="0" smtClean="0"/>
                        <a:t>Respuestas</a:t>
                      </a:r>
                      <a:endParaRPr lang="en-US" sz="1400" dirty="0"/>
                    </a:p>
                  </a:txBody>
                  <a:tcPr/>
                </a:tc>
              </a:tr>
              <a:tr h="370840">
                <a:tc>
                  <a:txBody>
                    <a:bodyPr/>
                    <a:lstStyle/>
                    <a:p>
                      <a:r>
                        <a:rPr lang="es-AR" sz="1400" dirty="0" smtClean="0"/>
                        <a:t>No grava contaminación local (</a:t>
                      </a:r>
                      <a:r>
                        <a:rPr lang="es-AR" sz="1400" dirty="0" err="1" smtClean="0"/>
                        <a:t>NOx</a:t>
                      </a:r>
                      <a:r>
                        <a:rPr lang="es-AR" sz="1400" dirty="0" smtClean="0"/>
                        <a:t>)</a:t>
                      </a:r>
                      <a:endParaRPr lang="en-US" sz="1400" dirty="0"/>
                    </a:p>
                  </a:txBody>
                  <a:tcPr/>
                </a:tc>
                <a:tc>
                  <a:txBody>
                    <a:bodyPr/>
                    <a:lstStyle/>
                    <a:p>
                      <a:pPr marL="285750" indent="-285750">
                        <a:buFont typeface="Arial" panose="020B0604020202020204" pitchFamily="34" charset="0"/>
                        <a:buChar char="•"/>
                      </a:pPr>
                      <a:r>
                        <a:rPr lang="es-AR" sz="1400" dirty="0" smtClean="0"/>
                        <a:t>La contaminación local debería ser gravada por impuestos locales.</a:t>
                      </a:r>
                    </a:p>
                    <a:p>
                      <a:pPr marL="285750" indent="-285750">
                        <a:buFont typeface="Arial" panose="020B0604020202020204" pitchFamily="34" charset="0"/>
                        <a:buChar char="•"/>
                      </a:pPr>
                      <a:r>
                        <a:rPr lang="es-AR" sz="1400" dirty="0" smtClean="0"/>
                        <a:t>Dejamos</a:t>
                      </a:r>
                      <a:r>
                        <a:rPr lang="es-AR" sz="1400" baseline="0" dirty="0" smtClean="0"/>
                        <a:t> espacio para que las provincias implementen estos gravámenes y sustituyan impuestos distorsivos (IIBB) por impuestos que corrigen distorsiones (impuestos a la contaminación local).</a:t>
                      </a:r>
                    </a:p>
                    <a:p>
                      <a:pPr marL="285750" indent="-285750">
                        <a:buFont typeface="Arial" panose="020B0604020202020204" pitchFamily="34" charset="0"/>
                        <a:buChar char="•"/>
                      </a:pPr>
                      <a:r>
                        <a:rPr lang="es-AR" sz="1400" baseline="0" dirty="0" smtClean="0"/>
                        <a:t>Puede corregirse nivel de imposición de ITC/gasoil y lograr el mismo efecto – de hecho el nivel de imposición es bajo, hoy.</a:t>
                      </a:r>
                      <a:endParaRPr lang="en-US" sz="1400" dirty="0"/>
                    </a:p>
                  </a:txBody>
                  <a:tcPr/>
                </a:tc>
              </a:tr>
              <a:tr h="370840">
                <a:tc>
                  <a:txBody>
                    <a:bodyPr/>
                    <a:lstStyle/>
                    <a:p>
                      <a:r>
                        <a:rPr lang="es-AR" sz="1400" dirty="0" smtClean="0"/>
                        <a:t>Brasil no lo hace</a:t>
                      </a:r>
                      <a:endParaRPr lang="en-US" sz="1400" dirty="0"/>
                    </a:p>
                  </a:txBody>
                  <a:tcPr/>
                </a:tc>
                <a:tc>
                  <a:txBody>
                    <a:bodyPr/>
                    <a:lstStyle/>
                    <a:p>
                      <a:pPr marL="285750" indent="-285750">
                        <a:buFont typeface="Arial" panose="020B0604020202020204" pitchFamily="34" charset="0"/>
                        <a:buChar char="•"/>
                      </a:pPr>
                      <a:r>
                        <a:rPr lang="es-AR" sz="1400" dirty="0" smtClean="0"/>
                        <a:t>Están en una crisis económica profunda</a:t>
                      </a:r>
                      <a:r>
                        <a:rPr lang="es-AR" sz="1400" baseline="0" dirty="0" smtClean="0"/>
                        <a:t> hace años. A pesar de eso, evalúan un Mercado de Emisiones.</a:t>
                      </a:r>
                    </a:p>
                    <a:p>
                      <a:pPr marL="285750" indent="-285750">
                        <a:buFont typeface="Arial" panose="020B0604020202020204" pitchFamily="34" charset="0"/>
                        <a:buChar char="•"/>
                      </a:pPr>
                      <a:r>
                        <a:rPr lang="es-AR" sz="1400" dirty="0" smtClean="0"/>
                        <a:t>Aspiramos a acceder a OCDE y tener posición de liderazgo en G20,</a:t>
                      </a:r>
                      <a:r>
                        <a:rPr lang="es-AR" sz="1400" baseline="0" dirty="0" smtClean="0"/>
                        <a:t> y el impuesto acompaña</a:t>
                      </a:r>
                      <a:r>
                        <a:rPr lang="es-AR" sz="1400" dirty="0" smtClean="0"/>
                        <a:t>.</a:t>
                      </a:r>
                      <a:endParaRPr lang="en-US" sz="1400" dirty="0"/>
                    </a:p>
                  </a:txBody>
                  <a:tcPr/>
                </a:tc>
              </a:tr>
              <a:tr h="370840">
                <a:tc>
                  <a:txBody>
                    <a:bodyPr/>
                    <a:lstStyle/>
                    <a:p>
                      <a:r>
                        <a:rPr lang="es-AR" sz="1400" dirty="0" smtClean="0"/>
                        <a:t>Impactará en las inversiones del sector / es innecesario</a:t>
                      </a:r>
                      <a:endParaRPr lang="en-US" sz="1400" dirty="0"/>
                    </a:p>
                  </a:txBody>
                  <a:tcPr/>
                </a:tc>
                <a:tc>
                  <a:txBody>
                    <a:bodyPr/>
                    <a:lstStyle/>
                    <a:p>
                      <a:pPr marL="285750" indent="-285750">
                        <a:buFont typeface="Arial" panose="020B0604020202020204" pitchFamily="34" charset="0"/>
                        <a:buChar char="•"/>
                      </a:pPr>
                      <a:r>
                        <a:rPr lang="es-AR" sz="1400" dirty="0" smtClean="0"/>
                        <a:t>Cambiemos se comprometió en dos oportunidades,</a:t>
                      </a:r>
                      <a:r>
                        <a:rPr lang="es-AR" sz="1400" baseline="0" dirty="0" smtClean="0"/>
                        <a:t> en el marco del Acuerdo de París, a reducir emisiones.</a:t>
                      </a:r>
                      <a:endParaRPr lang="es-AR" sz="1400" dirty="0" smtClean="0"/>
                    </a:p>
                    <a:p>
                      <a:pPr marL="285750" indent="-285750">
                        <a:buFont typeface="Arial" panose="020B0604020202020204" pitchFamily="34" charset="0"/>
                        <a:buChar char="•"/>
                      </a:pPr>
                      <a:r>
                        <a:rPr lang="es-AR" sz="1400" dirty="0" smtClean="0"/>
                        <a:t>Cuanto más temprano y gradual</a:t>
                      </a:r>
                      <a:r>
                        <a:rPr lang="es-AR" sz="1400" baseline="0" dirty="0" smtClean="0"/>
                        <a:t> </a:t>
                      </a:r>
                      <a:r>
                        <a:rPr lang="es-AR" sz="1400" dirty="0" smtClean="0"/>
                        <a:t>se implemente menos se afectará las inversiones.</a:t>
                      </a:r>
                    </a:p>
                    <a:p>
                      <a:pPr marL="285750" indent="-285750">
                        <a:buFont typeface="Arial" panose="020B0604020202020204" pitchFamily="34" charset="0"/>
                        <a:buChar char="•"/>
                      </a:pPr>
                      <a:r>
                        <a:rPr lang="es-AR" sz="1400" dirty="0" smtClean="0"/>
                        <a:t>Si no implementamos algún impuesto al CO</a:t>
                      </a:r>
                      <a:r>
                        <a:rPr lang="es-AR" sz="1400" baseline="-25000" dirty="0" smtClean="0"/>
                        <a:t>2</a:t>
                      </a:r>
                      <a:r>
                        <a:rPr lang="es-AR" sz="1400" dirty="0" smtClean="0"/>
                        <a:t> seremos vulnerables a barreras arancelarias o paraarancelarias</a:t>
                      </a:r>
                      <a:r>
                        <a:rPr lang="es-AR" sz="1400" baseline="0" dirty="0" smtClean="0"/>
                        <a:t> de países que sí mitigan emisiones </a:t>
                      </a:r>
                      <a:r>
                        <a:rPr lang="es-AR" sz="1400" dirty="0" smtClean="0"/>
                        <a:t>– ya está ocurriendo (Cfr. arroz secado con biomasa en Corrientes).</a:t>
                      </a:r>
                    </a:p>
                    <a:p>
                      <a:pPr marL="285750" indent="-285750">
                        <a:buFont typeface="Arial" panose="020B0604020202020204" pitchFamily="34" charset="0"/>
                        <a:buChar char="•"/>
                      </a:pPr>
                      <a:r>
                        <a:rPr lang="es-AR" sz="1400" dirty="0" smtClean="0"/>
                        <a:t>Cuanto más se demore la implementación mayor será el precio del CO</a:t>
                      </a:r>
                      <a:r>
                        <a:rPr lang="es-AR" sz="1400" baseline="-25000" dirty="0" smtClean="0"/>
                        <a:t>2</a:t>
                      </a:r>
                      <a:r>
                        <a:rPr lang="es-AR" sz="1400" dirty="0" smtClean="0"/>
                        <a:t>,</a:t>
                      </a:r>
                      <a:r>
                        <a:rPr lang="es-AR" sz="1400" baseline="0" dirty="0" smtClean="0"/>
                        <a:t> mayor la sorpresa para inversiones que no hayan considerado estos costos y mayores las pérdidas por inversiones ya comprometidas. Nuestra propuesta evita todos estos impactos.</a:t>
                      </a:r>
                    </a:p>
                    <a:p>
                      <a:pPr marL="285750" indent="-285750">
                        <a:buFont typeface="Arial" panose="020B0604020202020204" pitchFamily="34" charset="0"/>
                        <a:buChar char="•"/>
                      </a:pPr>
                      <a:r>
                        <a:rPr lang="es-AR" sz="1400" baseline="0" dirty="0" smtClean="0"/>
                        <a:t>La propuesta elimina la posibilidad de un impuesto de monto incierto y disminuye la incertidumbre de los que encaren inversiones, dando previsibilidad de largo plazo.</a:t>
                      </a:r>
                    </a:p>
                    <a:p>
                      <a:pPr marL="285750" indent="-285750">
                        <a:buFont typeface="Arial" panose="020B0604020202020204" pitchFamily="34" charset="0"/>
                        <a:buChar char="•"/>
                      </a:pPr>
                      <a:r>
                        <a:rPr lang="es-AR" sz="1400" baseline="0" dirty="0" smtClean="0"/>
                        <a:t>La alta tasa de descuento argentina, bajas elasticidades de la demanda de gas, y el aumento de la demanda de energía por otros factores hacen que el impacto sobre la rentabilidad de los proyectos sea acotado.</a:t>
                      </a:r>
                      <a:endParaRPr lang="en-US" sz="1400" dirty="0"/>
                    </a:p>
                  </a:txBody>
                  <a:tcPr/>
                </a:tc>
              </a:tr>
            </a:tbl>
          </a:graphicData>
        </a:graphic>
      </p:graphicFrame>
    </p:spTree>
    <p:extLst>
      <p:ext uri="{BB962C8B-B14F-4D97-AF65-F5344CB8AC3E}">
        <p14:creationId xmlns:p14="http://schemas.microsoft.com/office/powerpoint/2010/main" val="1241526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35</a:t>
            </a:fld>
            <a:endParaRPr lang="es-AR"/>
          </a:p>
        </p:txBody>
      </p:sp>
      <p:sp>
        <p:nvSpPr>
          <p:cNvPr id="6" name="4 CuadroTexto"/>
          <p:cNvSpPr txBox="1"/>
          <p:nvPr/>
        </p:nvSpPr>
        <p:spPr>
          <a:xfrm>
            <a:off x="395536"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Impuesto al CO</a:t>
            </a:r>
            <a:r>
              <a:rPr lang="es-AR" sz="2400" b="1" baseline="-25000" dirty="0" smtClean="0">
                <a:solidFill>
                  <a:schemeClr val="bg1"/>
                </a:solidFill>
                <a:latin typeface="+mj-lt"/>
                <a:ea typeface="Arial Unicode MS" panose="020B0604020202020204" pitchFamily="34" charset="-128"/>
                <a:cs typeface="Arial" pitchFamily="34" charset="0"/>
              </a:rPr>
              <a:t>2</a:t>
            </a:r>
            <a:r>
              <a:rPr lang="es-AR" sz="2400" b="1" dirty="0" smtClean="0">
                <a:solidFill>
                  <a:schemeClr val="bg1"/>
                </a:solidFill>
                <a:latin typeface="+mj-lt"/>
                <a:ea typeface="Arial Unicode MS" panose="020B0604020202020204" pitchFamily="34" charset="-128"/>
                <a:cs typeface="Arial" pitchFamily="34" charset="0"/>
              </a:rPr>
              <a:t> – países con precios del CO</a:t>
            </a:r>
            <a:r>
              <a:rPr lang="es-AR" sz="2400" b="1" baseline="-25000" dirty="0" smtClean="0">
                <a:solidFill>
                  <a:schemeClr val="bg1"/>
                </a:solidFill>
                <a:latin typeface="+mj-lt"/>
                <a:ea typeface="Arial Unicode MS" panose="020B0604020202020204" pitchFamily="34" charset="-128"/>
                <a:cs typeface="Arial" pitchFamily="34" charset="0"/>
              </a:rPr>
              <a:t>2</a:t>
            </a:r>
            <a:endParaRPr lang="es-AR" sz="2400" b="1" baseline="-25000" dirty="0">
              <a:solidFill>
                <a:schemeClr val="bg1"/>
              </a:solidFill>
              <a:latin typeface="+mj-lt"/>
              <a:ea typeface="Arial Unicode MS" panose="020B0604020202020204" pitchFamily="34" charset="-128"/>
              <a:cs typeface="Arial" pitchFamily="34" charset="0"/>
            </a:endParaRPr>
          </a:p>
        </p:txBody>
      </p:sp>
      <p:sp>
        <p:nvSpPr>
          <p:cNvPr id="9" name="2 Elipse"/>
          <p:cNvSpPr/>
          <p:nvPr/>
        </p:nvSpPr>
        <p:spPr>
          <a:xfrm>
            <a:off x="5844405" y="1361150"/>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Narrow" panose="020B0606020202030204" pitchFamily="34" charset="0"/>
            </a:endParaRPr>
          </a:p>
        </p:txBody>
      </p:sp>
      <p:sp>
        <p:nvSpPr>
          <p:cNvPr id="10" name="4 Elipse"/>
          <p:cNvSpPr/>
          <p:nvPr/>
        </p:nvSpPr>
        <p:spPr>
          <a:xfrm>
            <a:off x="5844405" y="1966070"/>
            <a:ext cx="144016" cy="14401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Narrow" panose="020B0606020202030204" pitchFamily="34" charset="0"/>
            </a:endParaRPr>
          </a:p>
        </p:txBody>
      </p:sp>
      <p:sp>
        <p:nvSpPr>
          <p:cNvPr id="11" name="11 Elipse"/>
          <p:cNvSpPr/>
          <p:nvPr/>
        </p:nvSpPr>
        <p:spPr>
          <a:xfrm>
            <a:off x="5844405" y="2471639"/>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Narrow" panose="020B0606020202030204" pitchFamily="34" charset="0"/>
            </a:endParaRPr>
          </a:p>
        </p:txBody>
      </p:sp>
      <p:sp>
        <p:nvSpPr>
          <p:cNvPr id="13" name="12 CuadroTexto"/>
          <p:cNvSpPr txBox="1"/>
          <p:nvPr/>
        </p:nvSpPr>
        <p:spPr>
          <a:xfrm>
            <a:off x="6118048" y="1133076"/>
            <a:ext cx="2702421" cy="600164"/>
          </a:xfrm>
          <a:prstGeom prst="rect">
            <a:avLst/>
          </a:prstGeom>
          <a:noFill/>
        </p:spPr>
        <p:txBody>
          <a:bodyPr wrap="square" rtlCol="0">
            <a:spAutoFit/>
          </a:bodyPr>
          <a:lstStyle/>
          <a:p>
            <a:r>
              <a:rPr lang="es-AR" sz="1100" dirty="0" smtClean="0">
                <a:latin typeface="Arial Narrow" panose="020B0606020202030204" pitchFamily="34" charset="0"/>
              </a:rPr>
              <a:t>Esquema de mercado de emisiones (ETS –siglas en ingles-) implementado o programado para implementar.</a:t>
            </a:r>
            <a:endParaRPr lang="es-AR" sz="1100" dirty="0">
              <a:latin typeface="Arial Narrow" panose="020B0606020202030204" pitchFamily="34" charset="0"/>
            </a:endParaRPr>
          </a:p>
        </p:txBody>
      </p:sp>
      <p:sp>
        <p:nvSpPr>
          <p:cNvPr id="14" name="13 CuadroTexto"/>
          <p:cNvSpPr txBox="1"/>
          <p:nvPr/>
        </p:nvSpPr>
        <p:spPr>
          <a:xfrm>
            <a:off x="6159547" y="1822634"/>
            <a:ext cx="2304256" cy="430887"/>
          </a:xfrm>
          <a:prstGeom prst="rect">
            <a:avLst/>
          </a:prstGeom>
          <a:noFill/>
        </p:spPr>
        <p:txBody>
          <a:bodyPr wrap="square" rtlCol="0">
            <a:spAutoFit/>
          </a:bodyPr>
          <a:lstStyle/>
          <a:p>
            <a:r>
              <a:rPr lang="es-AR" sz="1100" dirty="0">
                <a:latin typeface="Arial Narrow" panose="020B0606020202030204" pitchFamily="34" charset="0"/>
              </a:rPr>
              <a:t>Impuesto al </a:t>
            </a:r>
            <a:r>
              <a:rPr lang="es-AR" sz="1100" dirty="0" smtClean="0">
                <a:latin typeface="Arial Narrow" panose="020B0606020202030204" pitchFamily="34" charset="0"/>
              </a:rPr>
              <a:t>CO</a:t>
            </a:r>
            <a:r>
              <a:rPr lang="es-AR" sz="1100" baseline="-25000" dirty="0"/>
              <a:t>2-e</a:t>
            </a:r>
            <a:r>
              <a:rPr lang="es-AR" sz="1100" dirty="0" smtClean="0">
                <a:latin typeface="Arial Narrow" panose="020B0606020202030204" pitchFamily="34" charset="0"/>
              </a:rPr>
              <a:t> </a:t>
            </a:r>
            <a:r>
              <a:rPr lang="es-AR" sz="1100" dirty="0">
                <a:latin typeface="Arial Narrow" panose="020B0606020202030204" pitchFamily="34" charset="0"/>
              </a:rPr>
              <a:t>implementado o programado para </a:t>
            </a:r>
            <a:r>
              <a:rPr lang="es-AR" sz="1100" dirty="0" smtClean="0">
                <a:latin typeface="Arial Narrow" panose="020B0606020202030204" pitchFamily="34" charset="0"/>
              </a:rPr>
              <a:t>implementar.</a:t>
            </a:r>
            <a:endParaRPr lang="es-AR" sz="1100" dirty="0">
              <a:latin typeface="Arial Narrow" panose="020B0606020202030204" pitchFamily="34" charset="0"/>
            </a:endParaRPr>
          </a:p>
        </p:txBody>
      </p:sp>
      <p:sp>
        <p:nvSpPr>
          <p:cNvPr id="15" name="14 CuadroTexto"/>
          <p:cNvSpPr txBox="1"/>
          <p:nvPr/>
        </p:nvSpPr>
        <p:spPr>
          <a:xfrm>
            <a:off x="6148434" y="2328203"/>
            <a:ext cx="2126357" cy="430887"/>
          </a:xfrm>
          <a:prstGeom prst="rect">
            <a:avLst/>
          </a:prstGeom>
          <a:noFill/>
        </p:spPr>
        <p:txBody>
          <a:bodyPr wrap="square" rtlCol="0">
            <a:spAutoFit/>
          </a:bodyPr>
          <a:lstStyle/>
          <a:p>
            <a:r>
              <a:rPr lang="es-AR" sz="1100" dirty="0">
                <a:latin typeface="Arial Narrow" panose="020B0606020202030204" pitchFamily="34" charset="0"/>
              </a:rPr>
              <a:t>ETS o impuesto al carbono bajo </a:t>
            </a:r>
            <a:r>
              <a:rPr lang="es-AR" sz="1100" dirty="0" smtClean="0">
                <a:latin typeface="Arial Narrow" panose="020B0606020202030204" pitchFamily="34" charset="0"/>
              </a:rPr>
              <a:t>consideración.</a:t>
            </a:r>
            <a:endParaRPr lang="es-AR" sz="1100" dirty="0">
              <a:latin typeface="Arial Narrow" panose="020B0606020202030204" pitchFamily="34" charset="0"/>
            </a:endParaRPr>
          </a:p>
        </p:txBody>
      </p:sp>
      <p:sp>
        <p:nvSpPr>
          <p:cNvPr id="16" name="23 Elipse"/>
          <p:cNvSpPr/>
          <p:nvPr/>
        </p:nvSpPr>
        <p:spPr>
          <a:xfrm>
            <a:off x="5858341" y="3925120"/>
            <a:ext cx="144016" cy="144016"/>
          </a:xfrm>
          <a:prstGeom prst="ellipse">
            <a:avLst/>
          </a:prstGeom>
          <a:pattFill prst="wdUpDiag">
            <a:fgClr>
              <a:srgbClr val="002060"/>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Narrow" panose="020B0606020202030204" pitchFamily="34" charset="0"/>
            </a:endParaRPr>
          </a:p>
        </p:txBody>
      </p:sp>
      <p:sp>
        <p:nvSpPr>
          <p:cNvPr id="17" name="24 Elipse"/>
          <p:cNvSpPr/>
          <p:nvPr/>
        </p:nvSpPr>
        <p:spPr>
          <a:xfrm>
            <a:off x="5845968" y="3454575"/>
            <a:ext cx="144016" cy="144016"/>
          </a:xfrm>
          <a:prstGeom prst="ellipse">
            <a:avLst/>
          </a:prstGeom>
          <a:pattFill prst="wdUpDiag">
            <a:fgClr>
              <a:srgbClr val="00B050"/>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Narrow" panose="020B0606020202030204" pitchFamily="34" charset="0"/>
            </a:endParaRPr>
          </a:p>
        </p:txBody>
      </p:sp>
      <p:sp>
        <p:nvSpPr>
          <p:cNvPr id="18" name="25 Elipse"/>
          <p:cNvSpPr/>
          <p:nvPr/>
        </p:nvSpPr>
        <p:spPr>
          <a:xfrm>
            <a:off x="5844405" y="3003748"/>
            <a:ext cx="144016" cy="144016"/>
          </a:xfrm>
          <a:prstGeom prst="ellipse">
            <a:avLst/>
          </a:prstGeom>
          <a:pattFill prst="wdUpDiag">
            <a:fgClr>
              <a:srgbClr val="00B050"/>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Narrow" panose="020B0606020202030204" pitchFamily="34" charset="0"/>
            </a:endParaRPr>
          </a:p>
        </p:txBody>
      </p:sp>
      <p:sp>
        <p:nvSpPr>
          <p:cNvPr id="19" name="16 CuadroTexto"/>
          <p:cNvSpPr txBox="1"/>
          <p:nvPr/>
        </p:nvSpPr>
        <p:spPr>
          <a:xfrm>
            <a:off x="5762523" y="836712"/>
            <a:ext cx="3308997" cy="253916"/>
          </a:xfrm>
          <a:prstGeom prst="rect">
            <a:avLst/>
          </a:prstGeom>
          <a:noFill/>
        </p:spPr>
        <p:txBody>
          <a:bodyPr wrap="square" rtlCol="0">
            <a:spAutoFit/>
          </a:bodyPr>
          <a:lstStyle/>
          <a:p>
            <a:r>
              <a:rPr lang="es-AR" sz="1050" dirty="0" smtClean="0">
                <a:solidFill>
                  <a:schemeClr val="bg1">
                    <a:lumMod val="50000"/>
                  </a:schemeClr>
                </a:solidFill>
                <a:latin typeface="Arial Narrow" panose="020B0606020202030204" pitchFamily="34" charset="0"/>
              </a:rPr>
              <a:t>Fuente: </a:t>
            </a:r>
            <a:r>
              <a:rPr lang="es-AR" sz="1050" dirty="0" err="1" smtClean="0">
                <a:solidFill>
                  <a:schemeClr val="bg1">
                    <a:lumMod val="50000"/>
                  </a:schemeClr>
                </a:solidFill>
                <a:latin typeface="Arial Narrow" panose="020B0606020202030204" pitchFamily="34" charset="0"/>
              </a:rPr>
              <a:t>World</a:t>
            </a:r>
            <a:r>
              <a:rPr lang="es-AR" sz="1050" dirty="0" smtClean="0">
                <a:solidFill>
                  <a:schemeClr val="bg1">
                    <a:lumMod val="50000"/>
                  </a:schemeClr>
                </a:solidFill>
                <a:latin typeface="Arial Narrow" panose="020B0606020202030204" pitchFamily="34" charset="0"/>
              </a:rPr>
              <a:t> Bank (</a:t>
            </a:r>
            <a:r>
              <a:rPr lang="es-AR" sz="1050" dirty="0" err="1" smtClean="0">
                <a:solidFill>
                  <a:schemeClr val="bg1">
                    <a:lumMod val="50000"/>
                  </a:schemeClr>
                </a:solidFill>
                <a:latin typeface="Arial Narrow" panose="020B0606020202030204" pitchFamily="34" charset="0"/>
              </a:rPr>
              <a:t>Carbon</a:t>
            </a:r>
            <a:r>
              <a:rPr lang="es-AR" sz="1050" dirty="0" smtClean="0">
                <a:solidFill>
                  <a:schemeClr val="bg1">
                    <a:lumMod val="50000"/>
                  </a:schemeClr>
                </a:solidFill>
                <a:latin typeface="Arial Narrow" panose="020B0606020202030204" pitchFamily="34" charset="0"/>
              </a:rPr>
              <a:t> </a:t>
            </a:r>
            <a:r>
              <a:rPr lang="es-AR" sz="1050" dirty="0" err="1" smtClean="0">
                <a:solidFill>
                  <a:schemeClr val="bg1">
                    <a:lumMod val="50000"/>
                  </a:schemeClr>
                </a:solidFill>
                <a:latin typeface="Arial Narrow" panose="020B0606020202030204" pitchFamily="34" charset="0"/>
              </a:rPr>
              <a:t>Pricing</a:t>
            </a:r>
            <a:r>
              <a:rPr lang="es-AR" sz="1050" dirty="0" smtClean="0">
                <a:solidFill>
                  <a:schemeClr val="bg1">
                    <a:lumMod val="50000"/>
                  </a:schemeClr>
                </a:solidFill>
                <a:latin typeface="Arial Narrow" panose="020B0606020202030204" pitchFamily="34" charset="0"/>
              </a:rPr>
              <a:t> </a:t>
            </a:r>
            <a:r>
              <a:rPr lang="es-AR" sz="1050" dirty="0" err="1" smtClean="0">
                <a:solidFill>
                  <a:schemeClr val="bg1">
                    <a:lumMod val="50000"/>
                  </a:schemeClr>
                </a:solidFill>
                <a:latin typeface="Arial Narrow" panose="020B0606020202030204" pitchFamily="34" charset="0"/>
              </a:rPr>
              <a:t>Watch</a:t>
            </a:r>
            <a:r>
              <a:rPr lang="es-AR" sz="1050" dirty="0" smtClean="0">
                <a:solidFill>
                  <a:schemeClr val="bg1">
                    <a:lumMod val="50000"/>
                  </a:schemeClr>
                </a:solidFill>
                <a:latin typeface="Arial Narrow" panose="020B0606020202030204" pitchFamily="34" charset="0"/>
              </a:rPr>
              <a:t> 2017).</a:t>
            </a:r>
            <a:endParaRPr lang="es-AR" sz="1050" dirty="0">
              <a:solidFill>
                <a:schemeClr val="bg1">
                  <a:lumMod val="50000"/>
                </a:schemeClr>
              </a:solidFill>
              <a:latin typeface="Arial Narrow" panose="020B0606020202030204" pitchFamily="34" charset="0"/>
            </a:endParaRPr>
          </a:p>
        </p:txBody>
      </p:sp>
      <p:sp>
        <p:nvSpPr>
          <p:cNvPr id="20" name="17 CuadroTexto"/>
          <p:cNvSpPr txBox="1"/>
          <p:nvPr/>
        </p:nvSpPr>
        <p:spPr>
          <a:xfrm>
            <a:off x="6134370" y="2860312"/>
            <a:ext cx="2372893" cy="430887"/>
          </a:xfrm>
          <a:prstGeom prst="rect">
            <a:avLst/>
          </a:prstGeom>
          <a:noFill/>
        </p:spPr>
        <p:txBody>
          <a:bodyPr wrap="square" rtlCol="0">
            <a:spAutoFit/>
          </a:bodyPr>
          <a:lstStyle/>
          <a:p>
            <a:r>
              <a:rPr lang="es-AR" sz="1050" dirty="0" smtClean="0">
                <a:latin typeface="Arial Narrow" panose="020B0606020202030204" pitchFamily="34" charset="0"/>
              </a:rPr>
              <a:t>ETS e impuesto al CO</a:t>
            </a:r>
            <a:r>
              <a:rPr lang="es-AR" sz="1050" baseline="-25000" dirty="0"/>
              <a:t>2-e</a:t>
            </a:r>
            <a:r>
              <a:rPr lang="es-AR" sz="1050" dirty="0" smtClean="0">
                <a:latin typeface="Arial Narrow" panose="020B0606020202030204" pitchFamily="34" charset="0"/>
              </a:rPr>
              <a:t> implementado o programado.</a:t>
            </a:r>
            <a:endParaRPr lang="es-AR" sz="1050" dirty="0">
              <a:latin typeface="Arial Narrow" panose="020B0606020202030204" pitchFamily="34" charset="0"/>
            </a:endParaRPr>
          </a:p>
        </p:txBody>
      </p:sp>
      <p:sp>
        <p:nvSpPr>
          <p:cNvPr id="21" name="30 CuadroTexto"/>
          <p:cNvSpPr txBox="1"/>
          <p:nvPr/>
        </p:nvSpPr>
        <p:spPr>
          <a:xfrm>
            <a:off x="6148434" y="3311139"/>
            <a:ext cx="2372893" cy="415498"/>
          </a:xfrm>
          <a:prstGeom prst="rect">
            <a:avLst/>
          </a:prstGeom>
          <a:noFill/>
        </p:spPr>
        <p:txBody>
          <a:bodyPr wrap="square" rtlCol="0">
            <a:spAutoFit/>
          </a:bodyPr>
          <a:lstStyle/>
          <a:p>
            <a:r>
              <a:rPr lang="es-AR" sz="1050" dirty="0" smtClean="0">
                <a:latin typeface="Arial Narrow" panose="020B0606020202030204" pitchFamily="34" charset="0"/>
              </a:rPr>
              <a:t>ETS implementado o programado, CO</a:t>
            </a:r>
            <a:r>
              <a:rPr lang="es-AR" sz="1050" baseline="-25000" dirty="0"/>
              <a:t>2-e</a:t>
            </a:r>
            <a:r>
              <a:rPr lang="es-AR" sz="1050" dirty="0" smtClean="0">
                <a:latin typeface="Arial Narrow" panose="020B0606020202030204" pitchFamily="34" charset="0"/>
              </a:rPr>
              <a:t> bajo consideración.</a:t>
            </a:r>
            <a:endParaRPr lang="es-AR" sz="1050" dirty="0">
              <a:latin typeface="Arial Narrow" panose="020B0606020202030204" pitchFamily="34" charset="0"/>
            </a:endParaRPr>
          </a:p>
        </p:txBody>
      </p:sp>
      <p:sp>
        <p:nvSpPr>
          <p:cNvPr id="22" name="31 CuadroTexto"/>
          <p:cNvSpPr txBox="1"/>
          <p:nvPr/>
        </p:nvSpPr>
        <p:spPr>
          <a:xfrm>
            <a:off x="6159547" y="3781684"/>
            <a:ext cx="2372893" cy="415498"/>
          </a:xfrm>
          <a:prstGeom prst="rect">
            <a:avLst/>
          </a:prstGeom>
          <a:noFill/>
        </p:spPr>
        <p:txBody>
          <a:bodyPr wrap="square" rtlCol="0">
            <a:spAutoFit/>
          </a:bodyPr>
          <a:lstStyle/>
          <a:p>
            <a:r>
              <a:rPr lang="es-AR" sz="1050" dirty="0" smtClean="0">
                <a:latin typeface="Arial Narrow" panose="020B0606020202030204" pitchFamily="34" charset="0"/>
              </a:rPr>
              <a:t>Impuesto al CO</a:t>
            </a:r>
            <a:r>
              <a:rPr lang="es-AR" sz="1050" baseline="-25000" dirty="0"/>
              <a:t>2-e</a:t>
            </a:r>
            <a:r>
              <a:rPr lang="es-AR" sz="1050" dirty="0" smtClean="0">
                <a:latin typeface="Arial Narrow" panose="020B0606020202030204" pitchFamily="34" charset="0"/>
              </a:rPr>
              <a:t> implementado o programado, ETS bajo consideración.</a:t>
            </a:r>
            <a:endParaRPr lang="es-AR" sz="1050" dirty="0">
              <a:latin typeface="Arial Narrow" panose="020B0606020202030204" pitchFamily="34" charset="0"/>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8719"/>
            <a:ext cx="5822845" cy="44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5580112" y="4293096"/>
            <a:ext cx="3528391" cy="2155016"/>
          </a:xfrm>
          <a:prstGeom prst="rect">
            <a:avLst/>
          </a:prstGeom>
        </p:spPr>
        <p:txBody>
          <a:bodyPr wrap="square">
            <a:spAutoFit/>
          </a:bodyPr>
          <a:lstStyle/>
          <a:p>
            <a:r>
              <a:rPr lang="es-ES" sz="1000" b="1" dirty="0" smtClean="0">
                <a:latin typeface="Arial Narrow" panose="020B0606020202030204" pitchFamily="34" charset="0"/>
              </a:rPr>
              <a:t>Tener en cuenta que otros </a:t>
            </a:r>
            <a:r>
              <a:rPr lang="es-ES" sz="1000" b="1" dirty="0">
                <a:latin typeface="Arial Narrow" panose="020B0606020202030204" pitchFamily="34" charset="0"/>
              </a:rPr>
              <a:t>países tienen simultáneamente impuestos al CO2 y a las emisiones de </a:t>
            </a:r>
            <a:r>
              <a:rPr lang="es-ES" sz="1000" b="1" dirty="0" err="1" smtClean="0">
                <a:latin typeface="Arial Narrow" panose="020B0606020202030204" pitchFamily="34" charset="0"/>
              </a:rPr>
              <a:t>NOx</a:t>
            </a:r>
            <a:r>
              <a:rPr lang="es-ES" sz="1000" b="1" dirty="0" smtClean="0">
                <a:latin typeface="Arial Narrow" panose="020B0606020202030204" pitchFamily="34" charset="0"/>
              </a:rPr>
              <a:t>, mercurio, otros contaminantes.</a:t>
            </a:r>
          </a:p>
          <a:p>
            <a:r>
              <a:rPr lang="en-US" sz="1000" b="1" dirty="0">
                <a:latin typeface="Arial Narrow" panose="020B0606020202030204" pitchFamily="34" charset="0"/>
              </a:rPr>
              <a:t>Fuente: World Bank (Carbon Pricing Watch 2016</a:t>
            </a:r>
            <a:r>
              <a:rPr lang="en-US" sz="1000" b="1" dirty="0" smtClean="0">
                <a:latin typeface="Arial Narrow" panose="020B0606020202030204" pitchFamily="34" charset="0"/>
              </a:rPr>
              <a:t>)</a:t>
            </a:r>
          </a:p>
          <a:p>
            <a:r>
              <a:rPr lang="en-US" sz="1000" dirty="0" smtClean="0">
                <a:latin typeface="Arial Narrow" panose="020B0606020202030204" pitchFamily="34" charset="0"/>
              </a:rPr>
              <a:t>Note</a:t>
            </a:r>
            <a:r>
              <a:rPr lang="en-US" sz="1000" dirty="0">
                <a:latin typeface="Arial Narrow" panose="020B0606020202030204" pitchFamily="34" charset="0"/>
              </a:rPr>
              <a:t>: Carbon pricing initiatives are considered "scheduled for implementation" once they have been formally adopted through legislation and have an official, planned start date. </a:t>
            </a:r>
            <a:br>
              <a:rPr lang="en-US" sz="1000" dirty="0">
                <a:latin typeface="Arial Narrow" panose="020B0606020202030204" pitchFamily="34" charset="0"/>
              </a:rPr>
            </a:br>
            <a:r>
              <a:rPr lang="en-US" sz="1000" dirty="0">
                <a:latin typeface="Arial Narrow" panose="020B0606020202030204" pitchFamily="34" charset="0"/>
              </a:rPr>
              <a:t>Carbon pricing initiatives are considered “under consideration” if the government has announced its intention to work towards the implementation of a carbon pricing initiative and this has been formally confirmed by official government sources. </a:t>
            </a:r>
            <a:br>
              <a:rPr lang="en-US" sz="1000" dirty="0">
                <a:latin typeface="Arial Narrow" panose="020B0606020202030204" pitchFamily="34" charset="0"/>
              </a:rPr>
            </a:br>
            <a:r>
              <a:rPr lang="en-US" sz="1000" dirty="0">
                <a:latin typeface="Arial Narrow" panose="020B0606020202030204" pitchFamily="34" charset="0"/>
              </a:rPr>
              <a:t>Jurisdictions that only mention carbon pricing in their NDCs are not included as different interpretations of the NDC text are possible.</a:t>
            </a:r>
          </a:p>
        </p:txBody>
      </p:sp>
    </p:spTree>
    <p:extLst>
      <p:ext uri="{BB962C8B-B14F-4D97-AF65-F5344CB8AC3E}">
        <p14:creationId xmlns:p14="http://schemas.microsoft.com/office/powerpoint/2010/main" val="3526528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36</a:t>
            </a:fld>
            <a:endParaRPr lang="es-AR" dirty="0"/>
          </a:p>
        </p:txBody>
      </p:sp>
      <p:sp>
        <p:nvSpPr>
          <p:cNvPr id="3" name="2 CuadroTexto"/>
          <p:cNvSpPr txBox="1"/>
          <p:nvPr/>
        </p:nvSpPr>
        <p:spPr>
          <a:xfrm>
            <a:off x="252000" y="1413931"/>
            <a:ext cx="8640000" cy="4247317"/>
          </a:xfrm>
          <a:prstGeom prst="rect">
            <a:avLst/>
          </a:prstGeom>
          <a:noFill/>
        </p:spPr>
        <p:txBody>
          <a:bodyPr wrap="square" rtlCol="0">
            <a:spAutoFit/>
          </a:bodyPr>
          <a:lstStyle/>
          <a:p>
            <a:pPr marL="285750" indent="-285750">
              <a:buFont typeface="Arial" panose="020B0604020202020204" pitchFamily="34" charset="0"/>
              <a:buChar char="•"/>
            </a:pPr>
            <a:r>
              <a:rPr lang="es-AR" dirty="0" smtClean="0"/>
              <a:t>Exenciones del impuesto a las ganancias:  no aplicarán a </a:t>
            </a:r>
            <a:r>
              <a:rPr lang="es-AR" dirty="0"/>
              <a:t>los beneficios </a:t>
            </a:r>
            <a:r>
              <a:rPr lang="es-AR" dirty="0" smtClean="0"/>
              <a:t>de cooperativas </a:t>
            </a:r>
            <a:r>
              <a:rPr lang="es-AR" dirty="0"/>
              <a:t>y mutuales que desarrollan actividades de crédito y/o financieras o de seguros y/o </a:t>
            </a:r>
            <a:r>
              <a:rPr lang="es-AR" dirty="0" smtClean="0"/>
              <a:t>reaseguros.</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r>
              <a:rPr lang="es-AR" dirty="0" smtClean="0"/>
              <a:t>Se </a:t>
            </a:r>
            <a:r>
              <a:rPr lang="es-AR" dirty="0"/>
              <a:t>modifica la franquicia que rige para las fundaciones, asociaciones o entidades civiles previstas en el inciso f del artículo 20 de la ley del impuesto, disponiéndose que aquélla no resultará de aplicación si obtienen sus recursos de actividades de crédito o financieras </a:t>
            </a:r>
            <a:r>
              <a:rPr lang="es-AR" dirty="0" smtClean="0"/>
              <a:t>–excepto </a:t>
            </a:r>
            <a:r>
              <a:rPr lang="es-AR" dirty="0"/>
              <a:t>ciertas inversiones– </a:t>
            </a:r>
            <a:r>
              <a:rPr lang="es-AR" dirty="0" smtClean="0"/>
              <a:t> y </a:t>
            </a:r>
            <a:r>
              <a:rPr lang="es-AR" dirty="0"/>
              <a:t>estableciéndose nuevas pautas respecto de la realización de actividades industriales o </a:t>
            </a:r>
            <a:r>
              <a:rPr lang="es-AR" dirty="0" smtClean="0"/>
              <a:t>comerciales.</a:t>
            </a:r>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r>
              <a:rPr lang="es-AR" dirty="0" smtClean="0"/>
              <a:t>Se iguala a </a:t>
            </a:r>
            <a:r>
              <a:rPr lang="es-AR" dirty="0"/>
              <a:t>aquellas instituciones que desarrollen este tipo de actividades que, por el sólo hecho de tener otra forma jurídica, se encuentran exentas tanto de impuestos nacionales como provinciales</a:t>
            </a:r>
            <a:r>
              <a:rPr lang="es-AR" dirty="0" smtClean="0"/>
              <a:t>*. Así se termina con una vía importante para abusos.</a:t>
            </a:r>
          </a:p>
          <a:p>
            <a:pPr marL="285750" indent="-285750">
              <a:buFont typeface="Arial" panose="020B0604020202020204" pitchFamily="34" charset="0"/>
              <a:buChar char="•"/>
            </a:pPr>
            <a:endParaRPr lang="es-AR" dirty="0"/>
          </a:p>
          <a:p>
            <a:r>
              <a:rPr lang="es-AR" dirty="0"/>
              <a:t>* Artículo 23 del Proyecto de Reforma </a:t>
            </a:r>
            <a:r>
              <a:rPr lang="es-AR" dirty="0" smtClean="0"/>
              <a:t>Tributaria</a:t>
            </a:r>
            <a:endParaRPr lang="es-AR" dirty="0"/>
          </a:p>
        </p:txBody>
      </p:sp>
      <p:sp>
        <p:nvSpPr>
          <p:cNvPr id="6" name="5 CuadroTexto"/>
          <p:cNvSpPr txBox="1"/>
          <p:nvPr/>
        </p:nvSpPr>
        <p:spPr>
          <a:xfrm>
            <a:off x="252000" y="-27384"/>
            <a:ext cx="8280000" cy="830997"/>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Otras medidas I – </a:t>
            </a:r>
            <a:r>
              <a:rPr lang="es-AR" sz="2400" b="1" dirty="0">
                <a:solidFill>
                  <a:schemeClr val="bg1"/>
                </a:solidFill>
                <a:latin typeface="+mj-lt"/>
                <a:ea typeface="Arial Unicode MS" panose="020B0604020202020204" pitchFamily="34" charset="-128"/>
                <a:cs typeface="Arial" pitchFamily="34" charset="0"/>
              </a:rPr>
              <a:t>Exenciones </a:t>
            </a:r>
            <a:r>
              <a:rPr lang="es-AR" sz="2400" b="1" dirty="0" smtClean="0">
                <a:solidFill>
                  <a:schemeClr val="bg1"/>
                </a:solidFill>
                <a:latin typeface="+mj-lt"/>
                <a:ea typeface="Arial Unicode MS" panose="020B0604020202020204" pitchFamily="34" charset="-128"/>
                <a:cs typeface="Arial" pitchFamily="34" charset="0"/>
              </a:rPr>
              <a:t>de ganancias de mutuales </a:t>
            </a:r>
            <a:r>
              <a:rPr lang="es-AR" sz="2400" b="1" dirty="0">
                <a:solidFill>
                  <a:schemeClr val="bg1"/>
                </a:solidFill>
                <a:latin typeface="+mj-lt"/>
                <a:ea typeface="Arial Unicode MS" panose="020B0604020202020204" pitchFamily="34" charset="-128"/>
                <a:cs typeface="Arial" pitchFamily="34" charset="0"/>
              </a:rPr>
              <a:t>y cooperativas</a:t>
            </a:r>
          </a:p>
        </p:txBody>
      </p:sp>
    </p:spTree>
    <p:extLst>
      <p:ext uri="{BB962C8B-B14F-4D97-AF65-F5344CB8AC3E}">
        <p14:creationId xmlns:p14="http://schemas.microsoft.com/office/powerpoint/2010/main" val="4261200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37</a:t>
            </a:fld>
            <a:endParaRPr lang="es-AR" dirty="0"/>
          </a:p>
        </p:txBody>
      </p:sp>
      <p:sp>
        <p:nvSpPr>
          <p:cNvPr id="3" name="2 CuadroTexto"/>
          <p:cNvSpPr txBox="1"/>
          <p:nvPr/>
        </p:nvSpPr>
        <p:spPr>
          <a:xfrm>
            <a:off x="252000" y="908720"/>
            <a:ext cx="8640000" cy="5570756"/>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s-AR" dirty="0" smtClean="0"/>
              <a:t>La Ley del impuesto establece que toda la remuneración integra la base imponible (art. 99).</a:t>
            </a:r>
          </a:p>
          <a:p>
            <a:pPr marL="285750" indent="-285750">
              <a:spcBef>
                <a:spcPts val="1200"/>
              </a:spcBef>
              <a:spcAft>
                <a:spcPts val="600"/>
              </a:spcAft>
              <a:buFont typeface="Arial" panose="020B0604020202020204" pitchFamily="34" charset="0"/>
              <a:buChar char="•"/>
            </a:pPr>
            <a:r>
              <a:rPr lang="es-AR" dirty="0" smtClean="0"/>
              <a:t>Mediante </a:t>
            </a:r>
            <a:r>
              <a:rPr lang="es-AR" dirty="0"/>
              <a:t>normas de inferior jerarquía legal (decretos nacionales o provinciales, convenios colectivos, </a:t>
            </a:r>
            <a:r>
              <a:rPr lang="es-AR" dirty="0" err="1"/>
              <a:t>etc</a:t>
            </a:r>
            <a:r>
              <a:rPr lang="es-AR" dirty="0"/>
              <a:t>) se fueron generando distorsiones al permitir la no </a:t>
            </a:r>
            <a:r>
              <a:rPr lang="es-AR" dirty="0" err="1"/>
              <a:t>gravabilidad</a:t>
            </a:r>
            <a:r>
              <a:rPr lang="es-AR" dirty="0"/>
              <a:t> de ciertos ingresos para una cantidad determinada de actividades</a:t>
            </a:r>
            <a:r>
              <a:rPr lang="es-AR" dirty="0" smtClean="0"/>
              <a:t>.</a:t>
            </a:r>
            <a:endParaRPr lang="es-AR" dirty="0"/>
          </a:p>
          <a:p>
            <a:pPr marL="285750" indent="-285750">
              <a:spcBef>
                <a:spcPts val="1200"/>
              </a:spcBef>
              <a:spcAft>
                <a:spcPts val="600"/>
              </a:spcAft>
              <a:buFont typeface="Arial" panose="020B0604020202020204" pitchFamily="34" charset="0"/>
              <a:buChar char="•"/>
            </a:pPr>
            <a:r>
              <a:rPr lang="es-AR" dirty="0" smtClean="0"/>
              <a:t>No </a:t>
            </a:r>
            <a:r>
              <a:rPr lang="es-AR" dirty="0"/>
              <a:t>tributan actualmente ganancias, entre otros: ciertos asalariados provinciales (La Pampa), las denominadas </a:t>
            </a:r>
            <a:r>
              <a:rPr lang="es-AR" i="1" dirty="0"/>
              <a:t>Funciones Ejecutivas </a:t>
            </a:r>
            <a:r>
              <a:rPr lang="es-AR" dirty="0"/>
              <a:t>de la Administración Pública, ciertos convenios que permiten deducción de gastos de representación, viáticos, bonificación especial, </a:t>
            </a:r>
            <a:r>
              <a:rPr lang="es-AR" dirty="0" smtClean="0"/>
              <a:t>organismos descentralizados de la administración nacional que por simple resolución interna asimilan remuneraciones a viáticos de diplomáticos o remuneraciones del personal destacado en la Antártida, </a:t>
            </a:r>
            <a:r>
              <a:rPr lang="es-AR" dirty="0"/>
              <a:t>etc</a:t>
            </a:r>
            <a:r>
              <a:rPr lang="es-AR" dirty="0" smtClean="0"/>
              <a:t>.</a:t>
            </a:r>
          </a:p>
          <a:p>
            <a:pPr marL="285750" indent="-285750">
              <a:spcBef>
                <a:spcPts val="600"/>
              </a:spcBef>
              <a:spcAft>
                <a:spcPts val="600"/>
              </a:spcAft>
              <a:buFont typeface="Arial" panose="020B0604020202020204" pitchFamily="34" charset="0"/>
              <a:buChar char="•"/>
            </a:pPr>
            <a:r>
              <a:rPr lang="es-AR" dirty="0" smtClean="0"/>
              <a:t>Se incorpora al </a:t>
            </a:r>
            <a:r>
              <a:rPr lang="es-AR" dirty="0"/>
              <a:t>artículo 79 de la </a:t>
            </a:r>
            <a:r>
              <a:rPr lang="es-AR" dirty="0" smtClean="0"/>
              <a:t>LIG texto para evitar estas </a:t>
            </a:r>
            <a:r>
              <a:rPr lang="es-AR" dirty="0"/>
              <a:t>distorsiones </a:t>
            </a:r>
            <a:r>
              <a:rPr lang="es-AR" dirty="0" smtClean="0"/>
              <a:t>y que </a:t>
            </a:r>
            <a:r>
              <a:rPr lang="es-AR" dirty="0"/>
              <a:t>todo trabajador pague ganancias de manera equitativa de acuerdo a lo establecido en la Ley. A su vez, se establece que otros beneficios brindados de manera directa por el </a:t>
            </a:r>
            <a:r>
              <a:rPr lang="es-AR" dirty="0" smtClean="0"/>
              <a:t>empleador o </a:t>
            </a:r>
            <a:r>
              <a:rPr lang="es-AR" dirty="0"/>
              <a:t>mediante terceros, también estarán sujetos al </a:t>
            </a:r>
            <a:r>
              <a:rPr lang="es-AR" dirty="0" smtClean="0"/>
              <a:t>impuesto.</a:t>
            </a:r>
            <a:endParaRPr lang="es-AR" dirty="0"/>
          </a:p>
          <a:p>
            <a:pPr marL="285750" indent="-285750">
              <a:spcBef>
                <a:spcPts val="600"/>
              </a:spcBef>
              <a:spcAft>
                <a:spcPts val="600"/>
              </a:spcAft>
              <a:buFont typeface="Arial" panose="020B0604020202020204" pitchFamily="34" charset="0"/>
              <a:buChar char="•"/>
            </a:pPr>
            <a:r>
              <a:rPr lang="es-AR" dirty="0"/>
              <a:t>Sin embargo, se mantienen las exenciones en los convenios petroleros, dado que los convenios colectivos fueron ratificados mediante ley 26.176 del año </a:t>
            </a:r>
            <a:r>
              <a:rPr lang="es-AR" dirty="0" smtClean="0"/>
              <a:t>2.006</a:t>
            </a:r>
            <a:endParaRPr lang="es-AR" dirty="0"/>
          </a:p>
        </p:txBody>
      </p:sp>
      <p:sp>
        <p:nvSpPr>
          <p:cNvPr id="6" name="5 CuadroTexto"/>
          <p:cNvSpPr txBox="1"/>
          <p:nvPr/>
        </p:nvSpPr>
        <p:spPr>
          <a:xfrm>
            <a:off x="252000" y="116632"/>
            <a:ext cx="828000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Otras medidas II – Exenciones de ganancias personas físicas</a:t>
            </a:r>
            <a:endParaRPr lang="es-AR" sz="2400" b="1" dirty="0">
              <a:solidFill>
                <a:schemeClr val="bg1"/>
              </a:solidFill>
              <a:latin typeface="+mj-lt"/>
              <a:ea typeface="Arial Unicode MS" panose="020B0604020202020204" pitchFamily="34" charset="-128"/>
              <a:cs typeface="Arial" pitchFamily="34" charset="0"/>
            </a:endParaRPr>
          </a:p>
        </p:txBody>
      </p:sp>
    </p:spTree>
    <p:extLst>
      <p:ext uri="{BB962C8B-B14F-4D97-AF65-F5344CB8AC3E}">
        <p14:creationId xmlns:p14="http://schemas.microsoft.com/office/powerpoint/2010/main" val="4288110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38</a:t>
            </a:fld>
            <a:endParaRPr lang="es-AR" dirty="0"/>
          </a:p>
        </p:txBody>
      </p:sp>
      <p:sp>
        <p:nvSpPr>
          <p:cNvPr id="3" name="2 CuadroTexto"/>
          <p:cNvSpPr txBox="1"/>
          <p:nvPr/>
        </p:nvSpPr>
        <p:spPr>
          <a:xfrm>
            <a:off x="612000" y="874438"/>
            <a:ext cx="7920000" cy="3323987"/>
          </a:xfrm>
          <a:prstGeom prst="rect">
            <a:avLst/>
          </a:prstGeom>
          <a:noFill/>
        </p:spPr>
        <p:txBody>
          <a:bodyPr wrap="square" rtlCol="0">
            <a:spAutoFit/>
          </a:bodyPr>
          <a:lstStyle/>
          <a:p>
            <a:pPr lvl="1" indent="-285750">
              <a:lnSpc>
                <a:spcPct val="150000"/>
              </a:lnSpc>
              <a:buClr>
                <a:schemeClr val="tx2">
                  <a:lumMod val="60000"/>
                  <a:lumOff val="40000"/>
                </a:schemeClr>
              </a:buClr>
              <a:buFont typeface="Arial" pitchFamily="34" charset="0"/>
              <a:buChar char="•"/>
            </a:pPr>
            <a:r>
              <a:rPr lang="es-AR" sz="2000" dirty="0">
                <a:solidFill>
                  <a:schemeClr val="tx1">
                    <a:lumMod val="85000"/>
                    <a:lumOff val="15000"/>
                  </a:schemeClr>
                </a:solidFill>
              </a:rPr>
              <a:t>Impuesto a las ganancias (empresas): </a:t>
            </a:r>
            <a:r>
              <a:rPr lang="es-AR" sz="2000" dirty="0" smtClean="0">
                <a:solidFill>
                  <a:schemeClr val="tx1">
                    <a:lumMod val="85000"/>
                    <a:lumOff val="15000"/>
                  </a:schemeClr>
                </a:solidFill>
              </a:rPr>
              <a:t>se mejoran aspectos </a:t>
            </a:r>
            <a:r>
              <a:rPr lang="es-AR" sz="2000" dirty="0">
                <a:solidFill>
                  <a:schemeClr val="tx1">
                    <a:lumMod val="85000"/>
                    <a:lumOff val="15000"/>
                  </a:schemeClr>
                </a:solidFill>
              </a:rPr>
              <a:t>normativos para reducir la evasión y la </a:t>
            </a:r>
            <a:r>
              <a:rPr lang="es-AR" sz="2000" dirty="0" smtClean="0">
                <a:solidFill>
                  <a:schemeClr val="tx1">
                    <a:lumMod val="85000"/>
                    <a:lumOff val="15000"/>
                  </a:schemeClr>
                </a:solidFill>
              </a:rPr>
              <a:t>elusión:</a:t>
            </a:r>
          </a:p>
          <a:p>
            <a:pPr lvl="2" indent="-285750">
              <a:lnSpc>
                <a:spcPct val="150000"/>
              </a:lnSpc>
              <a:buClr>
                <a:schemeClr val="tx2">
                  <a:lumMod val="60000"/>
                  <a:lumOff val="40000"/>
                </a:schemeClr>
              </a:buClr>
              <a:buFont typeface="Wingdings" panose="05000000000000000000" pitchFamily="2" charset="2"/>
              <a:buChar char="ü"/>
            </a:pPr>
            <a:r>
              <a:rPr lang="es-AR" sz="2000" dirty="0" smtClean="0"/>
              <a:t>Mejora de disposiciones antiabuso en línea con estándares internacionales - OCDE (normas para evitar diferimiento, endeudamiento excesivo, precios de transferencia y otras).</a:t>
            </a:r>
          </a:p>
          <a:p>
            <a:pPr lvl="2" indent="-285750">
              <a:lnSpc>
                <a:spcPct val="150000"/>
              </a:lnSpc>
              <a:buClr>
                <a:schemeClr val="tx2">
                  <a:lumMod val="60000"/>
                  <a:lumOff val="40000"/>
                </a:schemeClr>
              </a:buClr>
              <a:buFont typeface="Wingdings" panose="05000000000000000000" pitchFamily="2" charset="2"/>
              <a:buChar char="ü"/>
            </a:pPr>
            <a:r>
              <a:rPr lang="es-AR" sz="2000" dirty="0" smtClean="0"/>
              <a:t>Limitaciones para entidades exentas que desarrollan actividades financieras, de seguros y otras.</a:t>
            </a:r>
          </a:p>
        </p:txBody>
      </p:sp>
      <p:sp>
        <p:nvSpPr>
          <p:cNvPr id="6" name="5 CuadroTexto"/>
          <p:cNvSpPr txBox="1"/>
          <p:nvPr/>
        </p:nvSpPr>
        <p:spPr>
          <a:xfrm>
            <a:off x="252000" y="116632"/>
            <a:ext cx="828000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Otras medidas III</a:t>
            </a:r>
            <a:endParaRPr lang="es-AR" sz="2400" b="1" dirty="0">
              <a:solidFill>
                <a:schemeClr val="bg1"/>
              </a:solidFill>
              <a:latin typeface="+mj-lt"/>
              <a:ea typeface="Arial Unicode MS" panose="020B0604020202020204" pitchFamily="34" charset="-128"/>
              <a:cs typeface="Arial" pitchFamily="34" charset="0"/>
            </a:endParaRPr>
          </a:p>
        </p:txBody>
      </p:sp>
    </p:spTree>
    <p:extLst>
      <p:ext uri="{BB962C8B-B14F-4D97-AF65-F5344CB8AC3E}">
        <p14:creationId xmlns:p14="http://schemas.microsoft.com/office/powerpoint/2010/main" val="2481513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39</a:t>
            </a:fld>
            <a:endParaRPr lang="es-AR" dirty="0"/>
          </a:p>
        </p:txBody>
      </p:sp>
      <p:sp>
        <p:nvSpPr>
          <p:cNvPr id="3" name="2 CuadroTexto"/>
          <p:cNvSpPr txBox="1"/>
          <p:nvPr/>
        </p:nvSpPr>
        <p:spPr>
          <a:xfrm>
            <a:off x="612000" y="1096283"/>
            <a:ext cx="7920000" cy="4862870"/>
          </a:xfrm>
          <a:prstGeom prst="rect">
            <a:avLst/>
          </a:prstGeom>
          <a:noFill/>
        </p:spPr>
        <p:txBody>
          <a:bodyPr wrap="square" rtlCol="0">
            <a:spAutoFit/>
          </a:bodyPr>
          <a:lstStyle/>
          <a:p>
            <a:pPr lvl="1" indent="-285750">
              <a:lnSpc>
                <a:spcPct val="150000"/>
              </a:lnSpc>
              <a:spcBef>
                <a:spcPts val="1200"/>
              </a:spcBef>
              <a:spcAft>
                <a:spcPts val="1200"/>
              </a:spcAft>
              <a:buClr>
                <a:schemeClr val="tx2">
                  <a:lumMod val="60000"/>
                  <a:lumOff val="40000"/>
                </a:schemeClr>
              </a:buClr>
              <a:buFont typeface="Arial" pitchFamily="34" charset="0"/>
              <a:buChar char="•"/>
            </a:pPr>
            <a:r>
              <a:rPr lang="es-AR" sz="2000" dirty="0">
                <a:solidFill>
                  <a:schemeClr val="tx1">
                    <a:lumMod val="85000"/>
                    <a:lumOff val="15000"/>
                  </a:schemeClr>
                </a:solidFill>
              </a:rPr>
              <a:t>Aportes personales a la seguridad social: se elimina gradualmente el límite máximo aplicable a la base imponible (actualmente de $82.000 mensuales). </a:t>
            </a:r>
            <a:endParaRPr lang="es-AR" sz="2000" strike="sngStrike" dirty="0">
              <a:solidFill>
                <a:schemeClr val="tx1">
                  <a:lumMod val="85000"/>
                  <a:lumOff val="15000"/>
                </a:schemeClr>
              </a:solidFill>
            </a:endParaRPr>
          </a:p>
          <a:p>
            <a:pPr lvl="1" indent="-285750">
              <a:lnSpc>
                <a:spcPct val="150000"/>
              </a:lnSpc>
              <a:spcBef>
                <a:spcPts val="1200"/>
              </a:spcBef>
              <a:buClr>
                <a:schemeClr val="tx2">
                  <a:lumMod val="60000"/>
                  <a:lumOff val="40000"/>
                </a:schemeClr>
              </a:buClr>
              <a:buFont typeface="Arial" pitchFamily="34" charset="0"/>
              <a:buChar char="•"/>
            </a:pPr>
            <a:r>
              <a:rPr lang="es-AR" sz="2000" dirty="0" smtClean="0">
                <a:solidFill>
                  <a:schemeClr val="tx1">
                    <a:lumMod val="85000"/>
                    <a:lumOff val="15000"/>
                  </a:schemeClr>
                </a:solidFill>
              </a:rPr>
              <a:t>IVA: se amplía la base del impuesto para los </a:t>
            </a:r>
            <a:r>
              <a:rPr lang="es-AR" sz="2000" dirty="0">
                <a:solidFill>
                  <a:schemeClr val="tx1">
                    <a:lumMod val="85000"/>
                    <a:lumOff val="15000"/>
                  </a:schemeClr>
                </a:solidFill>
              </a:rPr>
              <a:t>servicios digitales prestados por empresas del </a:t>
            </a:r>
            <a:r>
              <a:rPr lang="es-AR" sz="2000" dirty="0" smtClean="0">
                <a:solidFill>
                  <a:schemeClr val="tx1">
                    <a:lumMod val="85000"/>
                    <a:lumOff val="15000"/>
                  </a:schemeClr>
                </a:solidFill>
              </a:rPr>
              <a:t>exterior:</a:t>
            </a:r>
          </a:p>
          <a:p>
            <a:pPr lvl="2" indent="-285750">
              <a:lnSpc>
                <a:spcPct val="150000"/>
              </a:lnSpc>
              <a:spcBef>
                <a:spcPts val="1200"/>
              </a:spcBef>
              <a:buClr>
                <a:schemeClr val="tx2">
                  <a:lumMod val="60000"/>
                  <a:lumOff val="40000"/>
                </a:schemeClr>
              </a:buClr>
              <a:buFont typeface="Wingdings" panose="05000000000000000000" pitchFamily="2" charset="2"/>
              <a:buChar char="ü"/>
            </a:pPr>
            <a:r>
              <a:rPr lang="es-AR" sz="2000" dirty="0" smtClean="0"/>
              <a:t>Incluye prestaciones tales como acceso o descarga de video, música, juegos u otros contenidos consumidos en el país.</a:t>
            </a:r>
          </a:p>
          <a:p>
            <a:pPr lvl="2" indent="-285750">
              <a:lnSpc>
                <a:spcPct val="150000"/>
              </a:lnSpc>
              <a:spcBef>
                <a:spcPts val="1200"/>
              </a:spcBef>
              <a:buClr>
                <a:schemeClr val="tx2">
                  <a:lumMod val="60000"/>
                  <a:lumOff val="40000"/>
                </a:schemeClr>
              </a:buClr>
              <a:buFont typeface="Wingdings" panose="05000000000000000000" pitchFamily="2" charset="2"/>
              <a:buChar char="ü"/>
            </a:pPr>
            <a:r>
              <a:rPr lang="es-AR" sz="2000" dirty="0" smtClean="0"/>
              <a:t>Ingreso del impuesto a través de los agentes pagadores involucrados.</a:t>
            </a:r>
          </a:p>
        </p:txBody>
      </p:sp>
      <p:sp>
        <p:nvSpPr>
          <p:cNvPr id="5" name="4 CuadroTexto"/>
          <p:cNvSpPr txBox="1"/>
          <p:nvPr/>
        </p:nvSpPr>
        <p:spPr>
          <a:xfrm>
            <a:off x="252000" y="116632"/>
            <a:ext cx="828000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Otras medidas IV</a:t>
            </a:r>
            <a:endParaRPr lang="es-AR" sz="2400" b="1" dirty="0">
              <a:solidFill>
                <a:schemeClr val="bg1"/>
              </a:solidFill>
              <a:latin typeface="+mj-lt"/>
              <a:ea typeface="Arial Unicode MS" panose="020B0604020202020204" pitchFamily="34" charset="-128"/>
              <a:cs typeface="Arial" pitchFamily="34" charset="0"/>
            </a:endParaRPr>
          </a:p>
        </p:txBody>
      </p:sp>
    </p:spTree>
    <p:extLst>
      <p:ext uri="{BB962C8B-B14F-4D97-AF65-F5344CB8AC3E}">
        <p14:creationId xmlns:p14="http://schemas.microsoft.com/office/powerpoint/2010/main" val="3881733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a:t>
            </a:fld>
            <a:endParaRPr lang="es-AR"/>
          </a:p>
        </p:txBody>
      </p:sp>
      <p:sp>
        <p:nvSpPr>
          <p:cNvPr id="6" name="4 CuadroTexto"/>
          <p:cNvSpPr txBox="1"/>
          <p:nvPr/>
        </p:nvSpPr>
        <p:spPr>
          <a:xfrm>
            <a:off x="251520" y="159023"/>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Hacia un sistema tributario normal</a:t>
            </a:r>
            <a:endParaRPr lang="es-AR" sz="2400" b="1" dirty="0">
              <a:solidFill>
                <a:schemeClr val="bg1"/>
              </a:solidFill>
              <a:latin typeface="+mj-lt"/>
              <a:ea typeface="Arial Unicode MS" panose="020B0604020202020204" pitchFamily="34" charset="-128"/>
              <a:cs typeface="Arial" pitchFamily="34" charset="0"/>
            </a:endParaRPr>
          </a:p>
        </p:txBody>
      </p:sp>
      <p:sp>
        <p:nvSpPr>
          <p:cNvPr id="8" name="Content Placeholder 2"/>
          <p:cNvSpPr txBox="1">
            <a:spLocks/>
          </p:cNvSpPr>
          <p:nvPr/>
        </p:nvSpPr>
        <p:spPr>
          <a:xfrm>
            <a:off x="612000" y="836712"/>
            <a:ext cx="7920000" cy="554461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lnSpc>
                <a:spcPct val="120000"/>
              </a:lnSpc>
              <a:spcBef>
                <a:spcPts val="600"/>
              </a:spcBef>
              <a:spcAft>
                <a:spcPts val="600"/>
              </a:spcAft>
              <a:buClr>
                <a:schemeClr val="tx2">
                  <a:lumMod val="60000"/>
                  <a:lumOff val="40000"/>
                </a:schemeClr>
              </a:buClr>
              <a:buFont typeface="Arial" panose="020B0604020202020204" pitchFamily="34" charset="0"/>
              <a:buChar char="•"/>
            </a:pPr>
            <a:endParaRPr lang="es-AR" sz="2200" dirty="0" smtClean="0">
              <a:solidFill>
                <a:schemeClr val="tx1"/>
              </a:solidFill>
              <a:latin typeface="+mj-lt"/>
            </a:endParaRPr>
          </a:p>
        </p:txBody>
      </p:sp>
      <p:sp>
        <p:nvSpPr>
          <p:cNvPr id="5" name="Content Placeholder 4"/>
          <p:cNvSpPr txBox="1">
            <a:spLocks/>
          </p:cNvSpPr>
          <p:nvPr/>
        </p:nvSpPr>
        <p:spPr>
          <a:xfrm>
            <a:off x="683568" y="1052736"/>
            <a:ext cx="7776865" cy="3651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defRPr sz="1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altLang="es-AR" dirty="0"/>
              <a:t>Principales </a:t>
            </a:r>
            <a:r>
              <a:rPr lang="es-AR" altLang="es-AR" dirty="0" smtClean="0"/>
              <a:t>tributos </a:t>
            </a:r>
            <a:r>
              <a:rPr lang="es-AR" altLang="es-AR" dirty="0"/>
              <a:t>y </a:t>
            </a:r>
            <a:r>
              <a:rPr lang="es-AR" altLang="es-AR" dirty="0" smtClean="0"/>
              <a:t>alícuotas </a:t>
            </a:r>
            <a:r>
              <a:rPr lang="es-AR" altLang="es-AR" dirty="0"/>
              <a:t>de </a:t>
            </a:r>
            <a:r>
              <a:rPr lang="es-AR" altLang="es-AR" dirty="0" smtClean="0"/>
              <a:t>imposición </a:t>
            </a:r>
            <a:r>
              <a:rPr lang="es-AR" altLang="es-AR" dirty="0"/>
              <a:t>(promedio 2017)</a:t>
            </a:r>
          </a:p>
        </p:txBody>
      </p:sp>
      <p:graphicFrame>
        <p:nvGraphicFramePr>
          <p:cNvPr id="7" name="Table 6"/>
          <p:cNvGraphicFramePr>
            <a:graphicFrameLocks noGrp="1"/>
          </p:cNvGraphicFramePr>
          <p:nvPr>
            <p:extLst>
              <p:ext uri="{D42A27DB-BD31-4B8C-83A1-F6EECF244321}">
                <p14:modId xmlns:p14="http://schemas.microsoft.com/office/powerpoint/2010/main" val="1498907414"/>
              </p:ext>
            </p:extLst>
          </p:nvPr>
        </p:nvGraphicFramePr>
        <p:xfrm>
          <a:off x="683568" y="1622368"/>
          <a:ext cx="7776865" cy="3383280"/>
        </p:xfrm>
        <a:graphic>
          <a:graphicData uri="http://schemas.openxmlformats.org/drawingml/2006/table">
            <a:tbl>
              <a:tblPr firstRow="1" bandRow="1">
                <a:tableStyleId>{5C22544A-7EE6-4342-B048-85BDC9FD1C3A}</a:tableStyleId>
              </a:tblPr>
              <a:tblGrid>
                <a:gridCol w="1296144">
                  <a:extLst>
                    <a:ext uri="{9D8B030D-6E8A-4147-A177-3AD203B41FA5}">
                      <a16:colId xmlns="" xmlns:a16="http://schemas.microsoft.com/office/drawing/2014/main" val="2853391465"/>
                    </a:ext>
                  </a:extLst>
                </a:gridCol>
                <a:gridCol w="1600745">
                  <a:extLst>
                    <a:ext uri="{9D8B030D-6E8A-4147-A177-3AD203B41FA5}">
                      <a16:colId xmlns="" xmlns:a16="http://schemas.microsoft.com/office/drawing/2014/main" val="3696630471"/>
                    </a:ext>
                  </a:extLst>
                </a:gridCol>
                <a:gridCol w="1219994">
                  <a:extLst>
                    <a:ext uri="{9D8B030D-6E8A-4147-A177-3AD203B41FA5}">
                      <a16:colId xmlns="" xmlns:a16="http://schemas.microsoft.com/office/drawing/2014/main" val="2111417061"/>
                    </a:ext>
                  </a:extLst>
                </a:gridCol>
                <a:gridCol w="1219994">
                  <a:extLst>
                    <a:ext uri="{9D8B030D-6E8A-4147-A177-3AD203B41FA5}">
                      <a16:colId xmlns="" xmlns:a16="http://schemas.microsoft.com/office/drawing/2014/main" val="287634048"/>
                    </a:ext>
                  </a:extLst>
                </a:gridCol>
                <a:gridCol w="1219994">
                  <a:extLst>
                    <a:ext uri="{9D8B030D-6E8A-4147-A177-3AD203B41FA5}">
                      <a16:colId xmlns="" xmlns:a16="http://schemas.microsoft.com/office/drawing/2014/main" val="1552720450"/>
                    </a:ext>
                  </a:extLst>
                </a:gridCol>
                <a:gridCol w="1219994">
                  <a:extLst>
                    <a:ext uri="{9D8B030D-6E8A-4147-A177-3AD203B41FA5}">
                      <a16:colId xmlns="" xmlns:a16="http://schemas.microsoft.com/office/drawing/2014/main" val="1538936051"/>
                    </a:ext>
                  </a:extLst>
                </a:gridCol>
              </a:tblGrid>
              <a:tr h="546896">
                <a:tc>
                  <a:txBody>
                    <a:bodyPr/>
                    <a:lstStyle/>
                    <a:p>
                      <a:pPr algn="ctr"/>
                      <a:r>
                        <a:rPr lang="es-AR" sz="1600" dirty="0">
                          <a:latin typeface="+mj-lt"/>
                        </a:rPr>
                        <a:t>Jurisdicción</a:t>
                      </a:r>
                    </a:p>
                  </a:txBody>
                  <a:tcPr anchor="ctr">
                    <a:solidFill>
                      <a:schemeClr val="accent1">
                        <a:lumMod val="60000"/>
                        <a:lumOff val="40000"/>
                      </a:schemeClr>
                    </a:solidFill>
                  </a:tcPr>
                </a:tc>
                <a:tc>
                  <a:txBody>
                    <a:bodyPr/>
                    <a:lstStyle/>
                    <a:p>
                      <a:pPr algn="ctr"/>
                      <a:r>
                        <a:rPr lang="es-AR" sz="1600" dirty="0">
                          <a:latin typeface="+mj-lt"/>
                        </a:rPr>
                        <a:t>Imposición</a:t>
                      </a:r>
                    </a:p>
                  </a:txBody>
                  <a:tcPr anchor="ctr">
                    <a:solidFill>
                      <a:schemeClr val="accent1">
                        <a:lumMod val="60000"/>
                        <a:lumOff val="40000"/>
                      </a:schemeClr>
                    </a:solidFill>
                  </a:tcPr>
                </a:tc>
                <a:tc>
                  <a:txBody>
                    <a:bodyPr/>
                    <a:lstStyle/>
                    <a:p>
                      <a:pPr algn="ctr"/>
                      <a:r>
                        <a:rPr lang="es-AR" sz="1600" dirty="0">
                          <a:latin typeface="+mj-lt"/>
                        </a:rPr>
                        <a:t>Promedio global</a:t>
                      </a:r>
                    </a:p>
                  </a:txBody>
                  <a:tcPr anchor="ctr">
                    <a:solidFill>
                      <a:schemeClr val="accent1">
                        <a:lumMod val="60000"/>
                        <a:lumOff val="40000"/>
                      </a:schemeClr>
                    </a:solidFill>
                  </a:tcPr>
                </a:tc>
                <a:tc>
                  <a:txBody>
                    <a:bodyPr/>
                    <a:lstStyle/>
                    <a:p>
                      <a:pPr algn="ctr"/>
                      <a:r>
                        <a:rPr lang="es-AR" sz="1600" dirty="0">
                          <a:latin typeface="+mj-lt"/>
                        </a:rPr>
                        <a:t>Promedio </a:t>
                      </a:r>
                      <a:r>
                        <a:rPr lang="es-AR" sz="1600" dirty="0" smtClean="0">
                          <a:latin typeface="+mj-lt"/>
                        </a:rPr>
                        <a:t>región</a:t>
                      </a:r>
                      <a:endParaRPr lang="es-AR" sz="1600" dirty="0">
                        <a:latin typeface="+mj-lt"/>
                      </a:endParaRPr>
                    </a:p>
                  </a:txBody>
                  <a:tcPr anchor="ctr">
                    <a:solidFill>
                      <a:schemeClr val="accent1">
                        <a:lumMod val="60000"/>
                        <a:lumOff val="40000"/>
                      </a:schemeClr>
                    </a:solidFill>
                  </a:tcPr>
                </a:tc>
                <a:tc>
                  <a:txBody>
                    <a:bodyPr/>
                    <a:lstStyle/>
                    <a:p>
                      <a:pPr algn="ctr"/>
                      <a:r>
                        <a:rPr lang="es-AR" sz="1600" dirty="0">
                          <a:latin typeface="+mj-lt"/>
                        </a:rPr>
                        <a:t>Argentina –</a:t>
                      </a:r>
                      <a:r>
                        <a:rPr lang="es-AR" sz="1600" baseline="0" dirty="0">
                          <a:latin typeface="+mj-lt"/>
                        </a:rPr>
                        <a:t> antes</a:t>
                      </a:r>
                      <a:endParaRPr lang="es-AR" sz="1600" dirty="0">
                        <a:latin typeface="+mj-lt"/>
                      </a:endParaRPr>
                    </a:p>
                  </a:txBody>
                  <a:tcPr anchor="ctr">
                    <a:solidFill>
                      <a:schemeClr val="accent1">
                        <a:lumMod val="60000"/>
                        <a:lumOff val="40000"/>
                      </a:schemeClr>
                    </a:solidFill>
                  </a:tcPr>
                </a:tc>
                <a:tc>
                  <a:txBody>
                    <a:bodyPr/>
                    <a:lstStyle/>
                    <a:p>
                      <a:pPr algn="ctr"/>
                      <a:r>
                        <a:rPr lang="es-AR" sz="1600" dirty="0">
                          <a:latin typeface="+mj-lt"/>
                        </a:rPr>
                        <a:t>Argentina – reforma</a:t>
                      </a:r>
                    </a:p>
                  </a:txBody>
                  <a:tcPr anchor="ctr">
                    <a:solidFill>
                      <a:schemeClr val="accent1">
                        <a:lumMod val="60000"/>
                        <a:lumOff val="40000"/>
                      </a:schemeClr>
                    </a:solidFill>
                  </a:tcPr>
                </a:tc>
                <a:extLst>
                  <a:ext uri="{0D108BD9-81ED-4DB2-BD59-A6C34878D82A}">
                    <a16:rowId xmlns="" xmlns:a16="http://schemas.microsoft.com/office/drawing/2014/main" val="1174636345"/>
                  </a:ext>
                </a:extLst>
              </a:tr>
              <a:tr h="370840">
                <a:tc rowSpan="3">
                  <a:txBody>
                    <a:bodyPr/>
                    <a:lstStyle/>
                    <a:p>
                      <a:r>
                        <a:rPr lang="es-AR" sz="1600" dirty="0">
                          <a:latin typeface="+mj-lt"/>
                        </a:rPr>
                        <a:t>Nacional</a:t>
                      </a:r>
                    </a:p>
                  </a:txBody>
                  <a:tcPr anchor="ctr">
                    <a:solidFill>
                      <a:srgbClr val="D0D8E8"/>
                    </a:solidFill>
                  </a:tcPr>
                </a:tc>
                <a:tc>
                  <a:txBody>
                    <a:bodyPr/>
                    <a:lstStyle/>
                    <a:p>
                      <a:r>
                        <a:rPr lang="es-AR" sz="1600" dirty="0">
                          <a:latin typeface="+mj-lt"/>
                        </a:rPr>
                        <a:t>Seguridad social - empleador</a:t>
                      </a:r>
                    </a:p>
                  </a:txBody>
                  <a:tcPr anchor="ctr">
                    <a:solidFill>
                      <a:srgbClr val="D0D8E8"/>
                    </a:solidFill>
                  </a:tcPr>
                </a:tc>
                <a:tc>
                  <a:txBody>
                    <a:bodyPr/>
                    <a:lstStyle/>
                    <a:p>
                      <a:pPr algn="ctr"/>
                      <a:r>
                        <a:rPr lang="es-AR" sz="1600" dirty="0">
                          <a:latin typeface="+mj-lt"/>
                        </a:rPr>
                        <a:t>17,37%</a:t>
                      </a:r>
                    </a:p>
                  </a:txBody>
                  <a:tcPr anchor="ctr">
                    <a:solidFill>
                      <a:srgbClr val="D0D8E8"/>
                    </a:solidFill>
                  </a:tcPr>
                </a:tc>
                <a:tc>
                  <a:txBody>
                    <a:bodyPr/>
                    <a:lstStyle/>
                    <a:p>
                      <a:pPr algn="ctr"/>
                      <a:r>
                        <a:rPr lang="es-AR" sz="1600" dirty="0">
                          <a:latin typeface="+mj-lt"/>
                        </a:rPr>
                        <a:t>13,30%</a:t>
                      </a:r>
                    </a:p>
                  </a:txBody>
                  <a:tcPr anchor="ctr">
                    <a:solidFill>
                      <a:srgbClr val="D0D8E8"/>
                    </a:solidFill>
                  </a:tcPr>
                </a:tc>
                <a:tc>
                  <a:txBody>
                    <a:bodyPr/>
                    <a:lstStyle/>
                    <a:p>
                      <a:pPr algn="ctr"/>
                      <a:r>
                        <a:rPr lang="es-AR" sz="1600" dirty="0" smtClean="0">
                          <a:latin typeface="+mj-lt"/>
                        </a:rPr>
                        <a:t>17-21%</a:t>
                      </a:r>
                      <a:endParaRPr lang="es-AR" sz="1600" dirty="0">
                        <a:latin typeface="+mj-lt"/>
                      </a:endParaRPr>
                    </a:p>
                  </a:txBody>
                  <a:tcPr anchor="ctr">
                    <a:solidFill>
                      <a:srgbClr val="D0D8E8"/>
                    </a:solidFill>
                  </a:tcPr>
                </a:tc>
                <a:tc>
                  <a:txBody>
                    <a:bodyPr/>
                    <a:lstStyle/>
                    <a:p>
                      <a:pPr algn="ctr"/>
                      <a:r>
                        <a:rPr lang="es-AR" sz="1600" dirty="0" smtClean="0">
                          <a:latin typeface="+mj-lt"/>
                        </a:rPr>
                        <a:t>0% </a:t>
                      </a:r>
                      <a:r>
                        <a:rPr lang="es-AR" sz="1600" dirty="0">
                          <a:latin typeface="+mj-lt"/>
                        </a:rPr>
                        <a:t>- </a:t>
                      </a:r>
                      <a:r>
                        <a:rPr lang="es-AR" sz="1600" dirty="0" smtClean="0">
                          <a:latin typeface="+mj-lt"/>
                        </a:rPr>
                        <a:t>19,5%</a:t>
                      </a:r>
                      <a:endParaRPr lang="es-AR" sz="1600" dirty="0">
                        <a:latin typeface="+mj-lt"/>
                      </a:endParaRPr>
                    </a:p>
                  </a:txBody>
                  <a:tcPr anchor="ctr">
                    <a:solidFill>
                      <a:srgbClr val="D0D8E8"/>
                    </a:solidFill>
                  </a:tcPr>
                </a:tc>
                <a:extLst>
                  <a:ext uri="{0D108BD9-81ED-4DB2-BD59-A6C34878D82A}">
                    <a16:rowId xmlns="" xmlns:a16="http://schemas.microsoft.com/office/drawing/2014/main" val="638828442"/>
                  </a:ext>
                </a:extLst>
              </a:tr>
              <a:tr h="370840">
                <a:tc vMerge="1">
                  <a:txBody>
                    <a:bodyPr/>
                    <a:lstStyle/>
                    <a:p>
                      <a:endParaRPr lang="es-AR" sz="1400" dirty="0"/>
                    </a:p>
                  </a:txBody>
                  <a:tcPr anchor="ctr"/>
                </a:tc>
                <a:tc>
                  <a:txBody>
                    <a:bodyPr/>
                    <a:lstStyle/>
                    <a:p>
                      <a:r>
                        <a:rPr lang="es-AR" sz="1600" dirty="0">
                          <a:latin typeface="+mj-lt"/>
                        </a:rPr>
                        <a:t>Sobre la renta corporativa </a:t>
                      </a:r>
                      <a:r>
                        <a:rPr lang="es-AR" sz="1600" dirty="0" smtClean="0">
                          <a:latin typeface="+mj-lt"/>
                        </a:rPr>
                        <a:t>(1)</a:t>
                      </a:r>
                      <a:endParaRPr lang="es-AR" sz="1600" dirty="0">
                        <a:latin typeface="+mj-lt"/>
                      </a:endParaRPr>
                    </a:p>
                  </a:txBody>
                  <a:tcPr anchor="ctr">
                    <a:solidFill>
                      <a:srgbClr val="E9EDF4"/>
                    </a:solidFill>
                  </a:tcPr>
                </a:tc>
                <a:tc>
                  <a:txBody>
                    <a:bodyPr/>
                    <a:lstStyle/>
                    <a:p>
                      <a:pPr algn="ctr"/>
                      <a:r>
                        <a:rPr lang="es-AR" sz="1600" dirty="0">
                          <a:latin typeface="+mj-lt"/>
                        </a:rPr>
                        <a:t>24,29%</a:t>
                      </a:r>
                    </a:p>
                  </a:txBody>
                  <a:tcPr anchor="ctr">
                    <a:solidFill>
                      <a:srgbClr val="E9EDF4"/>
                    </a:solidFill>
                  </a:tcPr>
                </a:tc>
                <a:tc>
                  <a:txBody>
                    <a:bodyPr/>
                    <a:lstStyle/>
                    <a:p>
                      <a:pPr algn="ctr"/>
                      <a:r>
                        <a:rPr lang="es-AR" sz="1600" dirty="0">
                          <a:latin typeface="+mj-lt"/>
                        </a:rPr>
                        <a:t>27,98%</a:t>
                      </a:r>
                    </a:p>
                  </a:txBody>
                  <a:tcPr anchor="ctr">
                    <a:solidFill>
                      <a:srgbClr val="E9EDF4"/>
                    </a:solidFill>
                  </a:tcPr>
                </a:tc>
                <a:tc>
                  <a:txBody>
                    <a:bodyPr/>
                    <a:lstStyle/>
                    <a:p>
                      <a:pPr algn="ctr"/>
                      <a:r>
                        <a:rPr lang="es-AR" sz="1600" dirty="0">
                          <a:latin typeface="+mj-lt"/>
                        </a:rPr>
                        <a:t>35%</a:t>
                      </a:r>
                    </a:p>
                  </a:txBody>
                  <a:tcPr anchor="ctr">
                    <a:solidFill>
                      <a:srgbClr val="E9EDF4"/>
                    </a:solidFill>
                  </a:tcPr>
                </a:tc>
                <a:tc>
                  <a:txBody>
                    <a:bodyPr/>
                    <a:lstStyle/>
                    <a:p>
                      <a:pPr algn="ctr"/>
                      <a:r>
                        <a:rPr lang="es-AR" sz="1600" dirty="0">
                          <a:latin typeface="+mj-lt"/>
                        </a:rPr>
                        <a:t>25%</a:t>
                      </a:r>
                    </a:p>
                  </a:txBody>
                  <a:tcPr anchor="ctr">
                    <a:solidFill>
                      <a:srgbClr val="E9EDF4"/>
                    </a:solidFill>
                  </a:tcPr>
                </a:tc>
                <a:extLst>
                  <a:ext uri="{0D108BD9-81ED-4DB2-BD59-A6C34878D82A}">
                    <a16:rowId xmlns="" xmlns:a16="http://schemas.microsoft.com/office/drawing/2014/main" val="3126097565"/>
                  </a:ext>
                </a:extLst>
              </a:tr>
              <a:tr h="370840">
                <a:tc vMerge="1">
                  <a:txBody>
                    <a:bodyPr/>
                    <a:lstStyle/>
                    <a:p>
                      <a:endParaRPr lang="es-AR" dirty="0"/>
                    </a:p>
                  </a:txBody>
                  <a:tcPr/>
                </a:tc>
                <a:tc>
                  <a:txBody>
                    <a:bodyPr/>
                    <a:lstStyle/>
                    <a:p>
                      <a:r>
                        <a:rPr lang="es-AR" sz="1600" dirty="0">
                          <a:latin typeface="+mj-lt"/>
                        </a:rPr>
                        <a:t>Movimientos bancarios</a:t>
                      </a:r>
                    </a:p>
                  </a:txBody>
                  <a:tcPr anchor="ctr">
                    <a:solidFill>
                      <a:srgbClr val="D0D8E8"/>
                    </a:solidFill>
                  </a:tcPr>
                </a:tc>
                <a:tc>
                  <a:txBody>
                    <a:bodyPr/>
                    <a:lstStyle/>
                    <a:p>
                      <a:pPr algn="ctr"/>
                      <a:r>
                        <a:rPr lang="es-AR" sz="1600" dirty="0">
                          <a:latin typeface="+mj-lt"/>
                        </a:rPr>
                        <a:t>* </a:t>
                      </a:r>
                      <a:r>
                        <a:rPr lang="es-AR" sz="1600" dirty="0" smtClean="0">
                          <a:latin typeface="+mj-lt"/>
                        </a:rPr>
                        <a:t>(2)</a:t>
                      </a:r>
                      <a:endParaRPr lang="es-AR" sz="1600" dirty="0">
                        <a:latin typeface="+mj-lt"/>
                      </a:endParaRPr>
                    </a:p>
                  </a:txBody>
                  <a:tcPr anchor="ctr">
                    <a:solidFill>
                      <a:srgbClr val="D0D8E8"/>
                    </a:solidFill>
                  </a:tcPr>
                </a:tc>
                <a:tc>
                  <a:txBody>
                    <a:bodyPr/>
                    <a:lstStyle/>
                    <a:p>
                      <a:pPr algn="ctr"/>
                      <a:r>
                        <a:rPr lang="es-AR" sz="1600" dirty="0">
                          <a:latin typeface="+mj-lt"/>
                        </a:rPr>
                        <a:t>* </a:t>
                      </a:r>
                      <a:r>
                        <a:rPr lang="es-AR" sz="1600" dirty="0" smtClean="0">
                          <a:latin typeface="+mj-lt"/>
                        </a:rPr>
                        <a:t>(2)</a:t>
                      </a:r>
                      <a:endParaRPr lang="es-AR" sz="1600" dirty="0">
                        <a:latin typeface="+mj-lt"/>
                      </a:endParaRPr>
                    </a:p>
                  </a:txBody>
                  <a:tcPr anchor="ctr">
                    <a:solidFill>
                      <a:srgbClr val="D0D8E8"/>
                    </a:solidFill>
                  </a:tcPr>
                </a:tc>
                <a:tc>
                  <a:txBody>
                    <a:bodyPr/>
                    <a:lstStyle/>
                    <a:p>
                      <a:pPr algn="ctr"/>
                      <a:r>
                        <a:rPr lang="es-AR" sz="1600" dirty="0">
                          <a:latin typeface="+mj-lt"/>
                        </a:rPr>
                        <a:t>0,6-1,2%</a:t>
                      </a:r>
                    </a:p>
                  </a:txBody>
                  <a:tcPr anchor="ctr">
                    <a:solidFill>
                      <a:srgbClr val="D0D8E8"/>
                    </a:solidFill>
                  </a:tcPr>
                </a:tc>
                <a:tc>
                  <a:txBody>
                    <a:bodyPr/>
                    <a:lstStyle/>
                    <a:p>
                      <a:pPr algn="ctr"/>
                      <a:r>
                        <a:rPr lang="es-AR" sz="1600" dirty="0">
                          <a:latin typeface="+mj-lt"/>
                        </a:rPr>
                        <a:t>0% </a:t>
                      </a:r>
                      <a:r>
                        <a:rPr lang="es-AR" sz="1600" dirty="0" smtClean="0">
                          <a:latin typeface="+mj-lt"/>
                        </a:rPr>
                        <a:t>(3)</a:t>
                      </a:r>
                      <a:endParaRPr lang="es-AR" sz="1600" dirty="0">
                        <a:latin typeface="+mj-lt"/>
                      </a:endParaRPr>
                    </a:p>
                  </a:txBody>
                  <a:tcPr anchor="ctr">
                    <a:solidFill>
                      <a:srgbClr val="D0D8E8"/>
                    </a:solidFill>
                  </a:tcPr>
                </a:tc>
                <a:extLst>
                  <a:ext uri="{0D108BD9-81ED-4DB2-BD59-A6C34878D82A}">
                    <a16:rowId xmlns="" xmlns:a16="http://schemas.microsoft.com/office/drawing/2014/main" val="3114526225"/>
                  </a:ext>
                </a:extLst>
              </a:tr>
              <a:tr h="370840">
                <a:tc>
                  <a:txBody>
                    <a:bodyPr/>
                    <a:lstStyle/>
                    <a:p>
                      <a:r>
                        <a:rPr lang="es-AR" sz="1600" dirty="0">
                          <a:latin typeface="+mj-lt"/>
                        </a:rPr>
                        <a:t>Provincial</a:t>
                      </a:r>
                    </a:p>
                  </a:txBody>
                  <a:tcPr anchor="ctr">
                    <a:solidFill>
                      <a:srgbClr val="E9EDF4"/>
                    </a:solidFill>
                  </a:tcPr>
                </a:tc>
                <a:tc>
                  <a:txBody>
                    <a:bodyPr/>
                    <a:lstStyle/>
                    <a:p>
                      <a:r>
                        <a:rPr lang="es-AR" sz="1600" dirty="0">
                          <a:latin typeface="+mj-lt"/>
                        </a:rPr>
                        <a:t>Ingresos brutos</a:t>
                      </a:r>
                    </a:p>
                  </a:txBody>
                  <a:tcPr anchor="ctr">
                    <a:solidFill>
                      <a:srgbClr val="E9EDF4"/>
                    </a:solidFill>
                  </a:tcPr>
                </a:tc>
                <a:tc>
                  <a:txBody>
                    <a:bodyPr/>
                    <a:lstStyle/>
                    <a:p>
                      <a:pPr marL="0" marR="0" lvl="0" indent="0" algn="ctr" defTabSz="779252" rtl="0" eaLnBrk="1" fontAlgn="auto" latinLnBrk="0" hangingPunct="1">
                        <a:lnSpc>
                          <a:spcPct val="100000"/>
                        </a:lnSpc>
                        <a:spcBef>
                          <a:spcPts val="0"/>
                        </a:spcBef>
                        <a:spcAft>
                          <a:spcPts val="0"/>
                        </a:spcAft>
                        <a:buClrTx/>
                        <a:buSzTx/>
                        <a:buFontTx/>
                        <a:buNone/>
                        <a:tabLst/>
                        <a:defRPr/>
                      </a:pPr>
                      <a:r>
                        <a:rPr lang="es-AR" sz="1600" dirty="0">
                          <a:latin typeface="+mj-lt"/>
                        </a:rPr>
                        <a:t>* </a:t>
                      </a:r>
                      <a:r>
                        <a:rPr lang="es-AR" sz="1600" dirty="0" smtClean="0">
                          <a:latin typeface="+mj-lt"/>
                        </a:rPr>
                        <a:t>(2)</a:t>
                      </a:r>
                      <a:endParaRPr lang="es-AR" sz="1600" dirty="0">
                        <a:latin typeface="+mj-lt"/>
                      </a:endParaRPr>
                    </a:p>
                  </a:txBody>
                  <a:tcPr anchor="ctr">
                    <a:solidFill>
                      <a:srgbClr val="E9EDF4"/>
                    </a:solidFill>
                  </a:tcPr>
                </a:tc>
                <a:tc>
                  <a:txBody>
                    <a:bodyPr/>
                    <a:lstStyle/>
                    <a:p>
                      <a:pPr marL="0" marR="0" lvl="0" indent="0" algn="ctr" defTabSz="779252" rtl="0" eaLnBrk="1" fontAlgn="auto" latinLnBrk="0" hangingPunct="1">
                        <a:lnSpc>
                          <a:spcPct val="100000"/>
                        </a:lnSpc>
                        <a:spcBef>
                          <a:spcPts val="0"/>
                        </a:spcBef>
                        <a:spcAft>
                          <a:spcPts val="0"/>
                        </a:spcAft>
                        <a:buClrTx/>
                        <a:buSzTx/>
                        <a:buFontTx/>
                        <a:buNone/>
                        <a:tabLst/>
                        <a:defRPr/>
                      </a:pPr>
                      <a:r>
                        <a:rPr lang="es-AR" sz="1600" dirty="0">
                          <a:latin typeface="+mj-lt"/>
                        </a:rPr>
                        <a:t>* </a:t>
                      </a:r>
                      <a:r>
                        <a:rPr lang="es-AR" sz="1600" dirty="0" smtClean="0">
                          <a:latin typeface="+mj-lt"/>
                        </a:rPr>
                        <a:t>(2)</a:t>
                      </a:r>
                      <a:endParaRPr lang="es-AR" sz="1600" dirty="0">
                        <a:latin typeface="+mj-lt"/>
                      </a:endParaRPr>
                    </a:p>
                  </a:txBody>
                  <a:tcPr anchor="ctr">
                    <a:solidFill>
                      <a:srgbClr val="E9EDF4"/>
                    </a:solidFill>
                  </a:tcPr>
                </a:tc>
                <a:tc>
                  <a:txBody>
                    <a:bodyPr/>
                    <a:lstStyle/>
                    <a:p>
                      <a:pPr algn="ctr"/>
                      <a:r>
                        <a:rPr lang="es-AR" sz="1600" dirty="0">
                          <a:latin typeface="+mj-lt"/>
                        </a:rPr>
                        <a:t>0 – 8%</a:t>
                      </a:r>
                    </a:p>
                  </a:txBody>
                  <a:tcPr anchor="ctr">
                    <a:solidFill>
                      <a:srgbClr val="E9EDF4"/>
                    </a:solidFill>
                  </a:tcPr>
                </a:tc>
                <a:tc>
                  <a:txBody>
                    <a:bodyPr/>
                    <a:lstStyle/>
                    <a:p>
                      <a:pPr algn="ctr"/>
                      <a:r>
                        <a:rPr lang="es-AR" sz="1600" dirty="0" smtClean="0">
                          <a:latin typeface="+mj-lt"/>
                        </a:rPr>
                        <a:t>en promedio, a la mitad</a:t>
                      </a:r>
                    </a:p>
                    <a:p>
                      <a:pPr algn="ctr"/>
                      <a:r>
                        <a:rPr lang="es-AR" sz="1600" dirty="0" smtClean="0">
                          <a:latin typeface="+mj-lt"/>
                        </a:rPr>
                        <a:t>0 </a:t>
                      </a:r>
                      <a:r>
                        <a:rPr lang="es-AR" sz="1600" dirty="0">
                          <a:latin typeface="+mj-lt"/>
                        </a:rPr>
                        <a:t>– 4% </a:t>
                      </a:r>
                      <a:r>
                        <a:rPr lang="es-AR" sz="1600" dirty="0" smtClean="0">
                          <a:latin typeface="+mj-lt"/>
                        </a:rPr>
                        <a:t>(4)</a:t>
                      </a:r>
                      <a:endParaRPr lang="es-AR" sz="1600" dirty="0">
                        <a:latin typeface="+mj-lt"/>
                      </a:endParaRPr>
                    </a:p>
                  </a:txBody>
                  <a:tcPr anchor="ctr">
                    <a:solidFill>
                      <a:srgbClr val="E9EDF4"/>
                    </a:solidFill>
                  </a:tcPr>
                </a:tc>
                <a:extLst>
                  <a:ext uri="{0D108BD9-81ED-4DB2-BD59-A6C34878D82A}">
                    <a16:rowId xmlns="" xmlns:a16="http://schemas.microsoft.com/office/drawing/2014/main" val="2997488030"/>
                  </a:ext>
                </a:extLst>
              </a:tr>
            </a:tbl>
          </a:graphicData>
        </a:graphic>
      </p:graphicFrame>
      <p:sp>
        <p:nvSpPr>
          <p:cNvPr id="9" name="Rectangle 8"/>
          <p:cNvSpPr/>
          <p:nvPr/>
        </p:nvSpPr>
        <p:spPr>
          <a:xfrm>
            <a:off x="683569" y="5117842"/>
            <a:ext cx="8208911" cy="830997"/>
          </a:xfrm>
          <a:prstGeom prst="rect">
            <a:avLst/>
          </a:prstGeom>
        </p:spPr>
        <p:txBody>
          <a:bodyPr wrap="square">
            <a:spAutoFit/>
          </a:bodyPr>
          <a:lstStyle/>
          <a:p>
            <a:pPr marL="228600" indent="-228600">
              <a:buAutoNum type="arabicParenBoth"/>
            </a:pPr>
            <a:r>
              <a:rPr lang="es-AR" altLang="es-AR" sz="1200" dirty="0" smtClean="0">
                <a:solidFill>
                  <a:schemeClr val="tx1">
                    <a:lumMod val="85000"/>
                    <a:lumOff val="15000"/>
                  </a:schemeClr>
                </a:solidFill>
                <a:latin typeface="+mj-lt"/>
              </a:rPr>
              <a:t>Utilidades </a:t>
            </a:r>
            <a:r>
              <a:rPr lang="es-AR" altLang="es-AR" sz="1200" dirty="0">
                <a:solidFill>
                  <a:schemeClr val="tx1">
                    <a:lumMod val="85000"/>
                    <a:lumOff val="15000"/>
                  </a:schemeClr>
                </a:solidFill>
                <a:latin typeface="+mj-lt"/>
              </a:rPr>
              <a:t>no </a:t>
            </a:r>
            <a:r>
              <a:rPr lang="es-AR" altLang="es-AR" sz="1200" dirty="0" smtClean="0">
                <a:solidFill>
                  <a:schemeClr val="tx1">
                    <a:lumMod val="85000"/>
                    <a:lumOff val="15000"/>
                  </a:schemeClr>
                </a:solidFill>
                <a:latin typeface="+mj-lt"/>
              </a:rPr>
              <a:t>distribuidas.</a:t>
            </a:r>
          </a:p>
          <a:p>
            <a:pPr marL="228600" indent="-228600">
              <a:buAutoNum type="arabicParenBoth"/>
            </a:pPr>
            <a:r>
              <a:rPr lang="es-AR" altLang="es-AR" sz="1200" dirty="0" smtClean="0">
                <a:solidFill>
                  <a:schemeClr val="tx1">
                    <a:lumMod val="85000"/>
                    <a:lumOff val="15000"/>
                  </a:schemeClr>
                </a:solidFill>
                <a:latin typeface="+mj-lt"/>
              </a:rPr>
              <a:t>Aplicable </a:t>
            </a:r>
            <a:r>
              <a:rPr lang="es-AR" altLang="es-AR" sz="1200" dirty="0">
                <a:solidFill>
                  <a:schemeClr val="tx1">
                    <a:lumMod val="85000"/>
                    <a:lumOff val="15000"/>
                  </a:schemeClr>
                </a:solidFill>
                <a:latin typeface="+mj-lt"/>
              </a:rPr>
              <a:t>en algunos países solamente</a:t>
            </a:r>
            <a:r>
              <a:rPr lang="es-AR" altLang="es-AR" sz="1200" dirty="0" smtClean="0">
                <a:solidFill>
                  <a:schemeClr val="tx1">
                    <a:lumMod val="85000"/>
                    <a:lumOff val="15000"/>
                  </a:schemeClr>
                </a:solidFill>
                <a:latin typeface="+mj-lt"/>
              </a:rPr>
              <a:t>.</a:t>
            </a:r>
          </a:p>
          <a:p>
            <a:pPr marL="228600" indent="-228600">
              <a:buAutoNum type="arabicParenBoth"/>
            </a:pPr>
            <a:r>
              <a:rPr lang="es-AR" altLang="es-AR" sz="1200" dirty="0" smtClean="0">
                <a:solidFill>
                  <a:schemeClr val="tx1">
                    <a:lumMod val="85000"/>
                    <a:lumOff val="15000"/>
                  </a:schemeClr>
                </a:solidFill>
                <a:latin typeface="+mj-lt"/>
              </a:rPr>
              <a:t>Pagos </a:t>
            </a:r>
            <a:r>
              <a:rPr lang="es-AR" altLang="es-AR" sz="1200" dirty="0">
                <a:solidFill>
                  <a:schemeClr val="tx1">
                    <a:lumMod val="85000"/>
                    <a:lumOff val="15000"/>
                  </a:schemeClr>
                </a:solidFill>
                <a:latin typeface="+mj-lt"/>
              </a:rPr>
              <a:t>a cuenta del 100%. </a:t>
            </a:r>
            <a:endParaRPr lang="es-AR" altLang="es-AR" sz="1200" dirty="0" smtClean="0">
              <a:solidFill>
                <a:schemeClr val="tx1">
                  <a:lumMod val="85000"/>
                  <a:lumOff val="15000"/>
                </a:schemeClr>
              </a:solidFill>
              <a:latin typeface="+mj-lt"/>
            </a:endParaRPr>
          </a:p>
          <a:p>
            <a:pPr marL="228600" indent="-228600">
              <a:buAutoNum type="arabicParenBoth"/>
            </a:pPr>
            <a:r>
              <a:rPr lang="es-AR" altLang="es-AR" sz="1200" dirty="0" smtClean="0">
                <a:solidFill>
                  <a:schemeClr val="tx1">
                    <a:lumMod val="85000"/>
                    <a:lumOff val="15000"/>
                  </a:schemeClr>
                </a:solidFill>
                <a:latin typeface="+mj-lt"/>
              </a:rPr>
              <a:t>Reducción </a:t>
            </a:r>
            <a:r>
              <a:rPr lang="es-AR" altLang="es-AR" sz="1200" dirty="0">
                <a:solidFill>
                  <a:schemeClr val="tx1">
                    <a:lumMod val="85000"/>
                    <a:lumOff val="15000"/>
                  </a:schemeClr>
                </a:solidFill>
                <a:latin typeface="+mj-lt"/>
              </a:rPr>
              <a:t>promedio del 24%. </a:t>
            </a:r>
            <a:endParaRPr lang="es-AR" altLang="es-AR" sz="1200" dirty="0">
              <a:solidFill>
                <a:schemeClr val="tx1">
                  <a:lumMod val="85000"/>
                  <a:lumOff val="15000"/>
                </a:schemeClr>
              </a:solidFill>
              <a:latin typeface="+mj-lt"/>
              <a:ea typeface="ＭＳ Ｐゴシック" panose="020B0600070205080204" pitchFamily="34" charset="-128"/>
            </a:endParaRPr>
          </a:p>
        </p:txBody>
      </p:sp>
      <p:sp>
        <p:nvSpPr>
          <p:cNvPr id="3" name="2 Rectángulo"/>
          <p:cNvSpPr/>
          <p:nvPr/>
        </p:nvSpPr>
        <p:spPr>
          <a:xfrm>
            <a:off x="-15822" y="6608238"/>
            <a:ext cx="5739950" cy="230832"/>
          </a:xfrm>
          <a:prstGeom prst="rect">
            <a:avLst/>
          </a:prstGeom>
        </p:spPr>
        <p:txBody>
          <a:bodyPr wrap="square">
            <a:spAutoFit/>
          </a:bodyPr>
          <a:lstStyle/>
          <a:p>
            <a:r>
              <a:rPr lang="es-AR" altLang="es-AR" sz="900" dirty="0">
                <a:solidFill>
                  <a:schemeClr val="tx1">
                    <a:lumMod val="85000"/>
                    <a:lumOff val="15000"/>
                  </a:schemeClr>
                </a:solidFill>
                <a:ea typeface="ＭＳ Ｐゴシック" panose="020B0600070205080204" pitchFamily="34" charset="-128"/>
              </a:rPr>
              <a:t>Fuente: </a:t>
            </a:r>
            <a:r>
              <a:rPr lang="es-AR" altLang="es-AR" sz="900" dirty="0" smtClean="0">
                <a:solidFill>
                  <a:schemeClr val="tx1">
                    <a:lumMod val="85000"/>
                    <a:lumOff val="15000"/>
                  </a:schemeClr>
                </a:solidFill>
                <a:ea typeface="ＭＳ Ｐゴシック" panose="020B0600070205080204" pitchFamily="34" charset="-128"/>
              </a:rPr>
              <a:t>Ministerio de Hacienda  </a:t>
            </a:r>
            <a:r>
              <a:rPr lang="es-AR" altLang="es-AR" sz="900" dirty="0">
                <a:solidFill>
                  <a:schemeClr val="tx1">
                    <a:lumMod val="85000"/>
                    <a:lumOff val="15000"/>
                  </a:schemeClr>
                </a:solidFill>
                <a:ea typeface="ＭＳ Ｐゴシック" panose="020B0600070205080204" pitchFamily="34" charset="-128"/>
              </a:rPr>
              <a:t>y otras públicas y privadas.</a:t>
            </a:r>
          </a:p>
        </p:txBody>
      </p:sp>
    </p:spTree>
    <p:extLst>
      <p:ext uri="{BB962C8B-B14F-4D97-AF65-F5344CB8AC3E}">
        <p14:creationId xmlns:p14="http://schemas.microsoft.com/office/powerpoint/2010/main" val="64066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40</a:t>
            </a:fld>
            <a:endParaRPr lang="es-AR"/>
          </a:p>
        </p:txBody>
      </p:sp>
      <p:sp>
        <p:nvSpPr>
          <p:cNvPr id="6" name="4 CuadroTexto"/>
          <p:cNvSpPr txBox="1"/>
          <p:nvPr/>
        </p:nvSpPr>
        <p:spPr>
          <a:xfrm>
            <a:off x="395536" y="-27384"/>
            <a:ext cx="8640960" cy="830997"/>
          </a:xfrm>
          <a:prstGeom prst="rect">
            <a:avLst/>
          </a:prstGeom>
          <a:noFill/>
        </p:spPr>
        <p:txBody>
          <a:bodyPr wrap="square" rtlCol="0">
            <a:spAutoFit/>
          </a:bodyPr>
          <a:lstStyle/>
          <a:p>
            <a:r>
              <a:rPr lang="es-AR" sz="2400" b="1" dirty="0">
                <a:solidFill>
                  <a:schemeClr val="bg1"/>
                </a:solidFill>
                <a:latin typeface="+mj-lt"/>
                <a:ea typeface="Arial Unicode MS" panose="020B0604020202020204" pitchFamily="34" charset="-128"/>
                <a:cs typeface="Arial" pitchFamily="34" charset="0"/>
              </a:rPr>
              <a:t>Otras medidas </a:t>
            </a:r>
            <a:r>
              <a:rPr lang="es-AR" sz="2400" b="1" dirty="0" smtClean="0">
                <a:solidFill>
                  <a:schemeClr val="bg1"/>
                </a:solidFill>
                <a:latin typeface="+mj-lt"/>
                <a:ea typeface="Arial Unicode MS" panose="020B0604020202020204" pitchFamily="34" charset="-128"/>
                <a:cs typeface="Arial" pitchFamily="34" charset="0"/>
              </a:rPr>
              <a:t>V – Tendientes </a:t>
            </a:r>
            <a:r>
              <a:rPr lang="es-AR" sz="2400" b="1" dirty="0">
                <a:solidFill>
                  <a:schemeClr val="bg1"/>
                </a:solidFill>
                <a:latin typeface="+mj-lt"/>
                <a:ea typeface="Arial Unicode MS" panose="020B0604020202020204" pitchFamily="34" charset="-128"/>
                <a:cs typeface="Arial" pitchFamily="34" charset="0"/>
              </a:rPr>
              <a:t>a un sistema tributario más </a:t>
            </a:r>
            <a:r>
              <a:rPr lang="es-AR" sz="2400" b="1" dirty="0" smtClean="0">
                <a:solidFill>
                  <a:schemeClr val="bg1"/>
                </a:solidFill>
                <a:latin typeface="+mj-lt"/>
                <a:ea typeface="Arial Unicode MS" panose="020B0604020202020204" pitchFamily="34" charset="-128"/>
                <a:cs typeface="Arial" pitchFamily="34" charset="0"/>
              </a:rPr>
              <a:t>eficiente, moderno, transparente y previsible</a:t>
            </a:r>
            <a:endParaRPr lang="es-AR" sz="2400" b="1" dirty="0">
              <a:solidFill>
                <a:schemeClr val="bg1"/>
              </a:solidFill>
              <a:latin typeface="+mj-lt"/>
              <a:ea typeface="Arial Unicode MS" panose="020B0604020202020204" pitchFamily="34" charset="-128"/>
              <a:cs typeface="Arial" pitchFamily="34" charset="0"/>
            </a:endParaRPr>
          </a:p>
        </p:txBody>
      </p:sp>
      <p:sp>
        <p:nvSpPr>
          <p:cNvPr id="5" name="4 CuadroTexto"/>
          <p:cNvSpPr txBox="1"/>
          <p:nvPr/>
        </p:nvSpPr>
        <p:spPr>
          <a:xfrm>
            <a:off x="251520" y="980728"/>
            <a:ext cx="8640000" cy="646331"/>
          </a:xfrm>
          <a:prstGeom prst="rect">
            <a:avLst/>
          </a:prstGeom>
          <a:solidFill>
            <a:schemeClr val="accent1">
              <a:lumMod val="60000"/>
              <a:lumOff val="40000"/>
            </a:schemeClr>
          </a:solidFill>
        </p:spPr>
        <p:txBody>
          <a:bodyPr wrap="square" anchor="ctr">
            <a:spAutoFit/>
          </a:bodyPr>
          <a:lstStyle>
            <a:defPPr>
              <a:defRPr lang="es-AR"/>
            </a:defPPr>
            <a:lvl1pPr algn="ctr">
              <a:lnSpc>
                <a:spcPct val="150000"/>
              </a:lnSpc>
              <a:buClr>
                <a:schemeClr val="tx2">
                  <a:lumMod val="60000"/>
                  <a:lumOff val="40000"/>
                </a:schemeClr>
              </a:buClr>
              <a:defRPr b="1">
                <a:solidFill>
                  <a:schemeClr val="bg1"/>
                </a:solidFill>
              </a:defRPr>
            </a:lvl1pPr>
          </a:lstStyle>
          <a:p>
            <a:pPr>
              <a:lnSpc>
                <a:spcPct val="100000"/>
              </a:lnSpc>
            </a:pPr>
            <a:r>
              <a:rPr lang="es-AR" dirty="0" smtClean="0"/>
              <a:t>Se implementan diversas mejoras </a:t>
            </a:r>
            <a:r>
              <a:rPr lang="es-AR" dirty="0"/>
              <a:t>en el procedimiento fiscal y </a:t>
            </a:r>
            <a:r>
              <a:rPr lang="es-AR" dirty="0" smtClean="0"/>
              <a:t>adecuaciones al régimen penal tributario</a:t>
            </a:r>
            <a:endParaRPr lang="es-AR" strike="sngStrike" dirty="0"/>
          </a:p>
        </p:txBody>
      </p:sp>
      <p:sp>
        <p:nvSpPr>
          <p:cNvPr id="2" name="1 Rectángulo"/>
          <p:cNvSpPr/>
          <p:nvPr/>
        </p:nvSpPr>
        <p:spPr>
          <a:xfrm>
            <a:off x="277200" y="1988840"/>
            <a:ext cx="8588640" cy="4284186"/>
          </a:xfrm>
          <a:prstGeom prst="rect">
            <a:avLst/>
          </a:prstGeom>
        </p:spPr>
        <p:txBody>
          <a:bodyPr wrap="square">
            <a:spAutoFit/>
          </a:bodyPr>
          <a:lstStyle/>
          <a:p>
            <a:pPr marL="285750" indent="-285750">
              <a:lnSpc>
                <a:spcPct val="114000"/>
              </a:lnSpc>
              <a:spcBef>
                <a:spcPts val="800"/>
              </a:spcBef>
              <a:buClr>
                <a:schemeClr val="tx2">
                  <a:lumMod val="60000"/>
                  <a:lumOff val="40000"/>
                </a:schemeClr>
              </a:buClr>
              <a:buFont typeface="Arial" panose="020B0604020202020204" pitchFamily="34" charset="0"/>
              <a:buChar char="•"/>
            </a:pPr>
            <a:r>
              <a:rPr lang="es-AR" dirty="0" smtClean="0">
                <a:solidFill>
                  <a:schemeClr val="tx1">
                    <a:lumMod val="85000"/>
                    <a:lumOff val="15000"/>
                  </a:schemeClr>
                </a:solidFill>
              </a:rPr>
              <a:t>Se introducen derechos y garantías para el contribuyente.</a:t>
            </a:r>
          </a:p>
          <a:p>
            <a:pPr marL="285750" indent="-285750">
              <a:lnSpc>
                <a:spcPct val="114000"/>
              </a:lnSpc>
              <a:spcBef>
                <a:spcPts val="800"/>
              </a:spcBef>
              <a:buClr>
                <a:schemeClr val="tx2">
                  <a:lumMod val="60000"/>
                  <a:lumOff val="40000"/>
                </a:schemeClr>
              </a:buClr>
              <a:buFont typeface="Arial" panose="020B0604020202020204" pitchFamily="34" charset="0"/>
              <a:buChar char="•"/>
            </a:pPr>
            <a:r>
              <a:rPr lang="es-AR" dirty="0" smtClean="0">
                <a:solidFill>
                  <a:schemeClr val="tx1">
                    <a:lumMod val="85000"/>
                    <a:lumOff val="15000"/>
                  </a:schemeClr>
                </a:solidFill>
              </a:rPr>
              <a:t>Se establece con carácter obligatorio el domicilio fiscal electrónico. </a:t>
            </a:r>
          </a:p>
          <a:p>
            <a:pPr marL="285750" indent="-285750">
              <a:lnSpc>
                <a:spcPct val="114000"/>
              </a:lnSpc>
              <a:spcBef>
                <a:spcPts val="800"/>
              </a:spcBef>
              <a:buClr>
                <a:schemeClr val="tx2">
                  <a:lumMod val="60000"/>
                  <a:lumOff val="40000"/>
                </a:schemeClr>
              </a:buClr>
              <a:buFont typeface="Arial" panose="020B0604020202020204" pitchFamily="34" charset="0"/>
              <a:buChar char="•"/>
            </a:pPr>
            <a:r>
              <a:rPr lang="es-AR" dirty="0" smtClean="0">
                <a:solidFill>
                  <a:schemeClr val="tx1">
                    <a:lumMod val="85000"/>
                    <a:lumOff val="15000"/>
                  </a:schemeClr>
                </a:solidFill>
              </a:rPr>
              <a:t>Se posibilita la implementación de una instancia de conciliación administrativa.</a:t>
            </a:r>
            <a:endParaRPr lang="es-AR" dirty="0">
              <a:solidFill>
                <a:schemeClr val="tx1">
                  <a:lumMod val="85000"/>
                  <a:lumOff val="15000"/>
                </a:schemeClr>
              </a:solidFill>
            </a:endParaRPr>
          </a:p>
          <a:p>
            <a:pPr marL="285750" indent="-285750">
              <a:lnSpc>
                <a:spcPct val="114000"/>
              </a:lnSpc>
              <a:spcBef>
                <a:spcPts val="800"/>
              </a:spcBef>
              <a:buClr>
                <a:schemeClr val="tx2">
                  <a:lumMod val="60000"/>
                  <a:lumOff val="40000"/>
                </a:schemeClr>
              </a:buClr>
              <a:buFont typeface="Arial" panose="020B0604020202020204" pitchFamily="34" charset="0"/>
              <a:buChar char="•"/>
            </a:pPr>
            <a:r>
              <a:rPr lang="es-AR" dirty="0" smtClean="0">
                <a:solidFill>
                  <a:schemeClr val="tx1">
                    <a:lumMod val="85000"/>
                    <a:lumOff val="15000"/>
                  </a:schemeClr>
                </a:solidFill>
              </a:rPr>
              <a:t>Se establecen reglas </a:t>
            </a:r>
            <a:r>
              <a:rPr lang="es-AR" dirty="0">
                <a:solidFill>
                  <a:schemeClr val="tx1">
                    <a:lumMod val="85000"/>
                    <a:lumOff val="15000"/>
                  </a:schemeClr>
                </a:solidFill>
              </a:rPr>
              <a:t>para </a:t>
            </a:r>
            <a:r>
              <a:rPr lang="es-AR" dirty="0" smtClean="0">
                <a:solidFill>
                  <a:schemeClr val="tx1">
                    <a:lumMod val="85000"/>
                    <a:lumOff val="15000"/>
                  </a:schemeClr>
                </a:solidFill>
              </a:rPr>
              <a:t>tramitar los Procedimientos </a:t>
            </a:r>
            <a:r>
              <a:rPr lang="es-AR" dirty="0">
                <a:solidFill>
                  <a:schemeClr val="tx1">
                    <a:lumMod val="85000"/>
                    <a:lumOff val="15000"/>
                  </a:schemeClr>
                </a:solidFill>
              </a:rPr>
              <a:t>de Acuerdo Mutuo (MAP) </a:t>
            </a:r>
            <a:r>
              <a:rPr lang="es-AR" dirty="0" smtClean="0">
                <a:solidFill>
                  <a:schemeClr val="tx1">
                    <a:lumMod val="85000"/>
                    <a:lumOff val="15000"/>
                  </a:schemeClr>
                </a:solidFill>
              </a:rPr>
              <a:t>previstos en Convenios </a:t>
            </a:r>
            <a:r>
              <a:rPr lang="es-AR" dirty="0">
                <a:solidFill>
                  <a:schemeClr val="tx1">
                    <a:lumMod val="85000"/>
                    <a:lumOff val="15000"/>
                  </a:schemeClr>
                </a:solidFill>
              </a:rPr>
              <a:t>de Doble </a:t>
            </a:r>
            <a:r>
              <a:rPr lang="es-AR" dirty="0" smtClean="0">
                <a:solidFill>
                  <a:schemeClr val="tx1">
                    <a:lumMod val="85000"/>
                    <a:lumOff val="15000"/>
                  </a:schemeClr>
                </a:solidFill>
              </a:rPr>
              <a:t>Imposición. </a:t>
            </a:r>
            <a:endParaRPr lang="es-AR" dirty="0">
              <a:solidFill>
                <a:schemeClr val="tx1">
                  <a:lumMod val="85000"/>
                  <a:lumOff val="15000"/>
                </a:schemeClr>
              </a:solidFill>
            </a:endParaRPr>
          </a:p>
          <a:p>
            <a:pPr marL="285750" indent="-285750">
              <a:lnSpc>
                <a:spcPct val="114000"/>
              </a:lnSpc>
              <a:spcBef>
                <a:spcPts val="800"/>
              </a:spcBef>
              <a:buClr>
                <a:schemeClr val="tx2">
                  <a:lumMod val="60000"/>
                  <a:lumOff val="40000"/>
                </a:schemeClr>
              </a:buClr>
              <a:buFont typeface="Arial" panose="020B0604020202020204" pitchFamily="34" charset="0"/>
              <a:buChar char="•"/>
            </a:pPr>
            <a:r>
              <a:rPr lang="es-AR" dirty="0" smtClean="0">
                <a:solidFill>
                  <a:schemeClr val="tx1">
                    <a:lumMod val="85000"/>
                    <a:lumOff val="15000"/>
                  </a:schemeClr>
                </a:solidFill>
              </a:rPr>
              <a:t>Se introduce la figura de los Acuerdos </a:t>
            </a:r>
            <a:r>
              <a:rPr lang="es-AR" dirty="0">
                <a:solidFill>
                  <a:schemeClr val="tx1">
                    <a:lumMod val="85000"/>
                    <a:lumOff val="15000"/>
                  </a:schemeClr>
                </a:solidFill>
              </a:rPr>
              <a:t>Anticipados de Precios </a:t>
            </a:r>
            <a:r>
              <a:rPr lang="es-AR" dirty="0" smtClean="0">
                <a:solidFill>
                  <a:schemeClr val="tx1">
                    <a:lumMod val="85000"/>
                    <a:lumOff val="15000"/>
                  </a:schemeClr>
                </a:solidFill>
              </a:rPr>
              <a:t>de Transferencia (APA</a:t>
            </a:r>
            <a:r>
              <a:rPr lang="es-AR" dirty="0">
                <a:solidFill>
                  <a:schemeClr val="tx1">
                    <a:lumMod val="85000"/>
                    <a:lumOff val="15000"/>
                  </a:schemeClr>
                </a:solidFill>
              </a:rPr>
              <a:t>) para empresas </a:t>
            </a:r>
            <a:r>
              <a:rPr lang="es-AR" dirty="0" smtClean="0">
                <a:solidFill>
                  <a:schemeClr val="tx1">
                    <a:lumMod val="85000"/>
                    <a:lumOff val="15000"/>
                  </a:schemeClr>
                </a:solidFill>
              </a:rPr>
              <a:t>multinacionales.</a:t>
            </a:r>
            <a:endParaRPr lang="es-AR" dirty="0">
              <a:solidFill>
                <a:schemeClr val="tx1">
                  <a:lumMod val="85000"/>
                  <a:lumOff val="15000"/>
                </a:schemeClr>
              </a:solidFill>
            </a:endParaRPr>
          </a:p>
          <a:p>
            <a:pPr marL="285750" indent="-285750">
              <a:lnSpc>
                <a:spcPct val="114000"/>
              </a:lnSpc>
              <a:spcBef>
                <a:spcPts val="800"/>
              </a:spcBef>
              <a:buClr>
                <a:schemeClr val="tx2">
                  <a:lumMod val="60000"/>
                  <a:lumOff val="40000"/>
                </a:schemeClr>
              </a:buClr>
              <a:buFont typeface="Arial" panose="020B0604020202020204" pitchFamily="34" charset="0"/>
              <a:buChar char="•"/>
            </a:pPr>
            <a:r>
              <a:rPr lang="es-AR" dirty="0" smtClean="0">
                <a:solidFill>
                  <a:schemeClr val="tx1">
                    <a:lumMod val="85000"/>
                    <a:lumOff val="15000"/>
                  </a:schemeClr>
                </a:solidFill>
              </a:rPr>
              <a:t>Se establece un mecanismo de actualización permanente de </a:t>
            </a:r>
            <a:r>
              <a:rPr lang="es-AR" dirty="0">
                <a:solidFill>
                  <a:schemeClr val="tx1">
                    <a:lumMod val="85000"/>
                    <a:lumOff val="15000"/>
                  </a:schemeClr>
                </a:solidFill>
              </a:rPr>
              <a:t>importes fijos en leyes de impuestos nacionales (</a:t>
            </a:r>
            <a:r>
              <a:rPr lang="es-AR" dirty="0" smtClean="0">
                <a:solidFill>
                  <a:schemeClr val="tx1">
                    <a:lumMod val="85000"/>
                    <a:lumOff val="15000"/>
                  </a:schemeClr>
                </a:solidFill>
              </a:rPr>
              <a:t>a propuesta del </a:t>
            </a:r>
            <a:r>
              <a:rPr lang="es-AR" dirty="0">
                <a:solidFill>
                  <a:schemeClr val="tx1">
                    <a:lumMod val="85000"/>
                    <a:lumOff val="15000"/>
                  </a:schemeClr>
                </a:solidFill>
              </a:rPr>
              <a:t>PEN</a:t>
            </a:r>
            <a:r>
              <a:rPr lang="es-AR" dirty="0" smtClean="0">
                <a:solidFill>
                  <a:schemeClr val="tx1">
                    <a:lumMod val="85000"/>
                    <a:lumOff val="15000"/>
                  </a:schemeClr>
                </a:solidFill>
              </a:rPr>
              <a:t>).</a:t>
            </a:r>
          </a:p>
          <a:p>
            <a:pPr marL="285750" indent="-285750">
              <a:lnSpc>
                <a:spcPct val="114000"/>
              </a:lnSpc>
              <a:spcBef>
                <a:spcPts val="800"/>
              </a:spcBef>
              <a:buClr>
                <a:schemeClr val="tx2">
                  <a:lumMod val="60000"/>
                  <a:lumOff val="40000"/>
                </a:schemeClr>
              </a:buClr>
              <a:buFont typeface="Arial" panose="020B0604020202020204" pitchFamily="34" charset="0"/>
              <a:buChar char="•"/>
            </a:pPr>
            <a:r>
              <a:rPr lang="es-AR" dirty="0" smtClean="0">
                <a:solidFill>
                  <a:schemeClr val="tx1">
                    <a:lumMod val="85000"/>
                    <a:lumOff val="15000"/>
                  </a:schemeClr>
                </a:solidFill>
              </a:rPr>
              <a:t>Se determinan nuevos montos punibles para el régimen penal.</a:t>
            </a:r>
          </a:p>
          <a:p>
            <a:pPr marL="285750" indent="-285750">
              <a:lnSpc>
                <a:spcPct val="114000"/>
              </a:lnSpc>
              <a:spcBef>
                <a:spcPts val="800"/>
              </a:spcBef>
              <a:buClr>
                <a:schemeClr val="tx2">
                  <a:lumMod val="60000"/>
                  <a:lumOff val="40000"/>
                </a:schemeClr>
              </a:buClr>
              <a:buFont typeface="Arial" panose="020B0604020202020204" pitchFamily="34" charset="0"/>
              <a:buChar char="•"/>
            </a:pPr>
            <a:r>
              <a:rPr lang="es-AR" dirty="0" smtClean="0">
                <a:solidFill>
                  <a:schemeClr val="tx1">
                    <a:lumMod val="85000"/>
                    <a:lumOff val="15000"/>
                  </a:schemeClr>
                </a:solidFill>
              </a:rPr>
              <a:t>Se posibilita la dispensa para la formulación de denuncia penal bajo ciertos supuestos.</a:t>
            </a:r>
            <a:endParaRPr lang="es-AR" dirty="0">
              <a:solidFill>
                <a:schemeClr val="tx1">
                  <a:lumMod val="85000"/>
                  <a:lumOff val="15000"/>
                </a:schemeClr>
              </a:solidFill>
            </a:endParaRPr>
          </a:p>
        </p:txBody>
      </p:sp>
    </p:spTree>
    <p:extLst>
      <p:ext uri="{BB962C8B-B14F-4D97-AF65-F5344CB8AC3E}">
        <p14:creationId xmlns:p14="http://schemas.microsoft.com/office/powerpoint/2010/main" val="1537420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41</a:t>
            </a:fld>
            <a:endParaRPr lang="es-AR" dirty="0"/>
          </a:p>
        </p:txBody>
      </p:sp>
      <p:sp>
        <p:nvSpPr>
          <p:cNvPr id="3" name="2 CuadroTexto"/>
          <p:cNvSpPr txBox="1"/>
          <p:nvPr/>
        </p:nvSpPr>
        <p:spPr>
          <a:xfrm>
            <a:off x="612000" y="1096283"/>
            <a:ext cx="7920000" cy="458587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s-AR" dirty="0"/>
              <a:t>El Ente Nacional de Alto Rendimiento Deportivo (</a:t>
            </a:r>
            <a:r>
              <a:rPr lang="es-AR" b="1" dirty="0"/>
              <a:t>ENARD</a:t>
            </a:r>
            <a:r>
              <a:rPr lang="es-AR" dirty="0"/>
              <a:t>) es un organismo de composición mixta (ámbito público y privado).</a:t>
            </a:r>
          </a:p>
          <a:p>
            <a:pPr marL="285750" indent="-285750">
              <a:spcBef>
                <a:spcPts val="600"/>
              </a:spcBef>
              <a:spcAft>
                <a:spcPts val="600"/>
              </a:spcAft>
              <a:buFont typeface="Arial" panose="020B0604020202020204" pitchFamily="34" charset="0"/>
              <a:buChar char="•"/>
            </a:pPr>
            <a:r>
              <a:rPr lang="es-AR" b="1" dirty="0" smtClean="0"/>
              <a:t>Financiamiento</a:t>
            </a:r>
            <a:r>
              <a:rPr lang="es-AR" b="1" dirty="0"/>
              <a:t>: </a:t>
            </a:r>
            <a:r>
              <a:rPr lang="es-AR" dirty="0"/>
              <a:t>el ENARD se financia con el producto de un cargo del uno por ciento (1%) aplicado sobre el abono que las empresas de telefonía celular facturan a sus clientes (Ley 26.573).</a:t>
            </a:r>
          </a:p>
          <a:p>
            <a:pPr marL="285750" indent="-285750">
              <a:spcBef>
                <a:spcPts val="600"/>
              </a:spcBef>
              <a:spcAft>
                <a:spcPts val="600"/>
              </a:spcAft>
              <a:buFont typeface="Arial" panose="020B0604020202020204" pitchFamily="34" charset="0"/>
              <a:buChar char="•"/>
            </a:pPr>
            <a:r>
              <a:rPr lang="es-AR" b="1" dirty="0"/>
              <a:t>Propuesta:</a:t>
            </a:r>
            <a:r>
              <a:rPr lang="es-AR" dirty="0"/>
              <a:t> que el cargo pase a fondos del </a:t>
            </a:r>
            <a:r>
              <a:rPr lang="es-AR" dirty="0" smtClean="0"/>
              <a:t>Tesoro </a:t>
            </a:r>
            <a:r>
              <a:rPr lang="es-AR" dirty="0"/>
              <a:t>y se atribuyan al organismo los ingresos mediante el Presupuesto Nacional, como sucede con la mayoría de los entes públicos.</a:t>
            </a:r>
          </a:p>
          <a:p>
            <a:pPr marL="285750" indent="-285750">
              <a:spcBef>
                <a:spcPts val="600"/>
              </a:spcBef>
              <a:spcAft>
                <a:spcPts val="600"/>
              </a:spcAft>
              <a:buFont typeface="Arial" panose="020B0604020202020204" pitchFamily="34" charset="0"/>
              <a:buChar char="•"/>
            </a:pPr>
            <a:r>
              <a:rPr lang="es-AR" b="1" dirty="0"/>
              <a:t>Mejora:</a:t>
            </a:r>
            <a:r>
              <a:rPr lang="es-AR" dirty="0"/>
              <a:t>  mediante esta modificación, se aseguran que los fondos sean administrados por el Estado, y ejecutados y administrados por los mecanismos establecidos en la Ley de Administración </a:t>
            </a:r>
            <a:r>
              <a:rPr lang="es-AR" dirty="0" smtClean="0"/>
              <a:t>Financiera, con la transparencia y controles correspondientes.</a:t>
            </a:r>
          </a:p>
          <a:p>
            <a:pPr marL="285750" indent="-285750">
              <a:spcBef>
                <a:spcPts val="600"/>
              </a:spcBef>
              <a:spcAft>
                <a:spcPts val="600"/>
              </a:spcAft>
              <a:buFont typeface="Arial" panose="020B0604020202020204" pitchFamily="34" charset="0"/>
              <a:buChar char="•"/>
            </a:pPr>
            <a:r>
              <a:rPr lang="es-AR" dirty="0" smtClean="0"/>
              <a:t>Al asignarse los fondos por presupuesto, el proyecto de reforma tributaria no incluyó texto al respecto.</a:t>
            </a:r>
            <a:endParaRPr lang="es-AR" dirty="0"/>
          </a:p>
        </p:txBody>
      </p:sp>
      <p:sp>
        <p:nvSpPr>
          <p:cNvPr id="5" name="4 CuadroTexto"/>
          <p:cNvSpPr txBox="1"/>
          <p:nvPr/>
        </p:nvSpPr>
        <p:spPr>
          <a:xfrm>
            <a:off x="252000" y="159023"/>
            <a:ext cx="828000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Otras medidas VI – ENARD</a:t>
            </a:r>
            <a:endParaRPr lang="es-AR" sz="2400" b="1" dirty="0">
              <a:solidFill>
                <a:schemeClr val="bg1"/>
              </a:solidFill>
              <a:latin typeface="+mj-lt"/>
              <a:ea typeface="Arial Unicode MS" panose="020B0604020202020204" pitchFamily="34" charset="-128"/>
              <a:cs typeface="Arial" pitchFamily="34" charset="0"/>
            </a:endParaRPr>
          </a:p>
        </p:txBody>
      </p:sp>
    </p:spTree>
    <p:extLst>
      <p:ext uri="{BB962C8B-B14F-4D97-AF65-F5344CB8AC3E}">
        <p14:creationId xmlns:p14="http://schemas.microsoft.com/office/powerpoint/2010/main" val="3199986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42</a:t>
            </a:fld>
            <a:endParaRPr lang="es-AR" dirty="0"/>
          </a:p>
        </p:txBody>
      </p:sp>
      <p:sp>
        <p:nvSpPr>
          <p:cNvPr id="3" name="2 CuadroTexto"/>
          <p:cNvSpPr txBox="1"/>
          <p:nvPr/>
        </p:nvSpPr>
        <p:spPr>
          <a:xfrm>
            <a:off x="107504" y="929040"/>
            <a:ext cx="8856984" cy="5324535"/>
          </a:xfrm>
          <a:prstGeom prst="rect">
            <a:avLst/>
          </a:prstGeom>
          <a:noFill/>
        </p:spPr>
        <p:txBody>
          <a:bodyPr wrap="square" rtlCol="0">
            <a:spAutoFit/>
          </a:bodyPr>
          <a:lstStyle/>
          <a:p>
            <a:pPr lvl="1" indent="-285750">
              <a:lnSpc>
                <a:spcPct val="150000"/>
              </a:lnSpc>
              <a:spcBef>
                <a:spcPts val="1200"/>
              </a:spcBef>
              <a:spcAft>
                <a:spcPts val="1200"/>
              </a:spcAft>
              <a:buClr>
                <a:schemeClr val="tx2">
                  <a:lumMod val="60000"/>
                  <a:lumOff val="40000"/>
                </a:schemeClr>
              </a:buClr>
              <a:buFont typeface="Arial" pitchFamily="34" charset="0"/>
              <a:buChar char="•"/>
            </a:pPr>
            <a:r>
              <a:rPr lang="es-AR" sz="2000" dirty="0" smtClean="0">
                <a:solidFill>
                  <a:schemeClr val="tx1">
                    <a:lumMod val="85000"/>
                    <a:lumOff val="15000"/>
                  </a:schemeClr>
                </a:solidFill>
              </a:rPr>
              <a:t>Partiendo de la situación actual, sin cambios en la economía, la reforma tributaria tendría un costo para la Nación de 1,5 puntos del PIB al cabo del 5to año.</a:t>
            </a:r>
          </a:p>
          <a:p>
            <a:pPr lvl="1" indent="-285750">
              <a:lnSpc>
                <a:spcPct val="150000"/>
              </a:lnSpc>
              <a:spcBef>
                <a:spcPts val="1200"/>
              </a:spcBef>
              <a:spcAft>
                <a:spcPts val="1200"/>
              </a:spcAft>
              <a:buClr>
                <a:schemeClr val="tx2">
                  <a:lumMod val="60000"/>
                  <a:lumOff val="40000"/>
                </a:schemeClr>
              </a:buClr>
              <a:buFont typeface="Arial" pitchFamily="34" charset="0"/>
              <a:buChar char="•"/>
            </a:pPr>
            <a:r>
              <a:rPr lang="es-AR" sz="2000" dirty="0" smtClean="0">
                <a:solidFill>
                  <a:schemeClr val="tx1">
                    <a:lumMod val="85000"/>
                    <a:lumOff val="15000"/>
                  </a:schemeClr>
                </a:solidFill>
              </a:rPr>
              <a:t>Esto es adicional a los 2 puntos del PIB de reducción en la presión tributaria que tuvo lugar desde 2016 (eliminación de retenciones, ganancias, ley </a:t>
            </a:r>
            <a:r>
              <a:rPr lang="es-AR" sz="2000" dirty="0" err="1" smtClean="0">
                <a:solidFill>
                  <a:schemeClr val="tx1">
                    <a:lumMod val="85000"/>
                    <a:lumOff val="15000"/>
                  </a:schemeClr>
                </a:solidFill>
              </a:rPr>
              <a:t>PyMEs</a:t>
            </a:r>
            <a:r>
              <a:rPr lang="es-AR" sz="2000" dirty="0" smtClean="0">
                <a:solidFill>
                  <a:schemeClr val="tx1">
                    <a:lumMod val="85000"/>
                    <a:lumOff val="15000"/>
                  </a:schemeClr>
                </a:solidFill>
              </a:rPr>
              <a:t>, etc.) y a la baja del impuesto inflacionario a partir de este año.</a:t>
            </a:r>
          </a:p>
          <a:p>
            <a:pPr lvl="1" indent="-285750">
              <a:lnSpc>
                <a:spcPct val="150000"/>
              </a:lnSpc>
              <a:spcBef>
                <a:spcPts val="1200"/>
              </a:spcBef>
              <a:spcAft>
                <a:spcPts val="1200"/>
              </a:spcAft>
              <a:buClr>
                <a:schemeClr val="tx2">
                  <a:lumMod val="60000"/>
                  <a:lumOff val="40000"/>
                </a:schemeClr>
              </a:buClr>
              <a:buFont typeface="Arial" pitchFamily="34" charset="0"/>
              <a:buChar char="•"/>
            </a:pPr>
            <a:r>
              <a:rPr lang="es-AR" sz="2000" dirty="0">
                <a:solidFill>
                  <a:schemeClr val="tx1">
                    <a:lumMod val="85000"/>
                    <a:lumOff val="15000"/>
                  </a:schemeClr>
                </a:solidFill>
              </a:rPr>
              <a:t>G</a:t>
            </a:r>
            <a:r>
              <a:rPr lang="es-AR" sz="2000" dirty="0" smtClean="0">
                <a:solidFill>
                  <a:schemeClr val="tx1">
                    <a:lumMod val="85000"/>
                    <a:lumOff val="15000"/>
                  </a:schemeClr>
                </a:solidFill>
              </a:rPr>
              <a:t>racias a la reforma bajará la evasión y crecerá más rápido la economía (en 0,5% del PIB adicional por año durante al menos 5 años): con estos impactos la reforma le costará al tesoro nacional solamente 0,3% del PIB a la vez que  aumentara los recursos coparticipados a las provincias. </a:t>
            </a:r>
          </a:p>
        </p:txBody>
      </p:sp>
      <p:sp>
        <p:nvSpPr>
          <p:cNvPr id="5" name="4 CuadroTexto"/>
          <p:cNvSpPr txBox="1"/>
          <p:nvPr/>
        </p:nvSpPr>
        <p:spPr>
          <a:xfrm>
            <a:off x="252000" y="116632"/>
            <a:ext cx="828000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Impacto fiscal de las reformas</a:t>
            </a:r>
            <a:endParaRPr lang="es-AR" sz="2400" b="1" dirty="0">
              <a:solidFill>
                <a:schemeClr val="bg1"/>
              </a:solidFill>
              <a:latin typeface="+mj-lt"/>
              <a:ea typeface="Arial Unicode MS" panose="020B0604020202020204" pitchFamily="34" charset="-128"/>
              <a:cs typeface="Arial" pitchFamily="34" charset="0"/>
            </a:endParaRPr>
          </a:p>
        </p:txBody>
      </p:sp>
    </p:spTree>
    <p:extLst>
      <p:ext uri="{BB962C8B-B14F-4D97-AF65-F5344CB8AC3E}">
        <p14:creationId xmlns:p14="http://schemas.microsoft.com/office/powerpoint/2010/main" val="1051156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6867877"/>
          </a:xfrm>
          <a:prstGeom prst="rect">
            <a:avLst/>
          </a:prstGeom>
          <a:solidFill>
            <a:srgbClr val="0072BC"/>
          </a:solidFill>
          <a:ln w="9525">
            <a:noFill/>
            <a:miter lim="800000"/>
            <a:headEnd/>
            <a:tailEnd/>
          </a:ln>
          <a:effectLst/>
        </p:spPr>
        <p:txBody>
          <a:bodyPr lIns="93233" tIns="46618" rIns="93233" bIns="46618" anchor="ctr"/>
          <a:lstStyle/>
          <a:p>
            <a:pPr>
              <a:defRPr/>
            </a:pPr>
            <a:endParaRPr lang="es-CL" sz="1800" dirty="0">
              <a:solidFill>
                <a:srgbClr val="FFFFFF"/>
              </a:solidFill>
              <a:latin typeface="Arial" panose="020B0604020202020204" pitchFamily="34" charset="0"/>
              <a:ea typeface="ヒラギノ角ゴ Pro W3" charset="-128"/>
              <a:cs typeface="Arial" panose="020B0604020202020204" pitchFamily="34" charset="0"/>
            </a:endParaRPr>
          </a:p>
        </p:txBody>
      </p:sp>
      <p:sp>
        <p:nvSpPr>
          <p:cNvPr id="7" name="6 CuadroTexto"/>
          <p:cNvSpPr txBox="1"/>
          <p:nvPr/>
        </p:nvSpPr>
        <p:spPr>
          <a:xfrm>
            <a:off x="611560" y="776224"/>
            <a:ext cx="7848872" cy="5663087"/>
          </a:xfrm>
          <a:prstGeom prst="rect">
            <a:avLst/>
          </a:prstGeom>
          <a:noFill/>
        </p:spPr>
        <p:txBody>
          <a:bodyPr wrap="square" lIns="91439" tIns="45719" rIns="91439" bIns="45719" rtlCol="0">
            <a:spAutoFit/>
          </a:bodyPr>
          <a:lstStyle/>
          <a:p>
            <a:pPr algn="ctr">
              <a:spcBef>
                <a:spcPts val="1200"/>
              </a:spcBef>
            </a:pPr>
            <a:endParaRPr lang="es-AR" sz="4400" b="1" dirty="0" smtClean="0">
              <a:solidFill>
                <a:schemeClr val="bg1"/>
              </a:solidFill>
              <a:ea typeface="Roboto" pitchFamily="2" charset="0"/>
              <a:cs typeface="Arial" panose="020B0604020202020204" pitchFamily="34" charset="0"/>
            </a:endParaRPr>
          </a:p>
          <a:p>
            <a:pPr>
              <a:spcBef>
                <a:spcPts val="1200"/>
              </a:spcBef>
            </a:pPr>
            <a:r>
              <a:rPr lang="es-AR" sz="4400" b="1" dirty="0" smtClean="0">
                <a:solidFill>
                  <a:schemeClr val="bg1"/>
                </a:solidFill>
                <a:ea typeface="Roboto" pitchFamily="2" charset="0"/>
                <a:cs typeface="Arial" panose="020B0604020202020204" pitchFamily="34" charset="0"/>
              </a:rPr>
              <a:t>Impuesto a la renta financiera</a:t>
            </a:r>
          </a:p>
          <a:p>
            <a:pPr>
              <a:spcBef>
                <a:spcPts val="1200"/>
              </a:spcBef>
            </a:pPr>
            <a:r>
              <a:rPr lang="es-AR" sz="2000" b="1" dirty="0" smtClean="0">
                <a:solidFill>
                  <a:schemeClr val="bg1"/>
                </a:solidFill>
                <a:latin typeface="+mj-lt"/>
                <a:ea typeface="Roboto" pitchFamily="2" charset="0"/>
                <a:cs typeface="Arial" panose="020B0604020202020204" pitchFamily="34" charset="0"/>
              </a:rPr>
              <a:t>Noviembre 2017</a:t>
            </a:r>
            <a:endParaRPr lang="es-AR" sz="2000" b="1" dirty="0">
              <a:solidFill>
                <a:schemeClr val="bg1"/>
              </a:solidFill>
              <a:latin typeface="+mj-lt"/>
              <a:ea typeface="Roboto" pitchFamily="2" charset="0"/>
              <a:cs typeface="Arial" panose="020B0604020202020204" pitchFamily="34" charset="0"/>
            </a:endParaRPr>
          </a:p>
          <a:p>
            <a:pPr>
              <a:spcBef>
                <a:spcPts val="1200"/>
              </a:spcBef>
            </a:pPr>
            <a:endParaRPr lang="es-AR" b="1" dirty="0" smtClean="0">
              <a:solidFill>
                <a:schemeClr val="bg1"/>
              </a:solidFill>
              <a:latin typeface="+mj-lt"/>
              <a:ea typeface="Roboto" pitchFamily="2" charset="0"/>
              <a:cs typeface="Arial" panose="020B0604020202020204" pitchFamily="34" charset="0"/>
            </a:endParaRPr>
          </a:p>
          <a:p>
            <a:pPr>
              <a:spcBef>
                <a:spcPts val="1200"/>
              </a:spcBef>
            </a:pPr>
            <a:endParaRPr lang="es-AR" dirty="0" smtClean="0">
              <a:solidFill>
                <a:schemeClr val="bg1"/>
              </a:solidFill>
              <a:latin typeface="+mj-lt"/>
              <a:ea typeface="Roboto" pitchFamily="2" charset="0"/>
              <a:cs typeface="Arial" panose="020B0604020202020204" pitchFamily="34" charset="0"/>
            </a:endParaRPr>
          </a:p>
          <a:p>
            <a:pPr lvl="0" algn="ctr">
              <a:spcBef>
                <a:spcPts val="1200"/>
              </a:spcBef>
            </a:pPr>
            <a:endParaRPr lang="es-AR" sz="2000" b="1" kern="2000" spc="600" dirty="0">
              <a:solidFill>
                <a:prstClr val="white"/>
              </a:solidFill>
              <a:ea typeface="Roboto" pitchFamily="2" charset="0"/>
              <a:cs typeface="Arial" panose="020B0604020202020204" pitchFamily="34" charset="0"/>
            </a:endParaRPr>
          </a:p>
          <a:p>
            <a:pPr lvl="0" algn="ctr">
              <a:spcBef>
                <a:spcPts val="1200"/>
              </a:spcBef>
            </a:pPr>
            <a:endParaRPr lang="es-AR" sz="2000" b="1" kern="2000" spc="600" dirty="0">
              <a:solidFill>
                <a:prstClr val="white"/>
              </a:solidFill>
              <a:ea typeface="Roboto" pitchFamily="2" charset="0"/>
              <a:cs typeface="Arial" panose="020B0604020202020204" pitchFamily="34" charset="0"/>
            </a:endParaRPr>
          </a:p>
          <a:p>
            <a:pPr lvl="0" algn="ctr">
              <a:spcBef>
                <a:spcPts val="1200"/>
              </a:spcBef>
            </a:pPr>
            <a:endParaRPr lang="es-AR" sz="2000" kern="2000" spc="600" dirty="0">
              <a:solidFill>
                <a:prstClr val="white"/>
              </a:solidFill>
              <a:ea typeface="Roboto" pitchFamily="2" charset="0"/>
              <a:cs typeface="Arial" panose="020B0604020202020204" pitchFamily="34" charset="0"/>
            </a:endParaRPr>
          </a:p>
          <a:p>
            <a:pPr algn="ctr">
              <a:spcBef>
                <a:spcPts val="1200"/>
              </a:spcBef>
            </a:pPr>
            <a:endParaRPr lang="es-AR" sz="4400" b="1" dirty="0">
              <a:solidFill>
                <a:schemeClr val="bg1"/>
              </a:solidFill>
              <a:ea typeface="Roboto" pitchFamily="2" charset="0"/>
              <a:cs typeface="Arial" panose="020B0604020202020204" pitchFamily="34" charset="0"/>
            </a:endParaRPr>
          </a:p>
          <a:p>
            <a:pPr algn="ctr">
              <a:spcBef>
                <a:spcPts val="1200"/>
              </a:spcBef>
            </a:pPr>
            <a:endParaRPr lang="es-AR" sz="2000" b="1" dirty="0">
              <a:solidFill>
                <a:schemeClr val="bg1"/>
              </a:solidFill>
              <a:ea typeface="Roboto" pitchFamily="2" charset="0"/>
              <a:cs typeface="Arial"/>
            </a:endParaRPr>
          </a:p>
        </p:txBody>
      </p:sp>
      <p:pic>
        <p:nvPicPr>
          <p:cNvPr id="3" name="2 Imagen"/>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944" y="5700647"/>
            <a:ext cx="3470860" cy="988231"/>
          </a:xfrm>
          <a:prstGeom prst="rect">
            <a:avLst/>
          </a:prstGeom>
        </p:spPr>
      </p:pic>
    </p:spTree>
    <p:extLst>
      <p:ext uri="{BB962C8B-B14F-4D97-AF65-F5344CB8AC3E}">
        <p14:creationId xmlns:p14="http://schemas.microsoft.com/office/powerpoint/2010/main" val="67134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44</a:t>
            </a:fld>
            <a:endParaRPr lang="es-AR"/>
          </a:p>
        </p:txBody>
      </p:sp>
      <p:sp>
        <p:nvSpPr>
          <p:cNvPr id="6"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Rentas financieras gravadas por el impuesto</a:t>
            </a:r>
            <a:endParaRPr lang="es-AR" sz="2400" b="1" dirty="0">
              <a:solidFill>
                <a:schemeClr val="bg1"/>
              </a:solidFill>
              <a:latin typeface="+mj-lt"/>
              <a:ea typeface="Arial Unicode MS" panose="020B0604020202020204" pitchFamily="34" charset="-128"/>
              <a:cs typeface="Arial" pitchFamily="34" charset="0"/>
            </a:endParaRPr>
          </a:p>
        </p:txBody>
      </p:sp>
      <p:sp>
        <p:nvSpPr>
          <p:cNvPr id="8" name="7 CuadroTexto"/>
          <p:cNvSpPr txBox="1"/>
          <p:nvPr/>
        </p:nvSpPr>
        <p:spPr>
          <a:xfrm>
            <a:off x="323528" y="908720"/>
            <a:ext cx="8352928" cy="4434676"/>
          </a:xfrm>
          <a:prstGeom prst="rect">
            <a:avLst/>
          </a:prstGeom>
          <a:noFill/>
        </p:spPr>
        <p:txBody>
          <a:bodyPr wrap="square" rtlCol="0">
            <a:spAutoFit/>
          </a:bodyPr>
          <a:lstStyle/>
          <a:p>
            <a:pPr marL="285750" indent="-285750">
              <a:lnSpc>
                <a:spcPct val="150000"/>
              </a:lnSpc>
              <a:spcAft>
                <a:spcPts val="600"/>
              </a:spcAft>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Se eliminan las exenciones en el impuesto a las ganancias a las siguientes rentas financieras obtenidas por personas humanas:</a:t>
            </a:r>
          </a:p>
          <a:p>
            <a:pPr marL="742950" lvl="1" indent="-285750">
              <a:lnSpc>
                <a:spcPct val="114000"/>
              </a:lnSpc>
              <a:spcBef>
                <a:spcPts val="800"/>
              </a:spcBef>
              <a:spcAft>
                <a:spcPts val="600"/>
              </a:spcAft>
              <a:buClr>
                <a:schemeClr val="tx2">
                  <a:lumMod val="60000"/>
                  <a:lumOff val="40000"/>
                </a:schemeClr>
              </a:buClr>
              <a:buFont typeface="Wingdings" pitchFamily="2" charset="2"/>
              <a:buChar char="ü"/>
            </a:pPr>
            <a:r>
              <a:rPr lang="es-AR" sz="1600" dirty="0">
                <a:solidFill>
                  <a:schemeClr val="tx1">
                    <a:lumMod val="85000"/>
                    <a:lumOff val="15000"/>
                  </a:schemeClr>
                </a:solidFill>
              </a:rPr>
              <a:t>Intereses por depósitos bancarios sin cláusula de ajuste y ajustados con </a:t>
            </a:r>
            <a:r>
              <a:rPr lang="es-AR" sz="1600" dirty="0" err="1">
                <a:solidFill>
                  <a:schemeClr val="tx1">
                    <a:lumMod val="85000"/>
                    <a:lumOff val="15000"/>
                  </a:schemeClr>
                </a:solidFill>
              </a:rPr>
              <a:t>UVIs</a:t>
            </a:r>
            <a:endParaRPr lang="es-AR" sz="1600" dirty="0">
              <a:solidFill>
                <a:schemeClr val="tx1">
                  <a:lumMod val="85000"/>
                  <a:lumOff val="15000"/>
                </a:schemeClr>
              </a:solidFill>
            </a:endParaRPr>
          </a:p>
          <a:p>
            <a:pPr marL="742950" lvl="1" indent="-285750">
              <a:lnSpc>
                <a:spcPct val="114000"/>
              </a:lnSpc>
              <a:spcBef>
                <a:spcPts val="800"/>
              </a:spcBef>
              <a:spcAft>
                <a:spcPts val="600"/>
              </a:spcAft>
              <a:buClr>
                <a:schemeClr val="tx2">
                  <a:lumMod val="60000"/>
                  <a:lumOff val="40000"/>
                </a:schemeClr>
              </a:buClr>
              <a:buFont typeface="Wingdings" pitchFamily="2" charset="2"/>
              <a:buChar char="ü"/>
            </a:pPr>
            <a:r>
              <a:rPr lang="es-AR" sz="1600" dirty="0">
                <a:solidFill>
                  <a:schemeClr val="tx1">
                    <a:lumMod val="85000"/>
                    <a:lumOff val="15000"/>
                  </a:schemeClr>
                </a:solidFill>
              </a:rPr>
              <a:t>Intereses y ganancias de capital de títulos públicos argentinos</a:t>
            </a:r>
          </a:p>
          <a:p>
            <a:pPr marL="742950" lvl="1" indent="-285750">
              <a:lnSpc>
                <a:spcPct val="114000"/>
              </a:lnSpc>
              <a:spcBef>
                <a:spcPts val="800"/>
              </a:spcBef>
              <a:spcAft>
                <a:spcPts val="600"/>
              </a:spcAft>
              <a:buClr>
                <a:schemeClr val="tx2">
                  <a:lumMod val="60000"/>
                  <a:lumOff val="40000"/>
                </a:schemeClr>
              </a:buClr>
              <a:buFont typeface="Wingdings" pitchFamily="2" charset="2"/>
              <a:buChar char="ü"/>
            </a:pPr>
            <a:r>
              <a:rPr lang="es-AR" sz="1600" dirty="0">
                <a:solidFill>
                  <a:schemeClr val="tx1">
                    <a:lumMod val="85000"/>
                    <a:lumOff val="15000"/>
                  </a:schemeClr>
                </a:solidFill>
              </a:rPr>
              <a:t>Intereses y ganancias de capital de obligaciones negociables (ON) colocadas por oferta pública</a:t>
            </a:r>
          </a:p>
          <a:p>
            <a:pPr marL="742950" lvl="1" indent="-285750">
              <a:lnSpc>
                <a:spcPct val="114000"/>
              </a:lnSpc>
              <a:spcBef>
                <a:spcPts val="800"/>
              </a:spcBef>
              <a:spcAft>
                <a:spcPts val="600"/>
              </a:spcAft>
              <a:buClr>
                <a:schemeClr val="tx2">
                  <a:lumMod val="60000"/>
                  <a:lumOff val="40000"/>
                </a:schemeClr>
              </a:buClr>
              <a:buFont typeface="Wingdings" pitchFamily="2" charset="2"/>
              <a:buChar char="ü"/>
            </a:pPr>
            <a:r>
              <a:rPr lang="es-AR" sz="1600" dirty="0"/>
              <a:t>Ganancias obtenidas a través de fondos comunes de inversión (FCI) colocados por oferta pública</a:t>
            </a:r>
          </a:p>
          <a:p>
            <a:pPr marL="742950" lvl="1" indent="-285750">
              <a:lnSpc>
                <a:spcPct val="114000"/>
              </a:lnSpc>
              <a:spcBef>
                <a:spcPts val="800"/>
              </a:spcBef>
              <a:spcAft>
                <a:spcPts val="600"/>
              </a:spcAft>
              <a:buClr>
                <a:schemeClr val="tx2">
                  <a:lumMod val="60000"/>
                  <a:lumOff val="40000"/>
                </a:schemeClr>
              </a:buClr>
              <a:buFont typeface="Wingdings" pitchFamily="2" charset="2"/>
              <a:buChar char="ü"/>
            </a:pPr>
            <a:r>
              <a:rPr lang="es-AR" sz="1600" dirty="0"/>
              <a:t>Ganancias obtenidas a través de fideicomisos financieros (FF) colocados por oferta pública</a:t>
            </a:r>
          </a:p>
          <a:p>
            <a:pPr marL="742950" lvl="1" indent="-285750">
              <a:lnSpc>
                <a:spcPct val="114000"/>
              </a:lnSpc>
              <a:spcBef>
                <a:spcPts val="800"/>
              </a:spcBef>
              <a:spcAft>
                <a:spcPts val="600"/>
              </a:spcAft>
              <a:buClr>
                <a:schemeClr val="tx2">
                  <a:lumMod val="60000"/>
                  <a:lumOff val="40000"/>
                </a:schemeClr>
              </a:buClr>
              <a:buFont typeface="Wingdings" pitchFamily="2" charset="2"/>
              <a:buChar char="ü"/>
            </a:pPr>
            <a:r>
              <a:rPr lang="es-AR" sz="1600" dirty="0" smtClean="0">
                <a:solidFill>
                  <a:schemeClr val="tx1">
                    <a:lumMod val="85000"/>
                    <a:lumOff val="15000"/>
                  </a:schemeClr>
                </a:solidFill>
              </a:rPr>
              <a:t>Ganancias de capital de acciones que no cotizan en bolsa y/o no tienen autorización de oferta pública</a:t>
            </a:r>
            <a:endParaRPr lang="es-AR" sz="1600" dirty="0">
              <a:solidFill>
                <a:schemeClr val="tx1">
                  <a:lumMod val="85000"/>
                  <a:lumOff val="15000"/>
                </a:schemeClr>
              </a:solidFill>
            </a:endParaRPr>
          </a:p>
        </p:txBody>
      </p:sp>
    </p:spTree>
    <p:extLst>
      <p:ext uri="{BB962C8B-B14F-4D97-AF65-F5344CB8AC3E}">
        <p14:creationId xmlns:p14="http://schemas.microsoft.com/office/powerpoint/2010/main" val="2890754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45</a:t>
            </a:fld>
            <a:endParaRPr lang="es-AR"/>
          </a:p>
        </p:txBody>
      </p:sp>
      <p:sp>
        <p:nvSpPr>
          <p:cNvPr id="6"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Cómo funciona el impuesto</a:t>
            </a:r>
            <a:endParaRPr lang="es-AR" sz="2400" b="1" dirty="0">
              <a:solidFill>
                <a:schemeClr val="bg1"/>
              </a:solidFill>
              <a:latin typeface="+mj-lt"/>
              <a:ea typeface="Arial Unicode MS" panose="020B0604020202020204" pitchFamily="34" charset="-128"/>
              <a:cs typeface="Arial" pitchFamily="34" charset="0"/>
            </a:endParaRPr>
          </a:p>
        </p:txBody>
      </p:sp>
      <p:sp>
        <p:nvSpPr>
          <p:cNvPr id="8" name="7 CuadroTexto"/>
          <p:cNvSpPr txBox="1"/>
          <p:nvPr/>
        </p:nvSpPr>
        <p:spPr>
          <a:xfrm>
            <a:off x="323528" y="764704"/>
            <a:ext cx="8352928" cy="4985980"/>
          </a:xfrm>
          <a:prstGeom prst="rect">
            <a:avLst/>
          </a:prstGeom>
          <a:noFill/>
        </p:spPr>
        <p:txBody>
          <a:bodyPr wrap="square" rtlCol="0">
            <a:spAutoFit/>
          </a:bodyPr>
          <a:lstStyle/>
          <a:p>
            <a:pPr marL="285750" lvl="1" indent="-285750">
              <a:lnSpc>
                <a:spcPct val="150000"/>
              </a:lnSpc>
              <a:spcAft>
                <a:spcPts val="600"/>
              </a:spcAft>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El impuesto se determina al cierre de cada año y se cobra sobre las rentas financieras obtenidas en ese año.</a:t>
            </a:r>
          </a:p>
          <a:p>
            <a:pPr marL="285750" lvl="1" indent="-285750">
              <a:lnSpc>
                <a:spcPct val="150000"/>
              </a:lnSpc>
              <a:spcAft>
                <a:spcPts val="600"/>
              </a:spcAft>
              <a:buClr>
                <a:schemeClr val="tx2">
                  <a:lumMod val="60000"/>
                  <a:lumOff val="40000"/>
                </a:schemeClr>
              </a:buClr>
              <a:buFont typeface="Arial" panose="020B0604020202020204" pitchFamily="34" charset="0"/>
              <a:buChar char="•"/>
            </a:pPr>
            <a:r>
              <a:rPr lang="es-AR" sz="1600" dirty="0">
                <a:solidFill>
                  <a:schemeClr val="tx1">
                    <a:lumMod val="85000"/>
                    <a:lumOff val="15000"/>
                  </a:schemeClr>
                </a:solidFill>
              </a:rPr>
              <a:t>La base imponible del impuesto es la diferencia entre el total de rentas financieras percibidas y </a:t>
            </a:r>
            <a:r>
              <a:rPr lang="es-AR" sz="1600" dirty="0" smtClean="0">
                <a:solidFill>
                  <a:schemeClr val="tx1">
                    <a:lumMod val="85000"/>
                    <a:lumOff val="15000"/>
                  </a:schemeClr>
                </a:solidFill>
              </a:rPr>
              <a:t>un Mínimo No Imponible (MNI).</a:t>
            </a:r>
            <a:endParaRPr lang="es-AR" sz="1600" dirty="0">
              <a:solidFill>
                <a:schemeClr val="tx1">
                  <a:lumMod val="85000"/>
                  <a:lumOff val="15000"/>
                </a:schemeClr>
              </a:solidFill>
            </a:endParaRPr>
          </a:p>
          <a:p>
            <a:pPr marL="285750" lvl="1" indent="-285750">
              <a:lnSpc>
                <a:spcPct val="150000"/>
              </a:lnSpc>
              <a:spcAft>
                <a:spcPts val="600"/>
              </a:spcAft>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El MNI es de $ 65.700 anuales (en </a:t>
            </a:r>
            <a:r>
              <a:rPr lang="es-AR" sz="1600" dirty="0">
                <a:solidFill>
                  <a:schemeClr val="tx1">
                    <a:lumMod val="85000"/>
                    <a:lumOff val="15000"/>
                  </a:schemeClr>
                </a:solidFill>
              </a:rPr>
              <a:t>pesos de </a:t>
            </a:r>
            <a:r>
              <a:rPr lang="es-AR" sz="1600" dirty="0" smtClean="0">
                <a:solidFill>
                  <a:schemeClr val="tx1">
                    <a:lumMod val="85000"/>
                    <a:lumOff val="15000"/>
                  </a:schemeClr>
                </a:solidFill>
              </a:rPr>
              <a:t>2018). Si </a:t>
            </a:r>
            <a:r>
              <a:rPr lang="es-AR" sz="1600" dirty="0">
                <a:solidFill>
                  <a:schemeClr val="tx1">
                    <a:lumMod val="85000"/>
                    <a:lumOff val="15000"/>
                  </a:schemeClr>
                </a:solidFill>
              </a:rPr>
              <a:t>la suma de la rentas producto de diferentes activos supera el mínimo, se debe pagar </a:t>
            </a:r>
            <a:r>
              <a:rPr lang="es-AR" sz="1600" dirty="0" smtClean="0">
                <a:solidFill>
                  <a:schemeClr val="tx1">
                    <a:lumMod val="85000"/>
                    <a:lumOff val="15000"/>
                  </a:schemeClr>
                </a:solidFill>
              </a:rPr>
              <a:t>por el excedente.</a:t>
            </a:r>
            <a:endParaRPr lang="es-AR" sz="1600" dirty="0">
              <a:solidFill>
                <a:schemeClr val="tx1">
                  <a:lumMod val="85000"/>
                  <a:lumOff val="15000"/>
                </a:schemeClr>
              </a:solidFill>
            </a:endParaRPr>
          </a:p>
          <a:p>
            <a:pPr marL="285750" lvl="1" indent="-285750">
              <a:lnSpc>
                <a:spcPct val="150000"/>
              </a:lnSpc>
              <a:spcAft>
                <a:spcPts val="600"/>
              </a:spcAft>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Las alícuotas son:</a:t>
            </a:r>
          </a:p>
          <a:p>
            <a:pPr marL="742950" lvl="2" indent="-285750">
              <a:lnSpc>
                <a:spcPct val="150000"/>
              </a:lnSpc>
              <a:spcAft>
                <a:spcPts val="600"/>
              </a:spcAft>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15% para rentas </a:t>
            </a:r>
            <a:r>
              <a:rPr lang="es-AR" sz="1600" dirty="0" smtClean="0"/>
              <a:t>producto de activos en moneda extranjera o ajustables (CER, UVI, UVA, tipo de cambio  -dólar link-)</a:t>
            </a:r>
          </a:p>
          <a:p>
            <a:pPr marL="742950" lvl="2" indent="-285750">
              <a:lnSpc>
                <a:spcPct val="150000"/>
              </a:lnSpc>
              <a:spcAft>
                <a:spcPts val="600"/>
              </a:spcAft>
              <a:buClr>
                <a:schemeClr val="tx2">
                  <a:lumMod val="60000"/>
                  <a:lumOff val="40000"/>
                </a:schemeClr>
              </a:buClr>
              <a:buFont typeface="Arial" panose="020B0604020202020204" pitchFamily="34" charset="0"/>
              <a:buChar char="•"/>
            </a:pPr>
            <a:r>
              <a:rPr lang="es-AR" sz="1600" dirty="0" smtClean="0"/>
              <a:t>5% para rentas producto de activos en pesos (no ajustables)</a:t>
            </a:r>
          </a:p>
          <a:p>
            <a:pPr marL="285750" lvl="1" indent="-285750">
              <a:lnSpc>
                <a:spcPct val="150000"/>
              </a:lnSpc>
              <a:spcAft>
                <a:spcPts val="600"/>
              </a:spcAft>
              <a:buClr>
                <a:schemeClr val="tx2">
                  <a:lumMod val="60000"/>
                  <a:lumOff val="40000"/>
                </a:schemeClr>
              </a:buClr>
              <a:buFont typeface="Arial" panose="020B0604020202020204" pitchFamily="34" charset="0"/>
              <a:buChar char="•"/>
            </a:pPr>
            <a:r>
              <a:rPr lang="es-AR" sz="1600" dirty="0" smtClean="0"/>
              <a:t>Si se poseen rentas a las que deban aplicárseles alícuotas diferentes (ej. Un plazo fijo en pesos y otro en dólares), el MNI se prorratea.</a:t>
            </a:r>
          </a:p>
        </p:txBody>
      </p:sp>
    </p:spTree>
    <p:extLst>
      <p:ext uri="{BB962C8B-B14F-4D97-AF65-F5344CB8AC3E}">
        <p14:creationId xmlns:p14="http://schemas.microsoft.com/office/powerpoint/2010/main" val="24259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46</a:t>
            </a:fld>
            <a:endParaRPr lang="es-AR"/>
          </a:p>
        </p:txBody>
      </p:sp>
      <p:sp>
        <p:nvSpPr>
          <p:cNvPr id="6"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Forma de cobro del impuesto sobre títulos</a:t>
            </a:r>
            <a:endParaRPr lang="es-AR" sz="2400" b="1" dirty="0">
              <a:solidFill>
                <a:schemeClr val="bg1"/>
              </a:solidFill>
              <a:latin typeface="+mj-lt"/>
              <a:ea typeface="Arial Unicode MS" panose="020B0604020202020204" pitchFamily="34" charset="-128"/>
              <a:cs typeface="Arial" pitchFamily="34" charset="0"/>
            </a:endParaRPr>
          </a:p>
        </p:txBody>
      </p:sp>
      <p:sp>
        <p:nvSpPr>
          <p:cNvPr id="8" name="7 CuadroTexto"/>
          <p:cNvSpPr txBox="1"/>
          <p:nvPr/>
        </p:nvSpPr>
        <p:spPr>
          <a:xfrm>
            <a:off x="323528" y="737300"/>
            <a:ext cx="8352928" cy="5632311"/>
          </a:xfrm>
          <a:prstGeom prst="rect">
            <a:avLst/>
          </a:prstGeom>
          <a:noFill/>
        </p:spPr>
        <p:txBody>
          <a:bodyPr wrap="square" rtlCol="0">
            <a:spAutoFit/>
          </a:bodyPr>
          <a:lstStyle/>
          <a:p>
            <a:pPr marL="285750" indent="-285750">
              <a:lnSpc>
                <a:spcPct val="150000"/>
              </a:lnSpc>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El impuesto recae sobre el rendimiento de cada título</a:t>
            </a:r>
          </a:p>
          <a:p>
            <a:pPr marL="742950" lvl="1" indent="-285750">
              <a:lnSpc>
                <a:spcPct val="150000"/>
              </a:lnSpc>
              <a:buClr>
                <a:schemeClr val="tx2">
                  <a:lumMod val="60000"/>
                  <a:lumOff val="40000"/>
                </a:schemeClr>
              </a:buClr>
              <a:buFont typeface="Wingdings" panose="05000000000000000000" pitchFamily="2" charset="2"/>
              <a:buChar char="ü"/>
            </a:pPr>
            <a:r>
              <a:rPr lang="es-AR" sz="1600" dirty="0" smtClean="0">
                <a:solidFill>
                  <a:schemeClr val="tx1">
                    <a:lumMod val="85000"/>
                    <a:lumOff val="15000"/>
                  </a:schemeClr>
                </a:solidFill>
              </a:rPr>
              <a:t>El </a:t>
            </a:r>
            <a:r>
              <a:rPr lang="es-AR" sz="1600" dirty="0" smtClean="0"/>
              <a:t>impuesto determina sobre el cobro de cupón (renta) y sobre la ganancia de capital de cada título.</a:t>
            </a:r>
          </a:p>
          <a:p>
            <a:pPr marL="742950" lvl="1" indent="-285750">
              <a:lnSpc>
                <a:spcPct val="150000"/>
              </a:lnSpc>
              <a:buClr>
                <a:schemeClr val="tx2">
                  <a:lumMod val="60000"/>
                  <a:lumOff val="40000"/>
                </a:schemeClr>
              </a:buClr>
              <a:buFont typeface="Wingdings" panose="05000000000000000000" pitchFamily="2" charset="2"/>
              <a:buChar char="ü"/>
            </a:pPr>
            <a:r>
              <a:rPr lang="es-AR" sz="1600" dirty="0" smtClean="0"/>
              <a:t>No </a:t>
            </a:r>
            <a:r>
              <a:rPr lang="es-AR" sz="1600" dirty="0"/>
              <a:t>grava incre</a:t>
            </a:r>
            <a:r>
              <a:rPr lang="es-AR" sz="1600" dirty="0">
                <a:solidFill>
                  <a:schemeClr val="tx1">
                    <a:lumMod val="85000"/>
                    <a:lumOff val="15000"/>
                  </a:schemeClr>
                </a:solidFill>
              </a:rPr>
              <a:t>mentos en el precio de los activos producto de aumentos en el tipo de cambio ni de ajustes por indexación (CER, UVA, UVI)</a:t>
            </a:r>
          </a:p>
          <a:p>
            <a:pPr marL="285750" lvl="1" indent="-285750">
              <a:lnSpc>
                <a:spcPct val="150000"/>
              </a:lnSpc>
              <a:buClr>
                <a:schemeClr val="tx2">
                  <a:lumMod val="60000"/>
                  <a:lumOff val="40000"/>
                </a:schemeClr>
              </a:buClr>
              <a:buFont typeface="Arial" panose="020B0604020202020204" pitchFamily="34" charset="0"/>
              <a:buChar char="•"/>
            </a:pPr>
            <a:endParaRPr lang="es-AR" sz="1600" dirty="0" smtClean="0">
              <a:solidFill>
                <a:schemeClr val="tx1">
                  <a:lumMod val="85000"/>
                  <a:lumOff val="15000"/>
                </a:schemeClr>
              </a:solidFill>
            </a:endParaRPr>
          </a:p>
          <a:p>
            <a:pPr marL="285750" lvl="1" indent="-285750">
              <a:lnSpc>
                <a:spcPct val="150000"/>
              </a:lnSpc>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Cuando </a:t>
            </a:r>
            <a:r>
              <a:rPr lang="es-AR" sz="1600" dirty="0">
                <a:solidFill>
                  <a:schemeClr val="tx1">
                    <a:lumMod val="85000"/>
                    <a:lumOff val="15000"/>
                  </a:schemeClr>
                </a:solidFill>
              </a:rPr>
              <a:t>se compra un título que cotiza sobre (</a:t>
            </a:r>
            <a:r>
              <a:rPr lang="es-AR" sz="1600" i="1" dirty="0">
                <a:solidFill>
                  <a:schemeClr val="tx1">
                    <a:lumMod val="50000"/>
                    <a:lumOff val="50000"/>
                  </a:schemeClr>
                </a:solidFill>
              </a:rPr>
              <a:t>bajo</a:t>
            </a:r>
            <a:r>
              <a:rPr lang="es-AR" sz="1600" dirty="0">
                <a:solidFill>
                  <a:schemeClr val="tx1">
                    <a:lumMod val="85000"/>
                    <a:lumOff val="15000"/>
                  </a:schemeClr>
                </a:solidFill>
              </a:rPr>
              <a:t>) la par el cupón es mayor (</a:t>
            </a:r>
            <a:r>
              <a:rPr lang="es-AR" sz="1600" i="1" dirty="0">
                <a:solidFill>
                  <a:schemeClr val="tx1">
                    <a:lumMod val="50000"/>
                    <a:lumOff val="50000"/>
                  </a:schemeClr>
                </a:solidFill>
              </a:rPr>
              <a:t>menor</a:t>
            </a:r>
            <a:r>
              <a:rPr lang="es-AR" sz="1600" dirty="0">
                <a:solidFill>
                  <a:schemeClr val="tx1">
                    <a:lumMod val="85000"/>
                    <a:lumOff val="15000"/>
                  </a:schemeClr>
                </a:solidFill>
              </a:rPr>
              <a:t>) al </a:t>
            </a:r>
            <a:r>
              <a:rPr lang="es-AR" sz="1600" dirty="0" smtClean="0">
                <a:solidFill>
                  <a:schemeClr val="tx1">
                    <a:lumMod val="85000"/>
                    <a:lumOff val="15000"/>
                  </a:schemeClr>
                </a:solidFill>
              </a:rPr>
              <a:t>rendimiento. El </a:t>
            </a:r>
            <a:r>
              <a:rPr lang="es-AR" sz="1600" dirty="0">
                <a:solidFill>
                  <a:schemeClr val="tx1">
                    <a:lumMod val="85000"/>
                    <a:lumOff val="15000"/>
                  </a:schemeClr>
                </a:solidFill>
              </a:rPr>
              <a:t>cobro de un cupón mayor (</a:t>
            </a:r>
            <a:r>
              <a:rPr lang="es-AR" sz="1600" i="1" dirty="0">
                <a:solidFill>
                  <a:schemeClr val="tx1">
                    <a:lumMod val="50000"/>
                    <a:lumOff val="50000"/>
                  </a:schemeClr>
                </a:solidFill>
              </a:rPr>
              <a:t>menor</a:t>
            </a:r>
            <a:r>
              <a:rPr lang="es-AR" sz="1600" dirty="0">
                <a:solidFill>
                  <a:schemeClr val="tx1">
                    <a:lumMod val="85000"/>
                    <a:lumOff val="15000"/>
                  </a:schemeClr>
                </a:solidFill>
              </a:rPr>
              <a:t>) al rendimiento </a:t>
            </a:r>
            <a:r>
              <a:rPr lang="es-AR" sz="1600" dirty="0" smtClean="0">
                <a:solidFill>
                  <a:schemeClr val="tx1">
                    <a:lumMod val="85000"/>
                    <a:lumOff val="15000"/>
                  </a:schemeClr>
                </a:solidFill>
              </a:rPr>
              <a:t>podría redundar en un pago de impuestos excesivo (</a:t>
            </a:r>
            <a:r>
              <a:rPr lang="es-AR" sz="1600" i="1" dirty="0">
                <a:solidFill>
                  <a:schemeClr val="tx1">
                    <a:lumMod val="50000"/>
                    <a:lumOff val="50000"/>
                  </a:schemeClr>
                </a:solidFill>
              </a:rPr>
              <a:t>insuficiente</a:t>
            </a:r>
            <a:r>
              <a:rPr lang="es-AR" sz="1600" dirty="0" smtClean="0">
                <a:solidFill>
                  <a:schemeClr val="tx1">
                    <a:lumMod val="85000"/>
                    <a:lumOff val="15000"/>
                  </a:schemeClr>
                </a:solidFill>
              </a:rPr>
              <a:t>), provocando distorsiones</a:t>
            </a:r>
            <a:endParaRPr lang="es-AR" sz="1600" dirty="0">
              <a:solidFill>
                <a:schemeClr val="tx1">
                  <a:lumMod val="85000"/>
                  <a:lumOff val="15000"/>
                </a:schemeClr>
              </a:solidFill>
            </a:endParaRPr>
          </a:p>
          <a:p>
            <a:pPr marL="742950" lvl="1" indent="-285750">
              <a:lnSpc>
                <a:spcPct val="150000"/>
              </a:lnSpc>
              <a:buClr>
                <a:schemeClr val="tx2">
                  <a:lumMod val="60000"/>
                  <a:lumOff val="40000"/>
                </a:schemeClr>
              </a:buClr>
              <a:buFont typeface="Wingdings" panose="05000000000000000000" pitchFamily="2" charset="2"/>
              <a:buChar char="ü"/>
            </a:pPr>
            <a:r>
              <a:rPr lang="es-AR" sz="1600" dirty="0" smtClean="0">
                <a:solidFill>
                  <a:schemeClr val="tx1">
                    <a:lumMod val="85000"/>
                    <a:lumOff val="15000"/>
                  </a:schemeClr>
                </a:solidFill>
              </a:rPr>
              <a:t>Para solucionar esto se imputa mensualmente una pérdida (</a:t>
            </a:r>
            <a:r>
              <a:rPr lang="es-AR" sz="1600" i="1" dirty="0">
                <a:solidFill>
                  <a:schemeClr val="tx1">
                    <a:lumMod val="50000"/>
                    <a:lumOff val="50000"/>
                  </a:schemeClr>
                </a:solidFill>
              </a:rPr>
              <a:t>ganancia</a:t>
            </a:r>
            <a:r>
              <a:rPr lang="es-AR" sz="1600" dirty="0" smtClean="0">
                <a:solidFill>
                  <a:schemeClr val="tx1">
                    <a:lumMod val="85000"/>
                    <a:lumOff val="15000"/>
                  </a:schemeClr>
                </a:solidFill>
              </a:rPr>
              <a:t>) de capital igual a la diferencia entre el valor residual del título y el precio pagado (sin intereses corridos) dividida por la cantidad de meses restantes hasta el vencimiento</a:t>
            </a:r>
          </a:p>
          <a:p>
            <a:pPr marL="742950" lvl="1" indent="-285750">
              <a:lnSpc>
                <a:spcPct val="150000"/>
              </a:lnSpc>
              <a:buClr>
                <a:schemeClr val="tx2">
                  <a:lumMod val="60000"/>
                  <a:lumOff val="40000"/>
                </a:schemeClr>
              </a:buClr>
              <a:buFont typeface="Wingdings" panose="05000000000000000000" pitchFamily="2" charset="2"/>
              <a:buChar char="ü"/>
            </a:pPr>
            <a:r>
              <a:rPr lang="es-AR" sz="1600" dirty="0" smtClean="0">
                <a:solidFill>
                  <a:schemeClr val="tx1">
                    <a:lumMod val="85000"/>
                    <a:lumOff val="15000"/>
                  </a:schemeClr>
                </a:solidFill>
              </a:rPr>
              <a:t>Esa pérdida (</a:t>
            </a:r>
            <a:r>
              <a:rPr lang="es-AR" sz="1600" i="1" dirty="0">
                <a:solidFill>
                  <a:schemeClr val="tx1">
                    <a:lumMod val="50000"/>
                    <a:lumOff val="50000"/>
                  </a:schemeClr>
                </a:solidFill>
              </a:rPr>
              <a:t>ganancia</a:t>
            </a:r>
            <a:r>
              <a:rPr lang="es-AR" sz="1600" dirty="0" smtClean="0">
                <a:solidFill>
                  <a:schemeClr val="tx1">
                    <a:lumMod val="85000"/>
                    <a:lumOff val="15000"/>
                  </a:schemeClr>
                </a:solidFill>
              </a:rPr>
              <a:t>) de capital genera un crédito (</a:t>
            </a:r>
            <a:r>
              <a:rPr lang="es-AR" sz="1600" i="1" dirty="0">
                <a:solidFill>
                  <a:schemeClr val="tx1">
                    <a:lumMod val="50000"/>
                    <a:lumOff val="50000"/>
                  </a:schemeClr>
                </a:solidFill>
              </a:rPr>
              <a:t>débito</a:t>
            </a:r>
            <a:r>
              <a:rPr lang="es-AR" sz="1600" dirty="0" smtClean="0">
                <a:solidFill>
                  <a:schemeClr val="tx1">
                    <a:lumMod val="85000"/>
                    <a:lumOff val="15000"/>
                  </a:schemeClr>
                </a:solidFill>
              </a:rPr>
              <a:t>) fiscal que compensa el hecho de que por el cobro de un cupón mayor (</a:t>
            </a:r>
            <a:r>
              <a:rPr lang="es-AR" sz="1600" i="1" dirty="0">
                <a:solidFill>
                  <a:schemeClr val="tx1">
                    <a:lumMod val="50000"/>
                    <a:lumOff val="50000"/>
                  </a:schemeClr>
                </a:solidFill>
              </a:rPr>
              <a:t>menor</a:t>
            </a:r>
            <a:r>
              <a:rPr lang="es-AR" sz="1600" dirty="0" smtClean="0">
                <a:solidFill>
                  <a:schemeClr val="tx1">
                    <a:lumMod val="85000"/>
                    <a:lumOff val="15000"/>
                  </a:schemeClr>
                </a:solidFill>
              </a:rPr>
              <a:t>) al rendimiento del título se pague un monto mayor (</a:t>
            </a:r>
            <a:r>
              <a:rPr lang="es-AR" sz="1600" i="1" dirty="0">
                <a:solidFill>
                  <a:schemeClr val="tx1">
                    <a:lumMod val="50000"/>
                    <a:lumOff val="50000"/>
                  </a:schemeClr>
                </a:solidFill>
              </a:rPr>
              <a:t>menor</a:t>
            </a:r>
            <a:r>
              <a:rPr lang="es-AR" sz="1600" dirty="0" smtClean="0">
                <a:solidFill>
                  <a:schemeClr val="tx1">
                    <a:lumMod val="85000"/>
                    <a:lumOff val="15000"/>
                  </a:schemeClr>
                </a:solidFill>
              </a:rPr>
              <a:t>) de impuestos</a:t>
            </a:r>
          </a:p>
        </p:txBody>
      </p:sp>
    </p:spTree>
    <p:extLst>
      <p:ext uri="{BB962C8B-B14F-4D97-AF65-F5344CB8AC3E}">
        <p14:creationId xmlns:p14="http://schemas.microsoft.com/office/powerpoint/2010/main" val="1377610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47</a:t>
            </a:fld>
            <a:endParaRPr lang="es-AR"/>
          </a:p>
        </p:txBody>
      </p:sp>
      <p:sp>
        <p:nvSpPr>
          <p:cNvPr id="6" name="4 CuadroTexto"/>
          <p:cNvSpPr txBox="1"/>
          <p:nvPr/>
        </p:nvSpPr>
        <p:spPr>
          <a:xfrm>
            <a:off x="251520" y="-27384"/>
            <a:ext cx="8640960" cy="830997"/>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La alícuota efectiva es mayor para inversiones de mayor  rendimiento (manteniendo todo lo demás constante)</a:t>
            </a:r>
            <a:endParaRPr lang="es-AR" sz="2400" b="1" dirty="0">
              <a:solidFill>
                <a:schemeClr val="bg1"/>
              </a:solidFill>
              <a:latin typeface="+mj-lt"/>
              <a:ea typeface="Arial Unicode MS" panose="020B0604020202020204" pitchFamily="34" charset="-128"/>
              <a:cs typeface="Arial" pitchFamily="34" charset="0"/>
            </a:endParaRPr>
          </a:p>
        </p:txBody>
      </p:sp>
      <p:sp>
        <p:nvSpPr>
          <p:cNvPr id="8" name="7 Rectángulo"/>
          <p:cNvSpPr/>
          <p:nvPr/>
        </p:nvSpPr>
        <p:spPr>
          <a:xfrm>
            <a:off x="273822" y="964475"/>
            <a:ext cx="8592018" cy="31449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smtClean="0">
                <a:solidFill>
                  <a:schemeClr val="bg1"/>
                </a:solidFill>
              </a:rPr>
              <a:t>Efecto del impuesto sobre dos inversiones de $ 1.000.000 a tasas de 15% y 20%</a:t>
            </a:r>
            <a:endParaRPr lang="es-AR" b="1" dirty="0">
              <a:solidFill>
                <a:schemeClr val="bg1"/>
              </a:solidFill>
            </a:endParaRPr>
          </a:p>
        </p:txBody>
      </p:sp>
      <p:grpSp>
        <p:nvGrpSpPr>
          <p:cNvPr id="27" name="26 Grupo"/>
          <p:cNvGrpSpPr/>
          <p:nvPr/>
        </p:nvGrpSpPr>
        <p:grpSpPr>
          <a:xfrm>
            <a:off x="1" y="1412776"/>
            <a:ext cx="9194199" cy="3528392"/>
            <a:chOff x="1" y="1412776"/>
            <a:chExt cx="9194199" cy="3528392"/>
          </a:xfrm>
        </p:grpSpPr>
        <p:graphicFrame>
          <p:nvGraphicFramePr>
            <p:cNvPr id="7" name="1 Gráfico"/>
            <p:cNvGraphicFramePr>
              <a:graphicFrameLocks/>
            </p:cNvGraphicFramePr>
            <p:nvPr>
              <p:extLst>
                <p:ext uri="{D42A27DB-BD31-4B8C-83A1-F6EECF244321}">
                  <p14:modId xmlns:p14="http://schemas.microsoft.com/office/powerpoint/2010/main" val="2030325365"/>
                </p:ext>
              </p:extLst>
            </p:nvPr>
          </p:nvGraphicFramePr>
          <p:xfrm>
            <a:off x="273822" y="1412776"/>
            <a:ext cx="8592018"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1 Abrir llave"/>
            <p:cNvSpPr/>
            <p:nvPr/>
          </p:nvSpPr>
          <p:spPr>
            <a:xfrm>
              <a:off x="5458398" y="3970204"/>
              <a:ext cx="360039" cy="531603"/>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 name="2 CuadroTexto"/>
            <p:cNvSpPr txBox="1"/>
            <p:nvPr/>
          </p:nvSpPr>
          <p:spPr>
            <a:xfrm>
              <a:off x="3961208" y="3883350"/>
              <a:ext cx="1176981" cy="584775"/>
            </a:xfrm>
            <a:prstGeom prst="rect">
              <a:avLst/>
            </a:prstGeom>
            <a:noFill/>
          </p:spPr>
          <p:txBody>
            <a:bodyPr wrap="square" rtlCol="0">
              <a:spAutoFit/>
            </a:bodyPr>
            <a:lstStyle/>
            <a:p>
              <a:pPr algn="ctr"/>
              <a:r>
                <a:rPr lang="es-AR" sz="1600" dirty="0" smtClean="0"/>
                <a:t>MNI = </a:t>
              </a:r>
            </a:p>
            <a:p>
              <a:pPr algn="ctr"/>
              <a:r>
                <a:rPr lang="es-AR" sz="1600" dirty="0" smtClean="0"/>
                <a:t>$65.700</a:t>
              </a:r>
              <a:endParaRPr lang="es-AR" sz="1600" dirty="0"/>
            </a:p>
          </p:txBody>
        </p:sp>
        <p:sp>
          <p:nvSpPr>
            <p:cNvPr id="10" name="9 Abrir llave"/>
            <p:cNvSpPr/>
            <p:nvPr/>
          </p:nvSpPr>
          <p:spPr>
            <a:xfrm>
              <a:off x="5458398" y="2196863"/>
              <a:ext cx="360040" cy="1754078"/>
            </a:xfrm>
            <a:prstGeom prst="leftBrace">
              <a:avLst>
                <a:gd name="adj1" fmla="val 8333"/>
                <a:gd name="adj2" fmla="val 74228"/>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1" name="10 CuadroTexto"/>
            <p:cNvSpPr txBox="1"/>
            <p:nvPr/>
          </p:nvSpPr>
          <p:spPr>
            <a:xfrm>
              <a:off x="3647048" y="3232194"/>
              <a:ext cx="1811350" cy="584775"/>
            </a:xfrm>
            <a:prstGeom prst="rect">
              <a:avLst/>
            </a:prstGeom>
            <a:noFill/>
          </p:spPr>
          <p:txBody>
            <a:bodyPr wrap="square" rtlCol="0">
              <a:spAutoFit/>
            </a:bodyPr>
            <a:lstStyle/>
            <a:p>
              <a:pPr algn="ctr"/>
              <a:r>
                <a:rPr lang="es-AR" sz="1600" dirty="0" smtClean="0"/>
                <a:t>Base imponible =</a:t>
              </a:r>
            </a:p>
            <a:p>
              <a:pPr algn="ctr"/>
              <a:r>
                <a:rPr lang="es-AR" sz="1600" dirty="0" smtClean="0"/>
                <a:t>$84.300 y $134.300</a:t>
              </a:r>
            </a:p>
          </p:txBody>
        </p:sp>
        <p:sp>
          <p:nvSpPr>
            <p:cNvPr id="12" name="11 Abrir llave"/>
            <p:cNvSpPr/>
            <p:nvPr/>
          </p:nvSpPr>
          <p:spPr>
            <a:xfrm>
              <a:off x="3275856" y="2784928"/>
              <a:ext cx="360040" cy="1121204"/>
            </a:xfrm>
            <a:prstGeom prst="leftBrace">
              <a:avLst>
                <a:gd name="adj1" fmla="val 8333"/>
                <a:gd name="adj2" fmla="val 64008"/>
              </a:avLst>
            </a:prstGeom>
            <a:ln w="19050">
              <a:solidFill>
                <a:schemeClr val="accent2"/>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3" name="12 Abrir llave"/>
            <p:cNvSpPr/>
            <p:nvPr/>
          </p:nvSpPr>
          <p:spPr>
            <a:xfrm>
              <a:off x="3287008" y="3960473"/>
              <a:ext cx="360039" cy="531603"/>
            </a:xfrm>
            <a:prstGeom prst="leftBrace">
              <a:avLst/>
            </a:prstGeom>
            <a:ln w="19050">
              <a:solidFill>
                <a:schemeClr val="tx2"/>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9" name="18 Flecha izquierda"/>
            <p:cNvSpPr/>
            <p:nvPr/>
          </p:nvSpPr>
          <p:spPr>
            <a:xfrm>
              <a:off x="1331640" y="2754573"/>
              <a:ext cx="288032" cy="130681"/>
            </a:xfrm>
            <a:prstGeom prst="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CuadroTexto"/>
            <p:cNvSpPr txBox="1"/>
            <p:nvPr/>
          </p:nvSpPr>
          <p:spPr>
            <a:xfrm>
              <a:off x="1" y="2519613"/>
              <a:ext cx="1331640" cy="830997"/>
            </a:xfrm>
            <a:prstGeom prst="rect">
              <a:avLst/>
            </a:prstGeom>
            <a:noFill/>
          </p:spPr>
          <p:txBody>
            <a:bodyPr wrap="square" rtlCol="0">
              <a:spAutoFit/>
            </a:bodyPr>
            <a:lstStyle/>
            <a:p>
              <a:pPr algn="ctr"/>
              <a:r>
                <a:rPr lang="es-AR" sz="1600" dirty="0" smtClean="0"/>
                <a:t>Impuesto = </a:t>
              </a:r>
            </a:p>
            <a:p>
              <a:pPr algn="ctr"/>
              <a:r>
                <a:rPr lang="es-AR" sz="1600" dirty="0" smtClean="0"/>
                <a:t>$4.215 =</a:t>
              </a:r>
            </a:p>
            <a:p>
              <a:pPr algn="ctr"/>
              <a:r>
                <a:rPr lang="es-AR" sz="1600" dirty="0"/>
                <a:t>5</a:t>
              </a:r>
              <a:r>
                <a:rPr lang="es-AR" sz="1600" dirty="0" smtClean="0"/>
                <a:t>%*$84.300</a:t>
              </a:r>
              <a:endParaRPr lang="es-AR" sz="1600" dirty="0"/>
            </a:p>
          </p:txBody>
        </p:sp>
        <p:sp>
          <p:nvSpPr>
            <p:cNvPr id="21" name="20 Flecha derecha"/>
            <p:cNvSpPr/>
            <p:nvPr/>
          </p:nvSpPr>
          <p:spPr>
            <a:xfrm>
              <a:off x="7524328" y="2151760"/>
              <a:ext cx="360040" cy="130681"/>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21 CuadroTexto"/>
            <p:cNvSpPr txBox="1"/>
            <p:nvPr/>
          </p:nvSpPr>
          <p:spPr>
            <a:xfrm>
              <a:off x="7862560" y="1903849"/>
              <a:ext cx="1331640" cy="830997"/>
            </a:xfrm>
            <a:prstGeom prst="rect">
              <a:avLst/>
            </a:prstGeom>
            <a:noFill/>
          </p:spPr>
          <p:txBody>
            <a:bodyPr wrap="square" rtlCol="0">
              <a:spAutoFit/>
            </a:bodyPr>
            <a:lstStyle/>
            <a:p>
              <a:pPr algn="ctr"/>
              <a:r>
                <a:rPr lang="es-AR" sz="1600" dirty="0" smtClean="0"/>
                <a:t>Impuesto = </a:t>
              </a:r>
            </a:p>
            <a:p>
              <a:pPr algn="ctr"/>
              <a:r>
                <a:rPr lang="es-AR" sz="1600" dirty="0" smtClean="0"/>
                <a:t>$6.715 =</a:t>
              </a:r>
            </a:p>
            <a:p>
              <a:pPr algn="ctr"/>
              <a:r>
                <a:rPr lang="es-AR" sz="1600" dirty="0"/>
                <a:t>5</a:t>
              </a:r>
              <a:r>
                <a:rPr lang="es-AR" sz="1600" dirty="0" smtClean="0"/>
                <a:t>%*$134.300</a:t>
              </a:r>
              <a:endParaRPr lang="es-AR" sz="1600" dirty="0"/>
            </a:p>
          </p:txBody>
        </p:sp>
        <p:sp>
          <p:nvSpPr>
            <p:cNvPr id="25" name="24 CuadroTexto"/>
            <p:cNvSpPr txBox="1"/>
            <p:nvPr/>
          </p:nvSpPr>
          <p:spPr>
            <a:xfrm>
              <a:off x="1763688" y="2196863"/>
              <a:ext cx="1368152" cy="584775"/>
            </a:xfrm>
            <a:prstGeom prst="rect">
              <a:avLst/>
            </a:prstGeom>
            <a:noFill/>
          </p:spPr>
          <p:txBody>
            <a:bodyPr wrap="square" rtlCol="0">
              <a:spAutoFit/>
            </a:bodyPr>
            <a:lstStyle/>
            <a:p>
              <a:pPr algn="ctr"/>
              <a:r>
                <a:rPr lang="es-AR" sz="1600" b="1" dirty="0" smtClean="0"/>
                <a:t>Interés total= $ 150.000</a:t>
              </a:r>
              <a:endParaRPr lang="es-AR" sz="1600" b="1" dirty="0"/>
            </a:p>
          </p:txBody>
        </p:sp>
        <p:sp>
          <p:nvSpPr>
            <p:cNvPr id="26" name="25 CuadroTexto"/>
            <p:cNvSpPr txBox="1"/>
            <p:nvPr/>
          </p:nvSpPr>
          <p:spPr>
            <a:xfrm>
              <a:off x="5981258" y="1553706"/>
              <a:ext cx="1368152" cy="584775"/>
            </a:xfrm>
            <a:prstGeom prst="rect">
              <a:avLst/>
            </a:prstGeom>
            <a:noFill/>
          </p:spPr>
          <p:txBody>
            <a:bodyPr wrap="square" rtlCol="0">
              <a:spAutoFit/>
            </a:bodyPr>
            <a:lstStyle/>
            <a:p>
              <a:pPr algn="ctr"/>
              <a:r>
                <a:rPr lang="es-AR" sz="1600" b="1" dirty="0" smtClean="0"/>
                <a:t>Interés total= $ 200.000</a:t>
              </a:r>
              <a:endParaRPr lang="es-AR" sz="1600" b="1" dirty="0"/>
            </a:p>
          </p:txBody>
        </p:sp>
      </p:grpSp>
      <p:sp>
        <p:nvSpPr>
          <p:cNvPr id="28" name="27 CuadroTexto"/>
          <p:cNvSpPr txBox="1"/>
          <p:nvPr/>
        </p:nvSpPr>
        <p:spPr>
          <a:xfrm>
            <a:off x="705870" y="5212947"/>
            <a:ext cx="3384376" cy="1277273"/>
          </a:xfrm>
          <a:prstGeom prst="rect">
            <a:avLst/>
          </a:prstGeom>
          <a:solidFill>
            <a:schemeClr val="tx2">
              <a:lumMod val="60000"/>
              <a:lumOff val="40000"/>
            </a:schemeClr>
          </a:solidFill>
        </p:spPr>
        <p:txBody>
          <a:bodyPr wrap="square" rtlCol="0">
            <a:spAutoFit/>
          </a:bodyPr>
          <a:lstStyle/>
          <a:p>
            <a:pPr algn="ctr"/>
            <a:r>
              <a:rPr lang="es-AR" b="1" dirty="0" smtClean="0">
                <a:solidFill>
                  <a:schemeClr val="bg1"/>
                </a:solidFill>
              </a:rPr>
              <a:t>Alícuota efectiva:</a:t>
            </a:r>
          </a:p>
          <a:p>
            <a:pPr algn="ctr">
              <a:spcAft>
                <a:spcPts val="600"/>
              </a:spcAft>
            </a:pPr>
            <a:r>
              <a:rPr lang="es-AR" b="1" dirty="0" smtClean="0">
                <a:solidFill>
                  <a:schemeClr val="bg1"/>
                </a:solidFill>
              </a:rPr>
              <a:t>2,81%= $4.215/ $150.000</a:t>
            </a:r>
          </a:p>
          <a:p>
            <a:pPr algn="ctr"/>
            <a:r>
              <a:rPr lang="es-AR" b="1" dirty="0" smtClean="0">
                <a:solidFill>
                  <a:schemeClr val="bg1"/>
                </a:solidFill>
              </a:rPr>
              <a:t>Interés después de impuesto: 14,57%</a:t>
            </a:r>
          </a:p>
        </p:txBody>
      </p:sp>
      <p:sp>
        <p:nvSpPr>
          <p:cNvPr id="30" name="29 CuadroTexto"/>
          <p:cNvSpPr txBox="1"/>
          <p:nvPr/>
        </p:nvSpPr>
        <p:spPr>
          <a:xfrm>
            <a:off x="5008203" y="5212947"/>
            <a:ext cx="3384376" cy="1277273"/>
          </a:xfrm>
          <a:prstGeom prst="rect">
            <a:avLst/>
          </a:prstGeom>
          <a:solidFill>
            <a:schemeClr val="tx2">
              <a:lumMod val="60000"/>
              <a:lumOff val="40000"/>
            </a:schemeClr>
          </a:solidFill>
        </p:spPr>
        <p:txBody>
          <a:bodyPr wrap="square" rtlCol="0">
            <a:spAutoFit/>
          </a:bodyPr>
          <a:lstStyle/>
          <a:p>
            <a:pPr algn="ctr"/>
            <a:r>
              <a:rPr lang="es-AR" b="1" dirty="0" smtClean="0">
                <a:solidFill>
                  <a:schemeClr val="bg1"/>
                </a:solidFill>
              </a:rPr>
              <a:t>Alícuota efectiva:</a:t>
            </a:r>
          </a:p>
          <a:p>
            <a:pPr algn="ctr">
              <a:spcAft>
                <a:spcPts val="600"/>
              </a:spcAft>
            </a:pPr>
            <a:r>
              <a:rPr lang="es-AR" b="1" dirty="0" smtClean="0">
                <a:solidFill>
                  <a:schemeClr val="bg1"/>
                </a:solidFill>
              </a:rPr>
              <a:t>3,35%= $6.715/ $200.000</a:t>
            </a:r>
          </a:p>
          <a:p>
            <a:pPr algn="ctr"/>
            <a:r>
              <a:rPr lang="es-AR" b="1" dirty="0" smtClean="0">
                <a:solidFill>
                  <a:schemeClr val="bg1"/>
                </a:solidFill>
              </a:rPr>
              <a:t>Interés después </a:t>
            </a:r>
            <a:r>
              <a:rPr lang="es-AR" b="1" dirty="0">
                <a:solidFill>
                  <a:schemeClr val="bg1"/>
                </a:solidFill>
              </a:rPr>
              <a:t>de impuesto: </a:t>
            </a:r>
            <a:r>
              <a:rPr lang="es-AR" b="1" dirty="0" smtClean="0">
                <a:solidFill>
                  <a:schemeClr val="bg1"/>
                </a:solidFill>
              </a:rPr>
              <a:t>19,32%</a:t>
            </a:r>
            <a:endParaRPr lang="es-AR" b="1" dirty="0">
              <a:solidFill>
                <a:schemeClr val="bg1"/>
              </a:solidFill>
            </a:endParaRPr>
          </a:p>
        </p:txBody>
      </p:sp>
      <p:sp>
        <p:nvSpPr>
          <p:cNvPr id="31" name="30 Flecha abajo"/>
          <p:cNvSpPr/>
          <p:nvPr/>
        </p:nvSpPr>
        <p:spPr>
          <a:xfrm>
            <a:off x="2249458" y="4930017"/>
            <a:ext cx="324605" cy="256475"/>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31 Flecha abajo"/>
          <p:cNvSpPr/>
          <p:nvPr/>
        </p:nvSpPr>
        <p:spPr>
          <a:xfrm>
            <a:off x="6520749" y="4913042"/>
            <a:ext cx="324605" cy="256475"/>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TextBox 4"/>
          <p:cNvSpPr txBox="1"/>
          <p:nvPr/>
        </p:nvSpPr>
        <p:spPr>
          <a:xfrm>
            <a:off x="273823" y="1384428"/>
            <a:ext cx="4010146" cy="523220"/>
          </a:xfrm>
          <a:prstGeom prst="rect">
            <a:avLst/>
          </a:prstGeom>
          <a:solidFill>
            <a:schemeClr val="bg1"/>
          </a:solidFill>
        </p:spPr>
        <p:txBody>
          <a:bodyPr wrap="square" rtlCol="0">
            <a:spAutoFit/>
          </a:bodyPr>
          <a:lstStyle/>
          <a:p>
            <a:r>
              <a:rPr lang="es-AR" sz="1400" b="1" dirty="0" smtClean="0">
                <a:solidFill>
                  <a:srgbClr val="C00000"/>
                </a:solidFill>
              </a:rPr>
              <a:t>Nota: el MNI se prorratea entre inversiones.</a:t>
            </a:r>
          </a:p>
          <a:p>
            <a:r>
              <a:rPr lang="es-AR" sz="1400" b="1" dirty="0" smtClean="0">
                <a:solidFill>
                  <a:srgbClr val="C00000"/>
                </a:solidFill>
              </a:rPr>
              <a:t>Este ejemplo supone dos inversores diferentes.</a:t>
            </a:r>
            <a:endParaRPr lang="en-US" sz="1400" b="1" dirty="0">
              <a:solidFill>
                <a:srgbClr val="C00000"/>
              </a:solidFill>
            </a:endParaRPr>
          </a:p>
        </p:txBody>
      </p:sp>
    </p:spTree>
    <p:extLst>
      <p:ext uri="{BB962C8B-B14F-4D97-AF65-F5344CB8AC3E}">
        <p14:creationId xmlns:p14="http://schemas.microsoft.com/office/powerpoint/2010/main" val="3475196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48</a:t>
            </a:fld>
            <a:endParaRPr lang="es-AR"/>
          </a:p>
        </p:txBody>
      </p:sp>
      <p:sp>
        <p:nvSpPr>
          <p:cNvPr id="6"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La carga tributaria para pequeños ahorristas es reducida</a:t>
            </a:r>
            <a:endParaRPr lang="es-AR" sz="2400" b="1" dirty="0">
              <a:solidFill>
                <a:schemeClr val="bg1"/>
              </a:solidFill>
              <a:latin typeface="+mj-lt"/>
              <a:ea typeface="Arial Unicode MS" panose="020B0604020202020204" pitchFamily="34" charset="-128"/>
              <a:cs typeface="Arial" pitchFamily="34" charset="0"/>
            </a:endParaRPr>
          </a:p>
        </p:txBody>
      </p:sp>
      <p:sp>
        <p:nvSpPr>
          <p:cNvPr id="8" name="7 Rectángulo"/>
          <p:cNvSpPr/>
          <p:nvPr/>
        </p:nvSpPr>
        <p:spPr>
          <a:xfrm>
            <a:off x="273822" y="964475"/>
            <a:ext cx="8592018" cy="31449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smtClean="0">
                <a:solidFill>
                  <a:schemeClr val="bg1"/>
                </a:solidFill>
              </a:rPr>
              <a:t>Efecto del impuesto sobre distintos instrumentos	 </a:t>
            </a:r>
            <a:endParaRPr lang="es-AR" b="1" dirty="0">
              <a:solidFill>
                <a:schemeClr val="bg1"/>
              </a:solidFill>
            </a:endParaRPr>
          </a:p>
        </p:txBody>
      </p:sp>
      <p:sp>
        <p:nvSpPr>
          <p:cNvPr id="9" name="8 CuadroTexto"/>
          <p:cNvSpPr txBox="1"/>
          <p:nvPr/>
        </p:nvSpPr>
        <p:spPr>
          <a:xfrm>
            <a:off x="266332" y="5356963"/>
            <a:ext cx="8599508" cy="1077218"/>
          </a:xfrm>
          <a:prstGeom prst="rect">
            <a:avLst/>
          </a:prstGeom>
          <a:noFill/>
        </p:spPr>
        <p:txBody>
          <a:bodyPr wrap="square" rtlCol="0">
            <a:spAutoFit/>
          </a:bodyPr>
          <a:lstStyle/>
          <a:p>
            <a:r>
              <a:rPr lang="es-AR" sz="1600" dirty="0" smtClean="0"/>
              <a:t>* Se consideran reinversiones sucesivas a lo largo de un año.</a:t>
            </a:r>
          </a:p>
          <a:p>
            <a:r>
              <a:rPr lang="es-AR" sz="1600" dirty="0" smtClean="0"/>
              <a:t>Nota: los rendimientos de los instrumentos en dólares están en dólares, los de los instrumentos indexados están en términos reales y los de los rendimientos en pesos están en pesos.</a:t>
            </a:r>
          </a:p>
          <a:p>
            <a:r>
              <a:rPr lang="es-AR" sz="1600" dirty="0" smtClean="0"/>
              <a:t>Supone que el MNI se aplica entero a cada instrumento.</a:t>
            </a:r>
            <a:endParaRPr lang="es-AR" sz="1600" dirty="0"/>
          </a:p>
        </p:txBody>
      </p:sp>
      <p:graphicFrame>
        <p:nvGraphicFramePr>
          <p:cNvPr id="10" name="9 Objeto"/>
          <p:cNvGraphicFramePr>
            <a:graphicFrameLocks noChangeAspect="1"/>
          </p:cNvGraphicFramePr>
          <p:nvPr>
            <p:extLst>
              <p:ext uri="{D42A27DB-BD31-4B8C-83A1-F6EECF244321}">
                <p14:modId xmlns:p14="http://schemas.microsoft.com/office/powerpoint/2010/main" val="2070118950"/>
              </p:ext>
            </p:extLst>
          </p:nvPr>
        </p:nvGraphicFramePr>
        <p:xfrm>
          <a:off x="246666" y="1340768"/>
          <a:ext cx="8619174" cy="3986368"/>
        </p:xfrm>
        <a:graphic>
          <a:graphicData uri="http://schemas.openxmlformats.org/presentationml/2006/ole">
            <mc:AlternateContent xmlns:mc="http://schemas.openxmlformats.org/markup-compatibility/2006">
              <mc:Choice xmlns:v="urn:schemas-microsoft-com:vml" Requires="v">
                <p:oleObj spid="_x0000_s1107" name="Hoja de cálculo" r:id="rId4" imgW="9553643" imgH="4419690" progId="Excel.Sheet.12">
                  <p:embed/>
                </p:oleObj>
              </mc:Choice>
              <mc:Fallback>
                <p:oleObj name="Hoja de cálculo" r:id="rId4" imgW="9553643" imgH="4419690" progId="Excel.Sheet.12">
                  <p:embed/>
                  <p:pic>
                    <p:nvPicPr>
                      <p:cNvPr id="0" name=""/>
                      <p:cNvPicPr/>
                      <p:nvPr/>
                    </p:nvPicPr>
                    <p:blipFill>
                      <a:blip r:embed="rId5"/>
                      <a:stretch>
                        <a:fillRect/>
                      </a:stretch>
                    </p:blipFill>
                    <p:spPr>
                      <a:xfrm>
                        <a:off x="246666" y="1340768"/>
                        <a:ext cx="8619174" cy="3986368"/>
                      </a:xfrm>
                      <a:prstGeom prst="rect">
                        <a:avLst/>
                      </a:prstGeom>
                    </p:spPr>
                  </p:pic>
                </p:oleObj>
              </mc:Fallback>
            </mc:AlternateContent>
          </a:graphicData>
        </a:graphic>
      </p:graphicFrame>
    </p:spTree>
    <p:extLst>
      <p:ext uri="{BB962C8B-B14F-4D97-AF65-F5344CB8AC3E}">
        <p14:creationId xmlns:p14="http://schemas.microsoft.com/office/powerpoint/2010/main" val="2314632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49</a:t>
            </a:fld>
            <a:endParaRPr lang="es-AR"/>
          </a:p>
        </p:txBody>
      </p:sp>
      <p:sp>
        <p:nvSpPr>
          <p:cNvPr id="6"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Ejemplo I: plazo fijo en pesos</a:t>
            </a:r>
            <a:endParaRPr lang="es-AR" sz="2400" b="1" dirty="0">
              <a:solidFill>
                <a:schemeClr val="bg1"/>
              </a:solidFill>
              <a:latin typeface="+mj-lt"/>
              <a:ea typeface="Arial Unicode MS" panose="020B0604020202020204" pitchFamily="34" charset="-128"/>
              <a:cs typeface="Arial" pitchFamily="34" charset="0"/>
            </a:endParaRPr>
          </a:p>
        </p:txBody>
      </p:sp>
      <p:sp>
        <p:nvSpPr>
          <p:cNvPr id="5" name="4 Rectángulo"/>
          <p:cNvSpPr/>
          <p:nvPr/>
        </p:nvSpPr>
        <p:spPr>
          <a:xfrm>
            <a:off x="319334" y="954262"/>
            <a:ext cx="8480534" cy="31449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600" b="1" dirty="0" smtClean="0">
                <a:solidFill>
                  <a:schemeClr val="bg1"/>
                </a:solidFill>
              </a:rPr>
              <a:t>Aplicación del impuesto en el año fiscal 2018 (en pesos)</a:t>
            </a:r>
            <a:endParaRPr lang="es-AR" sz="1600" b="1" dirty="0">
              <a:solidFill>
                <a:schemeClr val="bg1"/>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1398165776"/>
              </p:ext>
            </p:extLst>
          </p:nvPr>
        </p:nvGraphicFramePr>
        <p:xfrm>
          <a:off x="321058" y="1397793"/>
          <a:ext cx="8477086" cy="3471367"/>
        </p:xfrm>
        <a:graphic>
          <a:graphicData uri="http://schemas.openxmlformats.org/drawingml/2006/table">
            <a:tbl>
              <a:tblPr/>
              <a:tblGrid>
                <a:gridCol w="4517803"/>
                <a:gridCol w="1603623"/>
                <a:gridCol w="2355660"/>
              </a:tblGrid>
              <a:tr h="847080">
                <a:tc gridSpan="3">
                  <a:txBody>
                    <a:bodyPr/>
                    <a:lstStyle/>
                    <a:p>
                      <a:pPr algn="ctr" rtl="0" fontAlgn="ctr"/>
                      <a:r>
                        <a:rPr lang="es-AR" sz="1600" b="1" i="0" u="none" strike="noStrike" dirty="0" smtClean="0">
                          <a:solidFill>
                            <a:srgbClr val="FFFFFF"/>
                          </a:solidFill>
                          <a:effectLst/>
                          <a:latin typeface="Calibri"/>
                        </a:rPr>
                        <a:t>Plazo fijo </a:t>
                      </a:r>
                      <a:r>
                        <a:rPr lang="es-AR" sz="1600" b="1" i="0" u="none" strike="noStrike" dirty="0">
                          <a:solidFill>
                            <a:srgbClr val="FFFFFF"/>
                          </a:solidFill>
                          <a:effectLst/>
                          <a:latin typeface="Calibri"/>
                        </a:rPr>
                        <a:t>en pesos </a:t>
                      </a:r>
                      <a:r>
                        <a:rPr lang="es-AR" sz="1600" b="1" i="0" u="none" strike="noStrike" dirty="0" smtClean="0">
                          <a:solidFill>
                            <a:srgbClr val="FFFFFF"/>
                          </a:solidFill>
                          <a:effectLst/>
                          <a:latin typeface="Calibri"/>
                        </a:rPr>
                        <a:t>a un año (tasa de 20</a:t>
                      </a:r>
                      <a:r>
                        <a:rPr lang="es-AR" sz="1600" b="1" i="0" u="none" strike="noStrike" dirty="0">
                          <a:solidFill>
                            <a:srgbClr val="FFFFFF"/>
                          </a:solidFill>
                          <a:effectLst/>
                          <a:latin typeface="Calibri"/>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pPr algn="ctr" rtl="0" fontAlgn="ctr"/>
                      <a:endParaRPr lang="es-AR" sz="1400" b="1" i="0" u="none" strike="noStrike">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pPr algn="ctr" rtl="0" fontAlgn="ctr"/>
                      <a:endParaRPr lang="es-AR" sz="1400" b="1" i="0" u="none" strike="noStrike" dirty="0">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448454">
                <a:tc>
                  <a:txBody>
                    <a:bodyPr/>
                    <a:lstStyle/>
                    <a:p>
                      <a:pPr algn="l" rtl="0" fontAlgn="ctr"/>
                      <a:r>
                        <a:rPr lang="es-AR" sz="1600" b="0" i="0" u="none" strike="noStrike" dirty="0">
                          <a:solidFill>
                            <a:srgbClr val="000000"/>
                          </a:solidFill>
                          <a:effectLst/>
                          <a:latin typeface="Calibri"/>
                        </a:rPr>
                        <a:t>Inversión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600" b="0" i="0" u="none" strike="noStrike" dirty="0">
                          <a:solidFill>
                            <a:srgbClr val="000000"/>
                          </a:solidFill>
                          <a:effectLst/>
                          <a:latin typeface="Calibri"/>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600" b="0" i="0" u="none" strike="noStrike" dirty="0">
                          <a:solidFill>
                            <a:srgbClr val="000000"/>
                          </a:solidFill>
                          <a:effectLst/>
                          <a:latin typeface="Calibri"/>
                        </a:rPr>
                        <a:t>1.000.000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31845">
                <a:tc>
                  <a:txBody>
                    <a:bodyPr/>
                    <a:lstStyle/>
                    <a:p>
                      <a:pPr algn="l" rtl="0" fontAlgn="ctr"/>
                      <a:r>
                        <a:rPr lang="es-AR" sz="1600" b="1" i="0" u="none" strike="noStrike" dirty="0" smtClean="0">
                          <a:solidFill>
                            <a:srgbClr val="000000"/>
                          </a:solidFill>
                          <a:effectLst/>
                          <a:latin typeface="Calibri"/>
                        </a:rPr>
                        <a:t>Interés</a:t>
                      </a:r>
                      <a:endParaRPr lang="es-AR" sz="1600" b="1"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600" b="1" i="0" u="none" strike="noStrike" dirty="0">
                          <a:solidFill>
                            <a:srgbClr val="000000"/>
                          </a:solidFill>
                          <a:effectLst/>
                          <a:latin typeface="Calibri"/>
                        </a:rPr>
                        <a:t>(b)=(a)*20%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600" b="1" i="0" u="none" strike="noStrike" dirty="0">
                          <a:solidFill>
                            <a:srgbClr val="000000"/>
                          </a:solidFill>
                          <a:effectLst/>
                          <a:latin typeface="Calibri"/>
                        </a:rPr>
                        <a:t>200.000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448454">
                <a:tc>
                  <a:txBody>
                    <a:bodyPr/>
                    <a:lstStyle/>
                    <a:p>
                      <a:pPr algn="l" rtl="0" fontAlgn="ctr"/>
                      <a:r>
                        <a:rPr lang="es-AR" sz="1600" b="0" i="0" u="none" strike="noStrike" dirty="0">
                          <a:solidFill>
                            <a:srgbClr val="000000"/>
                          </a:solidFill>
                          <a:effectLst/>
                          <a:latin typeface="Calibri"/>
                        </a:rPr>
                        <a:t>MNI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600" b="0" i="0" u="none" strike="noStrike">
                          <a:solidFill>
                            <a:srgbClr val="000000"/>
                          </a:solidFill>
                          <a:effectLst/>
                          <a:latin typeface="Calibri"/>
                        </a:rPr>
                        <a:t>(c)</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600" b="0" i="0" u="none" strike="noStrike" dirty="0" smtClean="0">
                          <a:solidFill>
                            <a:srgbClr val="000000"/>
                          </a:solidFill>
                          <a:effectLst/>
                          <a:latin typeface="Calibri"/>
                        </a:rPr>
                        <a:t>65.700</a:t>
                      </a:r>
                      <a:endParaRPr lang="es-AR" sz="16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31845">
                <a:tc>
                  <a:txBody>
                    <a:bodyPr/>
                    <a:lstStyle/>
                    <a:p>
                      <a:pPr algn="l" rtl="0" fontAlgn="ctr"/>
                      <a:r>
                        <a:rPr lang="es-AR" sz="1600" b="0" i="0" u="none" strike="noStrike" dirty="0">
                          <a:solidFill>
                            <a:srgbClr val="000000"/>
                          </a:solidFill>
                          <a:effectLst/>
                          <a:latin typeface="Calibri"/>
                        </a:rPr>
                        <a:t>Base imponible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600" b="0" i="0" u="none" strike="noStrike">
                          <a:solidFill>
                            <a:srgbClr val="000000"/>
                          </a:solidFill>
                          <a:effectLst/>
                          <a:latin typeface="Calibri"/>
                        </a:rPr>
                        <a:t>(d)=(b)-(c)</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600" b="0" i="0" u="none" strike="noStrike" dirty="0" smtClean="0">
                          <a:solidFill>
                            <a:srgbClr val="000000"/>
                          </a:solidFill>
                          <a:effectLst/>
                          <a:latin typeface="Calibri"/>
                        </a:rPr>
                        <a:t>134.300</a:t>
                      </a:r>
                      <a:endParaRPr lang="es-AR" sz="16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448454">
                <a:tc>
                  <a:txBody>
                    <a:bodyPr/>
                    <a:lstStyle/>
                    <a:p>
                      <a:pPr algn="l" rtl="0" fontAlgn="ctr"/>
                      <a:r>
                        <a:rPr lang="es-AR" sz="1600" b="0" i="0" u="none" strike="noStrike">
                          <a:solidFill>
                            <a:srgbClr val="000000"/>
                          </a:solidFill>
                          <a:effectLst/>
                          <a:latin typeface="Calibri"/>
                        </a:rPr>
                        <a:t>Impuesto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600" b="0" i="0" u="none" strike="noStrike" dirty="0">
                          <a:solidFill>
                            <a:srgbClr val="000000"/>
                          </a:solidFill>
                          <a:effectLst/>
                          <a:latin typeface="Calibri"/>
                        </a:rPr>
                        <a:t>(e)=(d)*5%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600" b="0" i="0" u="none" strike="noStrike" dirty="0" smtClean="0">
                          <a:solidFill>
                            <a:srgbClr val="000000"/>
                          </a:solidFill>
                          <a:effectLst/>
                          <a:latin typeface="Calibri"/>
                        </a:rPr>
                        <a:t>6.715</a:t>
                      </a:r>
                      <a:endParaRPr lang="es-AR" sz="16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15235">
                <a:tc>
                  <a:txBody>
                    <a:bodyPr/>
                    <a:lstStyle/>
                    <a:p>
                      <a:pPr algn="l" rtl="0" fontAlgn="ctr"/>
                      <a:r>
                        <a:rPr lang="es-AR" sz="1600" b="1" i="0" u="none" strike="noStrike" dirty="0">
                          <a:solidFill>
                            <a:srgbClr val="000000"/>
                          </a:solidFill>
                          <a:effectLst/>
                          <a:latin typeface="Calibri"/>
                        </a:rPr>
                        <a:t>Interés </a:t>
                      </a:r>
                      <a:r>
                        <a:rPr lang="es-AR" sz="1600" b="1" i="0" u="none" strike="noStrike" dirty="0" smtClean="0">
                          <a:solidFill>
                            <a:srgbClr val="000000"/>
                          </a:solidFill>
                          <a:effectLst/>
                          <a:latin typeface="Calibri"/>
                        </a:rPr>
                        <a:t>(</a:t>
                      </a:r>
                      <a:r>
                        <a:rPr lang="es-AR" sz="1600" b="1" i="0" u="none" strike="noStrike" dirty="0">
                          <a:solidFill>
                            <a:srgbClr val="000000"/>
                          </a:solidFill>
                          <a:effectLst/>
                          <a:latin typeface="Calibri"/>
                        </a:rPr>
                        <a:t>después de impuesto)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ctr"/>
                      <a:r>
                        <a:rPr lang="es-AR" sz="1600" b="1" i="0" u="none" strike="noStrike" dirty="0">
                          <a:solidFill>
                            <a:srgbClr val="000000"/>
                          </a:solidFill>
                          <a:effectLst/>
                          <a:latin typeface="Calibri"/>
                        </a:rPr>
                        <a:t>(f)=(b)-(e)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ctr"/>
                      <a:r>
                        <a:rPr lang="es-AR" sz="1600" b="1" i="0" u="none" strike="noStrike" dirty="0" smtClean="0">
                          <a:solidFill>
                            <a:srgbClr val="000000"/>
                          </a:solidFill>
                          <a:effectLst/>
                          <a:latin typeface="Calibri"/>
                        </a:rPr>
                        <a:t>193.285</a:t>
                      </a:r>
                      <a:endParaRPr lang="es-AR" sz="1600" b="1"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r>
            </a:tbl>
          </a:graphicData>
        </a:graphic>
      </p:graphicFrame>
    </p:spTree>
    <p:extLst>
      <p:ext uri="{BB962C8B-B14F-4D97-AF65-F5344CB8AC3E}">
        <p14:creationId xmlns:p14="http://schemas.microsoft.com/office/powerpoint/2010/main" val="1628740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5</a:t>
            </a:fld>
            <a:endParaRPr lang="es-AR"/>
          </a:p>
        </p:txBody>
      </p:sp>
      <p:sp>
        <p:nvSpPr>
          <p:cNvPr id="6" name="4 CuadroTexto"/>
          <p:cNvSpPr txBox="1"/>
          <p:nvPr/>
        </p:nvSpPr>
        <p:spPr>
          <a:xfrm>
            <a:off x="251520" y="159023"/>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El </a:t>
            </a:r>
            <a:r>
              <a:rPr lang="es-AR" sz="2400" b="1" dirty="0" err="1" smtClean="0">
                <a:solidFill>
                  <a:schemeClr val="bg1"/>
                </a:solidFill>
                <a:latin typeface="+mj-lt"/>
                <a:ea typeface="Arial Unicode MS" panose="020B0604020202020204" pitchFamily="34" charset="-128"/>
                <a:cs typeface="Arial" pitchFamily="34" charset="0"/>
              </a:rPr>
              <a:t>gradualismo</a:t>
            </a:r>
            <a:r>
              <a:rPr lang="es-AR" sz="2400" b="1" dirty="0" smtClean="0">
                <a:solidFill>
                  <a:schemeClr val="bg1"/>
                </a:solidFill>
                <a:latin typeface="+mj-lt"/>
                <a:ea typeface="Arial Unicode MS" panose="020B0604020202020204" pitchFamily="34" charset="-128"/>
                <a:cs typeface="Arial" pitchFamily="34" charset="0"/>
              </a:rPr>
              <a:t> en la reforma</a:t>
            </a:r>
            <a:endParaRPr lang="es-AR" sz="2400" b="1" dirty="0">
              <a:solidFill>
                <a:schemeClr val="bg1"/>
              </a:solidFill>
              <a:latin typeface="+mj-lt"/>
              <a:ea typeface="Arial Unicode MS" panose="020B0604020202020204" pitchFamily="34" charset="-128"/>
              <a:cs typeface="Arial" pitchFamily="34" charset="0"/>
            </a:endParaRPr>
          </a:p>
        </p:txBody>
      </p:sp>
      <p:sp>
        <p:nvSpPr>
          <p:cNvPr id="8" name="Content Placeholder 2"/>
          <p:cNvSpPr txBox="1">
            <a:spLocks/>
          </p:cNvSpPr>
          <p:nvPr/>
        </p:nvSpPr>
        <p:spPr>
          <a:xfrm>
            <a:off x="612000" y="764704"/>
            <a:ext cx="7920000" cy="554461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lnSpc>
                <a:spcPct val="120000"/>
              </a:lnSpc>
              <a:spcBef>
                <a:spcPts val="1200"/>
              </a:spcBef>
              <a:spcAft>
                <a:spcPts val="24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latin typeface="+mj-lt"/>
              </a:rPr>
              <a:t>Tanto la reforma tributaria nacional como la reforma tributaria provincial se implementarán en entre uno y cinco años (según cada modificación).</a:t>
            </a:r>
          </a:p>
          <a:p>
            <a:pPr marL="285750" indent="-285750" algn="l">
              <a:lnSpc>
                <a:spcPct val="120000"/>
              </a:lnSpc>
              <a:spcBef>
                <a:spcPts val="1200"/>
              </a:spcBef>
              <a:spcAft>
                <a:spcPts val="24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latin typeface="+mj-lt"/>
              </a:rPr>
              <a:t>Esto da previsibilidad a los cambios.</a:t>
            </a:r>
          </a:p>
          <a:p>
            <a:pPr marL="285750" indent="-285750" algn="l">
              <a:lnSpc>
                <a:spcPct val="120000"/>
              </a:lnSpc>
              <a:spcBef>
                <a:spcPts val="1200"/>
              </a:spcBef>
              <a:spcAft>
                <a:spcPts val="2400"/>
              </a:spcAft>
              <a:buClr>
                <a:schemeClr val="tx2">
                  <a:lumMod val="60000"/>
                  <a:lumOff val="40000"/>
                </a:schemeClr>
              </a:buClr>
              <a:buFont typeface="Arial" panose="020B0604020202020204" pitchFamily="34" charset="0"/>
              <a:buChar char="•"/>
            </a:pPr>
            <a:r>
              <a:rPr lang="es-AR" sz="2200" dirty="0" smtClean="0">
                <a:solidFill>
                  <a:schemeClr val="tx1">
                    <a:lumMod val="85000"/>
                    <a:lumOff val="15000"/>
                  </a:schemeClr>
                </a:solidFill>
                <a:latin typeface="+mj-lt"/>
              </a:rPr>
              <a:t>Asegura la sostenibilidad fiscal de la reforma.</a:t>
            </a:r>
          </a:p>
          <a:p>
            <a:pPr marL="285750" indent="-285750" algn="l">
              <a:lnSpc>
                <a:spcPct val="120000"/>
              </a:lnSpc>
              <a:spcBef>
                <a:spcPts val="1200"/>
              </a:spcBef>
              <a:spcAft>
                <a:spcPts val="2400"/>
              </a:spcAft>
              <a:buClr>
                <a:schemeClr val="tx2">
                  <a:lumMod val="60000"/>
                  <a:lumOff val="40000"/>
                </a:schemeClr>
              </a:buClr>
              <a:buFont typeface="Arial" panose="020B0604020202020204" pitchFamily="34" charset="0"/>
              <a:buChar char="•"/>
            </a:pPr>
            <a:r>
              <a:rPr lang="es-AR" sz="2200" dirty="0" smtClean="0">
                <a:solidFill>
                  <a:schemeClr val="tx1"/>
                </a:solidFill>
                <a:latin typeface="+mj-lt"/>
              </a:rPr>
              <a:t>Sigue ejemplos recientes de nuestros vecinos (como Chile y Uruguay).</a:t>
            </a:r>
          </a:p>
        </p:txBody>
      </p:sp>
    </p:spTree>
    <p:extLst>
      <p:ext uri="{BB962C8B-B14F-4D97-AF65-F5344CB8AC3E}">
        <p14:creationId xmlns:p14="http://schemas.microsoft.com/office/powerpoint/2010/main" val="345329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50</a:t>
            </a:fld>
            <a:endParaRPr lang="es-AR"/>
          </a:p>
        </p:txBody>
      </p:sp>
      <p:sp>
        <p:nvSpPr>
          <p:cNvPr id="5" name="4 Rectángulo"/>
          <p:cNvSpPr/>
          <p:nvPr/>
        </p:nvSpPr>
        <p:spPr>
          <a:xfrm>
            <a:off x="307356" y="2030284"/>
            <a:ext cx="8480534" cy="31449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600" b="1" dirty="0" smtClean="0">
                <a:solidFill>
                  <a:schemeClr val="bg1"/>
                </a:solidFill>
              </a:rPr>
              <a:t>Aplicación del impuesto en el año fiscal 2018 (en pesos)</a:t>
            </a:r>
            <a:endParaRPr lang="es-AR" sz="1600" b="1" dirty="0">
              <a:solidFill>
                <a:schemeClr val="bg1"/>
              </a:solidFill>
            </a:endParaRPr>
          </a:p>
        </p:txBody>
      </p:sp>
      <p:sp>
        <p:nvSpPr>
          <p:cNvPr id="8" name="7 CuadroTexto"/>
          <p:cNvSpPr txBox="1"/>
          <p:nvPr/>
        </p:nvSpPr>
        <p:spPr>
          <a:xfrm>
            <a:off x="371159" y="826493"/>
            <a:ext cx="8352928" cy="1200329"/>
          </a:xfrm>
          <a:prstGeom prst="rect">
            <a:avLst/>
          </a:prstGeom>
          <a:noFill/>
        </p:spPr>
        <p:txBody>
          <a:bodyPr wrap="square" rtlCol="0">
            <a:spAutoFit/>
          </a:bodyPr>
          <a:lstStyle/>
          <a:p>
            <a:pPr marL="285750" indent="-285750">
              <a:lnSpc>
                <a:spcPct val="150000"/>
              </a:lnSpc>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Supuesto: se compra un título en enero y en el cierre del año se lo mantiene en cartera</a:t>
            </a:r>
          </a:p>
          <a:p>
            <a:pPr marL="285750" indent="-285750">
              <a:lnSpc>
                <a:spcPct val="150000"/>
              </a:lnSpc>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Se cobra el impuesto por la renta obtenida por intereses y por la renta devengada imputada correspondiente a ganancia de capital</a:t>
            </a:r>
          </a:p>
        </p:txBody>
      </p:sp>
      <p:graphicFrame>
        <p:nvGraphicFramePr>
          <p:cNvPr id="3" name="2 Tabla"/>
          <p:cNvGraphicFramePr>
            <a:graphicFrameLocks noGrp="1"/>
          </p:cNvGraphicFramePr>
          <p:nvPr>
            <p:extLst>
              <p:ext uri="{D42A27DB-BD31-4B8C-83A1-F6EECF244321}">
                <p14:modId xmlns:p14="http://schemas.microsoft.com/office/powerpoint/2010/main" val="1414818295"/>
              </p:ext>
            </p:extLst>
          </p:nvPr>
        </p:nvGraphicFramePr>
        <p:xfrm>
          <a:off x="307356" y="2384031"/>
          <a:ext cx="8480534" cy="3997297"/>
        </p:xfrm>
        <a:graphic>
          <a:graphicData uri="http://schemas.openxmlformats.org/drawingml/2006/table">
            <a:tbl>
              <a:tblPr/>
              <a:tblGrid>
                <a:gridCol w="3642830"/>
                <a:gridCol w="1545940"/>
                <a:gridCol w="1645882"/>
                <a:gridCol w="1645882"/>
              </a:tblGrid>
              <a:tr h="233076">
                <a:tc gridSpan="4">
                  <a:txBody>
                    <a:bodyPr/>
                    <a:lstStyle/>
                    <a:p>
                      <a:pPr algn="ctr" rtl="0" fontAlgn="ctr"/>
                      <a:r>
                        <a:rPr lang="es-AR" sz="1400" b="1" i="0" u="none" strike="noStrike" dirty="0">
                          <a:solidFill>
                            <a:srgbClr val="FFFFFF"/>
                          </a:solidFill>
                          <a:effectLst/>
                          <a:latin typeface="Calibri"/>
                        </a:rPr>
                        <a:t>Título en pesos: cupón 16%, vencimiento 2023</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s-AR"/>
                    </a:p>
                  </a:txBody>
                  <a:tcPr/>
                </a:tc>
                <a:tc hMerge="1">
                  <a:txBody>
                    <a:bodyPr/>
                    <a:lstStyle/>
                    <a:p>
                      <a:endParaRPr lang="es-AR"/>
                    </a:p>
                  </a:txBody>
                  <a:tcPr/>
                </a:tc>
                <a:tc hMerge="1">
                  <a:txBody>
                    <a:bodyPr/>
                    <a:lstStyle/>
                    <a:p>
                      <a:endParaRPr lang="es-AR"/>
                    </a:p>
                  </a:txBody>
                  <a:tcPr/>
                </a:tc>
              </a:tr>
              <a:tr h="460165">
                <a:tc>
                  <a:txBody>
                    <a:bodyPr/>
                    <a:lstStyle/>
                    <a:p>
                      <a:pPr algn="ctr" rtl="0" fontAlgn="ctr"/>
                      <a:r>
                        <a:rPr lang="es-AR" sz="1400" b="1" i="0" u="none" strike="noStrike" dirty="0">
                          <a:solidFill>
                            <a:srgbClr val="FFFFFF"/>
                          </a:solidFill>
                          <a:effectLst/>
                          <a:latin typeface="Calibri"/>
                        </a:rPr>
                        <a:t> </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400" b="1" i="0" u="none" strike="noStrike">
                          <a:solidFill>
                            <a:srgbClr val="FFFFFF"/>
                          </a:solidFill>
                          <a:effectLst/>
                          <a:latin typeface="Calibri"/>
                        </a:rPr>
                        <a:t> </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400" b="1" i="0" u="none" strike="noStrike" dirty="0">
                          <a:solidFill>
                            <a:srgbClr val="FFFFFF"/>
                          </a:solidFill>
                          <a:effectLst/>
                          <a:latin typeface="Calibri"/>
                        </a:rPr>
                        <a:t>Título a la par</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400" b="1" i="0" u="none" strike="noStrike">
                          <a:solidFill>
                            <a:srgbClr val="FFFFFF"/>
                          </a:solidFill>
                          <a:effectLst/>
                          <a:latin typeface="Calibri"/>
                        </a:rPr>
                        <a:t>Título bajo la par</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38932">
                <a:tc>
                  <a:txBody>
                    <a:bodyPr/>
                    <a:lstStyle/>
                    <a:p>
                      <a:pPr algn="l" rtl="0" fontAlgn="ctr"/>
                      <a:r>
                        <a:rPr lang="es-AR" sz="1400" b="0" i="0" u="none" strike="noStrike" dirty="0">
                          <a:solidFill>
                            <a:srgbClr val="000000"/>
                          </a:solidFill>
                          <a:effectLst/>
                          <a:latin typeface="Calibri"/>
                        </a:rPr>
                        <a:t>Inversión</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(a)</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1.000.000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1.000.000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3076">
                <a:tc>
                  <a:txBody>
                    <a:bodyPr/>
                    <a:lstStyle/>
                    <a:p>
                      <a:pPr algn="l" rtl="0" fontAlgn="ctr"/>
                      <a:r>
                        <a:rPr lang="es-AR" sz="1400" b="0" i="0" u="none" strike="noStrike">
                          <a:solidFill>
                            <a:srgbClr val="000000"/>
                          </a:solidFill>
                          <a:effectLst/>
                          <a:latin typeface="Calibri"/>
                        </a:rPr>
                        <a:t>Valor nominal (capital subyacente)</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a:solidFill>
                            <a:srgbClr val="000000"/>
                          </a:solidFill>
                          <a:effectLst/>
                          <a:latin typeface="Calibri"/>
                        </a:rPr>
                        <a:t>(b)</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a:solidFill>
                            <a:srgbClr val="000000"/>
                          </a:solidFill>
                          <a:effectLst/>
                          <a:latin typeface="Calibri"/>
                        </a:rPr>
                        <a:t>100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100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38932">
                <a:tc>
                  <a:txBody>
                    <a:bodyPr/>
                    <a:lstStyle/>
                    <a:p>
                      <a:pPr algn="l" rtl="0" fontAlgn="ctr"/>
                      <a:r>
                        <a:rPr lang="es-AR" sz="1400" b="0" i="0" u="none" strike="noStrike" dirty="0">
                          <a:solidFill>
                            <a:srgbClr val="000000"/>
                          </a:solidFill>
                          <a:effectLst/>
                          <a:latin typeface="Calibri"/>
                        </a:rPr>
                        <a:t>Años al vencimiento</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(c)</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a:solidFill>
                            <a:srgbClr val="000000"/>
                          </a:solidFill>
                          <a:effectLst/>
                          <a:latin typeface="Calibri"/>
                        </a:rPr>
                        <a:t>5</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5</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3076">
                <a:tc>
                  <a:txBody>
                    <a:bodyPr/>
                    <a:lstStyle/>
                    <a:p>
                      <a:pPr algn="l" rtl="0" fontAlgn="ctr"/>
                      <a:r>
                        <a:rPr lang="es-AR" sz="1400" b="0" i="0" u="none" strike="noStrike" dirty="0">
                          <a:solidFill>
                            <a:srgbClr val="000000"/>
                          </a:solidFill>
                          <a:effectLst/>
                          <a:latin typeface="Calibri"/>
                        </a:rPr>
                        <a:t>Precio de compra (1/ene/18)</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(d)</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a:solidFill>
                            <a:srgbClr val="000000"/>
                          </a:solidFill>
                          <a:effectLst/>
                          <a:latin typeface="Calibri"/>
                        </a:rPr>
                        <a:t>100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80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38932">
                <a:tc>
                  <a:txBody>
                    <a:bodyPr/>
                    <a:lstStyle/>
                    <a:p>
                      <a:pPr algn="l" rtl="0" fontAlgn="ctr"/>
                      <a:r>
                        <a:rPr lang="es-AR" sz="1400" b="0" i="0" u="none" strike="noStrike">
                          <a:solidFill>
                            <a:srgbClr val="000000"/>
                          </a:solidFill>
                          <a:effectLst/>
                          <a:latin typeface="Calibri"/>
                        </a:rPr>
                        <a:t>Unidades compradas</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a:solidFill>
                            <a:srgbClr val="000000"/>
                          </a:solidFill>
                          <a:effectLst/>
                          <a:latin typeface="Calibri"/>
                        </a:rPr>
                        <a:t>(e)</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a:solidFill>
                            <a:srgbClr val="000000"/>
                          </a:solidFill>
                          <a:effectLst/>
                          <a:latin typeface="Calibri"/>
                        </a:rPr>
                        <a:t>10.000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a:solidFill>
                            <a:srgbClr val="000000"/>
                          </a:solidFill>
                          <a:effectLst/>
                          <a:latin typeface="Calibri"/>
                        </a:rPr>
                        <a:t>12.500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3076">
                <a:tc>
                  <a:txBody>
                    <a:bodyPr/>
                    <a:lstStyle/>
                    <a:p>
                      <a:pPr algn="l" fontAlgn="b"/>
                      <a:endParaRPr lang="es-AR" sz="1400" b="0" i="0" u="none" strike="noStrike">
                        <a:solidFill>
                          <a:srgbClr val="000000"/>
                        </a:solidFill>
                        <a:effectLst/>
                        <a:latin typeface="Calibri"/>
                      </a:endParaRPr>
                    </a:p>
                  </a:txBody>
                  <a:tcPr marL="8420" marR="8420" marT="8420"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endParaRPr lang="es-AR" sz="1400" b="0" i="0" u="none" strike="noStrike">
                        <a:solidFill>
                          <a:srgbClr val="000000"/>
                        </a:solidFill>
                        <a:effectLst/>
                        <a:latin typeface="Calibri"/>
                      </a:endParaRPr>
                    </a:p>
                  </a:txBody>
                  <a:tcPr marL="8420" marR="8420" marT="8420"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400" b="0" i="0" u="none" strike="noStrike">
                        <a:solidFill>
                          <a:srgbClr val="000000"/>
                        </a:solidFill>
                        <a:effectLst/>
                        <a:latin typeface="Calibri"/>
                      </a:endParaRPr>
                    </a:p>
                  </a:txBody>
                  <a:tcPr marL="8420" marR="8420" marT="8420"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400" b="0" i="0" u="none" strike="noStrike" dirty="0">
                        <a:solidFill>
                          <a:srgbClr val="000000"/>
                        </a:solidFill>
                        <a:effectLst/>
                        <a:latin typeface="Calibri"/>
                      </a:endParaRPr>
                    </a:p>
                  </a:txBody>
                  <a:tcPr marL="8420" marR="8420" marT="8420"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38932">
                <a:tc>
                  <a:txBody>
                    <a:bodyPr/>
                    <a:lstStyle/>
                    <a:p>
                      <a:pPr algn="l" rtl="0" fontAlgn="ctr"/>
                      <a:r>
                        <a:rPr lang="es-AR" sz="1400" b="0" i="0" u="none" strike="noStrike">
                          <a:solidFill>
                            <a:srgbClr val="000000"/>
                          </a:solidFill>
                          <a:effectLst/>
                          <a:latin typeface="Calibri"/>
                        </a:rPr>
                        <a:t>Intereses</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a:solidFill>
                            <a:srgbClr val="000000"/>
                          </a:solidFill>
                          <a:effectLst/>
                          <a:latin typeface="Calibri"/>
                        </a:rPr>
                        <a:t>(f)=(e)*(b)*16%</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160.000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a:solidFill>
                            <a:srgbClr val="000000"/>
                          </a:solidFill>
                          <a:effectLst/>
                          <a:latin typeface="Calibri"/>
                        </a:rPr>
                        <a:t>200.000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3076">
                <a:tc>
                  <a:txBody>
                    <a:bodyPr/>
                    <a:lstStyle/>
                    <a:p>
                      <a:pPr algn="l" rtl="0" fontAlgn="ctr"/>
                      <a:r>
                        <a:rPr lang="es-AR" sz="1400" b="0" i="0" u="none" strike="noStrike">
                          <a:solidFill>
                            <a:srgbClr val="000000"/>
                          </a:solidFill>
                          <a:effectLst/>
                          <a:latin typeface="Calibri"/>
                        </a:rPr>
                        <a:t>Ganancia de capital imputada</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(g)=(e)*[(b)-(d)]/(c)</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a:solidFill>
                            <a:srgbClr val="000000"/>
                          </a:solidFill>
                          <a:effectLst/>
                          <a:latin typeface="Calibri"/>
                        </a:rPr>
                        <a:t>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a:solidFill>
                            <a:srgbClr val="000000"/>
                          </a:solidFill>
                          <a:effectLst/>
                          <a:latin typeface="Calibri"/>
                        </a:rPr>
                        <a:t>50.000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38932">
                <a:tc>
                  <a:txBody>
                    <a:bodyPr/>
                    <a:lstStyle/>
                    <a:p>
                      <a:pPr algn="l" rtl="0" fontAlgn="ctr"/>
                      <a:r>
                        <a:rPr lang="es-AR" sz="1400" b="1" i="0" u="none" strike="noStrike" dirty="0" smtClean="0">
                          <a:solidFill>
                            <a:srgbClr val="000000"/>
                          </a:solidFill>
                          <a:effectLst/>
                          <a:latin typeface="Calibri"/>
                        </a:rPr>
                        <a:t>Interés + ganancia </a:t>
                      </a:r>
                      <a:r>
                        <a:rPr lang="es-AR" sz="1400" b="1" i="0" u="none" strike="noStrike" dirty="0">
                          <a:solidFill>
                            <a:srgbClr val="000000"/>
                          </a:solidFill>
                          <a:effectLst/>
                          <a:latin typeface="Calibri"/>
                        </a:rPr>
                        <a:t>de capital</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1" i="0" u="none" strike="noStrike" dirty="0">
                          <a:solidFill>
                            <a:srgbClr val="000000"/>
                          </a:solidFill>
                          <a:effectLst/>
                          <a:latin typeface="Calibri"/>
                        </a:rPr>
                        <a:t>(h)=(f)+(g)</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1" i="0" u="none" strike="noStrike" dirty="0">
                          <a:solidFill>
                            <a:srgbClr val="000000"/>
                          </a:solidFill>
                          <a:effectLst/>
                          <a:latin typeface="Calibri"/>
                        </a:rPr>
                        <a:t>160.000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1" i="0" u="none" strike="noStrike" dirty="0">
                          <a:solidFill>
                            <a:srgbClr val="000000"/>
                          </a:solidFill>
                          <a:effectLst/>
                          <a:latin typeface="Calibri"/>
                        </a:rPr>
                        <a:t>250.000</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3076">
                <a:tc>
                  <a:txBody>
                    <a:bodyPr/>
                    <a:lstStyle/>
                    <a:p>
                      <a:pPr algn="l" fontAlgn="b"/>
                      <a:endParaRPr lang="es-AR" sz="1400" b="0" i="0" u="none" strike="noStrike">
                        <a:solidFill>
                          <a:srgbClr val="000000"/>
                        </a:solidFill>
                        <a:effectLst/>
                        <a:latin typeface="Calibri"/>
                      </a:endParaRPr>
                    </a:p>
                  </a:txBody>
                  <a:tcPr marL="8420" marR="8420" marT="8420"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endParaRPr lang="es-AR" sz="1400" b="0" i="0" u="none" strike="noStrike">
                        <a:solidFill>
                          <a:srgbClr val="000000"/>
                        </a:solidFill>
                        <a:effectLst/>
                        <a:latin typeface="Calibri"/>
                      </a:endParaRPr>
                    </a:p>
                  </a:txBody>
                  <a:tcPr marL="8420" marR="8420" marT="8420"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400" b="0" i="0" u="none" strike="noStrike">
                        <a:solidFill>
                          <a:srgbClr val="000000"/>
                        </a:solidFill>
                        <a:effectLst/>
                        <a:latin typeface="Calibri"/>
                      </a:endParaRPr>
                    </a:p>
                  </a:txBody>
                  <a:tcPr marL="8420" marR="8420" marT="8420"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400" b="0" i="0" u="none" strike="noStrike" dirty="0">
                        <a:solidFill>
                          <a:srgbClr val="000000"/>
                        </a:solidFill>
                        <a:effectLst/>
                        <a:latin typeface="Calibri"/>
                      </a:endParaRPr>
                    </a:p>
                  </a:txBody>
                  <a:tcPr marL="8420" marR="8420" marT="8420"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38932">
                <a:tc>
                  <a:txBody>
                    <a:bodyPr/>
                    <a:lstStyle/>
                    <a:p>
                      <a:pPr algn="l" rtl="0" fontAlgn="ctr"/>
                      <a:r>
                        <a:rPr lang="es-AR" sz="1400" b="0" i="0" u="none" strike="noStrike">
                          <a:solidFill>
                            <a:srgbClr val="000000"/>
                          </a:solidFill>
                          <a:effectLst/>
                          <a:latin typeface="Calibri"/>
                        </a:rPr>
                        <a:t>MNI</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(i)</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smtClean="0">
                          <a:solidFill>
                            <a:srgbClr val="000000"/>
                          </a:solidFill>
                          <a:effectLst/>
                          <a:latin typeface="Calibri"/>
                        </a:rPr>
                        <a:t>65.700</a:t>
                      </a:r>
                      <a:endParaRPr lang="es-AR" sz="1400" b="0" i="0" u="none" strike="noStrike" dirty="0">
                        <a:solidFill>
                          <a:srgbClr val="000000"/>
                        </a:solidFill>
                        <a:effectLst/>
                        <a:latin typeface="Calibri"/>
                      </a:endParaRP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smtClean="0">
                          <a:solidFill>
                            <a:srgbClr val="000000"/>
                          </a:solidFill>
                          <a:effectLst/>
                          <a:latin typeface="Calibri"/>
                        </a:rPr>
                        <a:t>65.700</a:t>
                      </a:r>
                      <a:endParaRPr lang="es-AR" sz="1400" b="0" i="0" u="none" strike="noStrike" dirty="0">
                        <a:solidFill>
                          <a:srgbClr val="000000"/>
                        </a:solidFill>
                        <a:effectLst/>
                        <a:latin typeface="Calibri"/>
                      </a:endParaRP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3076">
                <a:tc>
                  <a:txBody>
                    <a:bodyPr/>
                    <a:lstStyle/>
                    <a:p>
                      <a:pPr algn="l" rtl="0" fontAlgn="ctr"/>
                      <a:r>
                        <a:rPr lang="es-AR" sz="1400" b="0" i="0" u="none" strike="noStrike">
                          <a:solidFill>
                            <a:srgbClr val="000000"/>
                          </a:solidFill>
                          <a:effectLst/>
                          <a:latin typeface="Calibri"/>
                        </a:rPr>
                        <a:t>Base imponible</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(j)=(h)-(i)</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smtClean="0">
                          <a:solidFill>
                            <a:srgbClr val="000000"/>
                          </a:solidFill>
                          <a:effectLst/>
                          <a:latin typeface="Calibri"/>
                        </a:rPr>
                        <a:t>94.300</a:t>
                      </a:r>
                      <a:endParaRPr lang="es-AR" sz="1400" b="0" i="0" u="none" strike="noStrike" dirty="0">
                        <a:solidFill>
                          <a:srgbClr val="000000"/>
                        </a:solidFill>
                        <a:effectLst/>
                        <a:latin typeface="Calibri"/>
                      </a:endParaRP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smtClean="0">
                          <a:solidFill>
                            <a:srgbClr val="000000"/>
                          </a:solidFill>
                          <a:effectLst/>
                          <a:latin typeface="Calibri"/>
                        </a:rPr>
                        <a:t>184.300</a:t>
                      </a:r>
                      <a:endParaRPr lang="es-AR" sz="1400" b="0" i="0" u="none" strike="noStrike" dirty="0">
                        <a:solidFill>
                          <a:srgbClr val="000000"/>
                        </a:solidFill>
                        <a:effectLst/>
                        <a:latin typeface="Calibri"/>
                      </a:endParaRP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38932">
                <a:tc>
                  <a:txBody>
                    <a:bodyPr/>
                    <a:lstStyle/>
                    <a:p>
                      <a:pPr algn="l" rtl="0" fontAlgn="ctr"/>
                      <a:r>
                        <a:rPr lang="es-AR" sz="1400" b="0" i="0" u="none" strike="noStrike">
                          <a:solidFill>
                            <a:srgbClr val="000000"/>
                          </a:solidFill>
                          <a:effectLst/>
                          <a:latin typeface="Calibri"/>
                        </a:rPr>
                        <a:t>Impuesto</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(k)=(j)*5%</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smtClean="0">
                          <a:solidFill>
                            <a:srgbClr val="000000"/>
                          </a:solidFill>
                          <a:effectLst/>
                          <a:latin typeface="Calibri"/>
                        </a:rPr>
                        <a:t>4.715</a:t>
                      </a:r>
                      <a:endParaRPr lang="es-AR" sz="1400" b="0" i="0" u="none" strike="noStrike" dirty="0">
                        <a:solidFill>
                          <a:srgbClr val="000000"/>
                        </a:solidFill>
                        <a:effectLst/>
                        <a:latin typeface="Calibri"/>
                      </a:endParaRP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smtClean="0">
                          <a:solidFill>
                            <a:srgbClr val="000000"/>
                          </a:solidFill>
                          <a:effectLst/>
                          <a:latin typeface="Calibri"/>
                        </a:rPr>
                        <a:t>9.215</a:t>
                      </a:r>
                      <a:endParaRPr lang="es-AR" sz="1400" b="0" i="0" u="none" strike="noStrike" dirty="0">
                        <a:solidFill>
                          <a:srgbClr val="000000"/>
                        </a:solidFill>
                        <a:effectLst/>
                        <a:latin typeface="Calibri"/>
                      </a:endParaRP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3076">
                <a:tc>
                  <a:txBody>
                    <a:bodyPr/>
                    <a:lstStyle/>
                    <a:p>
                      <a:pPr algn="l" rtl="0" fontAlgn="ctr"/>
                      <a:r>
                        <a:rPr lang="es-AR" sz="1400" b="1" i="0" u="none" strike="noStrike" dirty="0">
                          <a:solidFill>
                            <a:srgbClr val="000000"/>
                          </a:solidFill>
                          <a:effectLst/>
                          <a:latin typeface="Calibri"/>
                        </a:rPr>
                        <a:t>Interés + </a:t>
                      </a:r>
                      <a:r>
                        <a:rPr lang="es-AR" sz="1400" b="1" i="0" u="none" strike="noStrike" dirty="0" smtClean="0">
                          <a:solidFill>
                            <a:srgbClr val="000000"/>
                          </a:solidFill>
                          <a:effectLst/>
                          <a:latin typeface="Calibri"/>
                        </a:rPr>
                        <a:t>ganancia de </a:t>
                      </a:r>
                      <a:r>
                        <a:rPr lang="es-AR" sz="1400" b="1" i="0" u="none" strike="noStrike" dirty="0">
                          <a:solidFill>
                            <a:srgbClr val="000000"/>
                          </a:solidFill>
                          <a:effectLst/>
                          <a:latin typeface="Calibri"/>
                        </a:rPr>
                        <a:t>cap. (después de impuesto)</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ctr"/>
                      <a:r>
                        <a:rPr lang="es-AR" sz="1400" b="1" i="0" u="none" strike="noStrike" dirty="0">
                          <a:solidFill>
                            <a:srgbClr val="000000"/>
                          </a:solidFill>
                          <a:effectLst/>
                          <a:latin typeface="Calibri"/>
                        </a:rPr>
                        <a:t>(l)=(h)-(k)</a:t>
                      </a: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ctr"/>
                      <a:r>
                        <a:rPr lang="es-AR" sz="1400" b="1" i="0" u="none" strike="noStrike" dirty="0" smtClean="0">
                          <a:solidFill>
                            <a:srgbClr val="000000"/>
                          </a:solidFill>
                          <a:effectLst/>
                          <a:latin typeface="Calibri"/>
                        </a:rPr>
                        <a:t>155.285</a:t>
                      </a:r>
                      <a:endParaRPr lang="es-AR" sz="1400" b="1" i="0" u="none" strike="noStrike" dirty="0">
                        <a:solidFill>
                          <a:srgbClr val="000000"/>
                        </a:solidFill>
                        <a:effectLst/>
                        <a:latin typeface="Calibri"/>
                      </a:endParaRP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ctr"/>
                      <a:r>
                        <a:rPr lang="es-AR" sz="1400" b="1" i="0" u="none" strike="noStrike" dirty="0" smtClean="0">
                          <a:solidFill>
                            <a:srgbClr val="000000"/>
                          </a:solidFill>
                          <a:effectLst/>
                          <a:latin typeface="Calibri"/>
                        </a:rPr>
                        <a:t>240.785</a:t>
                      </a:r>
                      <a:endParaRPr lang="es-AR" sz="1400" b="1" i="0" u="none" strike="noStrike" dirty="0">
                        <a:solidFill>
                          <a:srgbClr val="000000"/>
                        </a:solidFill>
                        <a:effectLst/>
                        <a:latin typeface="Calibri"/>
                      </a:endParaRPr>
                    </a:p>
                  </a:txBody>
                  <a:tcPr marL="8420" marR="8420" marT="84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r>
            </a:tbl>
          </a:graphicData>
        </a:graphic>
      </p:graphicFrame>
      <p:sp>
        <p:nvSpPr>
          <p:cNvPr id="10"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Ejemplo II.A: títulos en pesos</a:t>
            </a:r>
            <a:endParaRPr lang="es-AR" sz="2400" b="1" dirty="0">
              <a:solidFill>
                <a:schemeClr val="bg1"/>
              </a:solidFill>
              <a:latin typeface="+mj-lt"/>
              <a:ea typeface="Arial Unicode MS" panose="020B0604020202020204" pitchFamily="34" charset="-128"/>
              <a:cs typeface="Arial" pitchFamily="34" charset="0"/>
            </a:endParaRPr>
          </a:p>
        </p:txBody>
      </p:sp>
    </p:spTree>
    <p:extLst>
      <p:ext uri="{BB962C8B-B14F-4D97-AF65-F5344CB8AC3E}">
        <p14:creationId xmlns:p14="http://schemas.microsoft.com/office/powerpoint/2010/main" val="965071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51</a:t>
            </a:fld>
            <a:endParaRPr lang="es-AR"/>
          </a:p>
        </p:txBody>
      </p:sp>
      <p:sp>
        <p:nvSpPr>
          <p:cNvPr id="5" name="4 Rectángulo"/>
          <p:cNvSpPr/>
          <p:nvPr/>
        </p:nvSpPr>
        <p:spPr>
          <a:xfrm>
            <a:off x="308957" y="2056528"/>
            <a:ext cx="8480534" cy="31449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600" b="1" dirty="0" smtClean="0">
                <a:solidFill>
                  <a:schemeClr val="bg1"/>
                </a:solidFill>
              </a:rPr>
              <a:t>Aplicación del impuesto en el año fiscal 2018 (en pesos)</a:t>
            </a:r>
            <a:endParaRPr lang="es-AR" sz="1600" b="1" dirty="0">
              <a:solidFill>
                <a:schemeClr val="bg1"/>
              </a:solidFill>
            </a:endParaRPr>
          </a:p>
        </p:txBody>
      </p:sp>
      <p:sp>
        <p:nvSpPr>
          <p:cNvPr id="8" name="7 CuadroTexto"/>
          <p:cNvSpPr txBox="1"/>
          <p:nvPr/>
        </p:nvSpPr>
        <p:spPr>
          <a:xfrm>
            <a:off x="395536" y="908720"/>
            <a:ext cx="8352928" cy="830997"/>
          </a:xfrm>
          <a:prstGeom prst="rect">
            <a:avLst/>
          </a:prstGeom>
          <a:noFill/>
        </p:spPr>
        <p:txBody>
          <a:bodyPr wrap="square" rtlCol="0">
            <a:spAutoFit/>
          </a:bodyPr>
          <a:lstStyle/>
          <a:p>
            <a:pPr marL="285750" indent="-285750">
              <a:lnSpc>
                <a:spcPct val="150000"/>
              </a:lnSpc>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Supuesto: se compra un título en enero de 2018 y se lo vende en octubre del mismo año</a:t>
            </a:r>
          </a:p>
          <a:p>
            <a:pPr marL="285750" indent="-285750">
              <a:lnSpc>
                <a:spcPct val="150000"/>
              </a:lnSpc>
              <a:buClr>
                <a:schemeClr val="tx2">
                  <a:lumMod val="60000"/>
                  <a:lumOff val="40000"/>
                </a:schemeClr>
              </a:buClr>
              <a:buFont typeface="Arial" panose="020B0604020202020204" pitchFamily="34" charset="0"/>
              <a:buChar char="•"/>
            </a:pPr>
            <a:r>
              <a:rPr lang="es-AR" sz="1600" dirty="0" smtClean="0">
                <a:solidFill>
                  <a:schemeClr val="tx1">
                    <a:lumMod val="85000"/>
                    <a:lumOff val="15000"/>
                  </a:schemeClr>
                </a:solidFill>
              </a:rPr>
              <a:t>Se cobra el impuesto por la renta obtenida por intereses y por la ganancia de capital realizada</a:t>
            </a:r>
          </a:p>
        </p:txBody>
      </p:sp>
      <p:sp>
        <p:nvSpPr>
          <p:cNvPr id="10"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Ejemplo II.B: títulos en pesos</a:t>
            </a:r>
            <a:endParaRPr lang="es-AR" sz="2400" b="1" dirty="0">
              <a:solidFill>
                <a:schemeClr val="bg1"/>
              </a:solidFill>
              <a:latin typeface="+mj-lt"/>
              <a:ea typeface="Arial Unicode MS" panose="020B0604020202020204" pitchFamily="34" charset="-128"/>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530269364"/>
              </p:ext>
            </p:extLst>
          </p:nvPr>
        </p:nvGraphicFramePr>
        <p:xfrm>
          <a:off x="298580" y="2412357"/>
          <a:ext cx="8501288" cy="3968971"/>
        </p:xfrm>
        <a:graphic>
          <a:graphicData uri="http://schemas.openxmlformats.org/drawingml/2006/table">
            <a:tbl>
              <a:tblPr/>
              <a:tblGrid>
                <a:gridCol w="3500058"/>
                <a:gridCol w="1340618"/>
                <a:gridCol w="1220204"/>
                <a:gridCol w="1220204"/>
                <a:gridCol w="1220204"/>
              </a:tblGrid>
              <a:tr h="251426">
                <a:tc gridSpan="5">
                  <a:txBody>
                    <a:bodyPr/>
                    <a:lstStyle/>
                    <a:p>
                      <a:pPr algn="ctr" rtl="0" fontAlgn="ctr"/>
                      <a:r>
                        <a:rPr lang="es-AR" sz="1200" b="1" i="0" u="none" strike="noStrike" dirty="0">
                          <a:solidFill>
                            <a:srgbClr val="FFFFFF"/>
                          </a:solidFill>
                          <a:effectLst/>
                          <a:latin typeface="Calibri"/>
                        </a:rPr>
                        <a:t>Título en pesos: cupón 16%</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261097">
                <a:tc>
                  <a:txBody>
                    <a:bodyPr/>
                    <a:lstStyle/>
                    <a:p>
                      <a:pPr algn="ctr" rtl="0" fontAlgn="ctr"/>
                      <a:r>
                        <a:rPr lang="es-AR" sz="1200" b="1" i="0" u="none" strike="noStrike" dirty="0">
                          <a:solidFill>
                            <a:srgbClr val="FFFFFF"/>
                          </a:solidFill>
                          <a:effectLst/>
                          <a:latin typeface="Calibri"/>
                        </a:rPr>
                        <a:t> </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200" b="1" i="0" u="none" strike="noStrike">
                          <a:solidFill>
                            <a:srgbClr val="FFFFFF"/>
                          </a:solidFill>
                          <a:effectLst/>
                          <a:latin typeface="Calibri"/>
                        </a:rPr>
                        <a:t> </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200" b="1" i="0" u="none" strike="noStrike">
                          <a:solidFill>
                            <a:srgbClr val="FFFFFF"/>
                          </a:solidFill>
                          <a:effectLst/>
                          <a:latin typeface="Calibri"/>
                        </a:rPr>
                        <a:t>Precio constante</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200" b="1" i="0" u="none" strike="noStrike">
                          <a:solidFill>
                            <a:srgbClr val="FFFFFF"/>
                          </a:solidFill>
                          <a:effectLst/>
                          <a:latin typeface="Calibri"/>
                        </a:rPr>
                        <a:t>Precio aumenta</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200" b="1" i="0" u="none" strike="noStrike">
                          <a:solidFill>
                            <a:srgbClr val="FFFFFF"/>
                          </a:solidFill>
                          <a:effectLst/>
                          <a:latin typeface="Calibri"/>
                        </a:rPr>
                        <a:t>Precio disminuye</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61097">
                <a:tc>
                  <a:txBody>
                    <a:bodyPr/>
                    <a:lstStyle/>
                    <a:p>
                      <a:pPr algn="l" rtl="0" fontAlgn="ctr"/>
                      <a:r>
                        <a:rPr lang="es-AR" sz="1200" b="0" i="0" u="none" strike="noStrike">
                          <a:solidFill>
                            <a:srgbClr val="000000"/>
                          </a:solidFill>
                          <a:effectLst/>
                          <a:latin typeface="Calibri"/>
                        </a:rPr>
                        <a:t>Inversión</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(a)</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1.000.000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1.000.000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1.000.000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51426">
                <a:tc>
                  <a:txBody>
                    <a:bodyPr/>
                    <a:lstStyle/>
                    <a:p>
                      <a:pPr algn="l" rtl="0" fontAlgn="ctr"/>
                      <a:r>
                        <a:rPr lang="es-AR" sz="1200" b="0" i="0" u="none" strike="noStrike">
                          <a:solidFill>
                            <a:srgbClr val="000000"/>
                          </a:solidFill>
                          <a:effectLst/>
                          <a:latin typeface="Calibri"/>
                        </a:rPr>
                        <a:t>Valor nominal (capital subyacente)</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(b)</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100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100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100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61097">
                <a:tc>
                  <a:txBody>
                    <a:bodyPr/>
                    <a:lstStyle/>
                    <a:p>
                      <a:pPr algn="l" rtl="0" fontAlgn="ctr"/>
                      <a:r>
                        <a:rPr lang="es-AR" sz="1200" b="0" i="0" u="none" strike="noStrike" dirty="0">
                          <a:solidFill>
                            <a:srgbClr val="000000"/>
                          </a:solidFill>
                          <a:effectLst/>
                          <a:latin typeface="Calibri"/>
                        </a:rPr>
                        <a:t>Precio de compra (1/ene/18)</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(c)</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51426">
                <a:tc>
                  <a:txBody>
                    <a:bodyPr/>
                    <a:lstStyle/>
                    <a:p>
                      <a:pPr algn="l" rtl="0" fontAlgn="ctr"/>
                      <a:r>
                        <a:rPr lang="es-AR" sz="1200" b="0" i="0" u="none" strike="noStrike" dirty="0">
                          <a:solidFill>
                            <a:srgbClr val="000000"/>
                          </a:solidFill>
                          <a:effectLst/>
                          <a:latin typeface="Calibri"/>
                        </a:rPr>
                        <a:t>Precio de venta (1/oct/18)</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(d)</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100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120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90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61097">
                <a:tc>
                  <a:txBody>
                    <a:bodyPr/>
                    <a:lstStyle/>
                    <a:p>
                      <a:pPr algn="l" rtl="0" fontAlgn="ctr"/>
                      <a:r>
                        <a:rPr lang="es-AR" sz="1200" b="0" i="0" u="none" strike="noStrike">
                          <a:solidFill>
                            <a:srgbClr val="000000"/>
                          </a:solidFill>
                          <a:effectLst/>
                          <a:latin typeface="Calibri"/>
                        </a:rPr>
                        <a:t>Unidades compradas</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(e)</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64394">
                <a:tc>
                  <a:txBody>
                    <a:bodyPr/>
                    <a:lstStyle/>
                    <a:p>
                      <a:pPr algn="l"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61097">
                <a:tc>
                  <a:txBody>
                    <a:bodyPr/>
                    <a:lstStyle/>
                    <a:p>
                      <a:pPr algn="l" rtl="0" fontAlgn="ctr"/>
                      <a:r>
                        <a:rPr lang="es-AR" sz="1200" b="0" i="0" u="none" strike="noStrike">
                          <a:solidFill>
                            <a:srgbClr val="000000"/>
                          </a:solidFill>
                          <a:effectLst/>
                          <a:latin typeface="Calibri"/>
                        </a:rPr>
                        <a:t>Intereses</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dirty="0">
                          <a:solidFill>
                            <a:srgbClr val="000000"/>
                          </a:solidFill>
                          <a:effectLst/>
                          <a:latin typeface="Calibri"/>
                        </a:rPr>
                        <a:t>(f)=(e)*(b)*16%</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160.000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160.000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160.000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51426">
                <a:tc>
                  <a:txBody>
                    <a:bodyPr/>
                    <a:lstStyle/>
                    <a:p>
                      <a:pPr algn="l" rtl="0" fontAlgn="ctr"/>
                      <a:r>
                        <a:rPr lang="es-AR" sz="1200" b="0" i="0" u="none" strike="noStrike">
                          <a:solidFill>
                            <a:srgbClr val="000000"/>
                          </a:solidFill>
                          <a:effectLst/>
                          <a:latin typeface="Calibri"/>
                        </a:rPr>
                        <a:t>Ganancia de capital</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(g)=(e)*[(d)-(c)]</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200.000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-100.000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61097">
                <a:tc>
                  <a:txBody>
                    <a:bodyPr/>
                    <a:lstStyle/>
                    <a:p>
                      <a:pPr algn="l" rtl="0" fontAlgn="ctr"/>
                      <a:r>
                        <a:rPr lang="es-AR" sz="1200" b="1" i="0" u="none" strike="noStrike">
                          <a:solidFill>
                            <a:srgbClr val="000000"/>
                          </a:solidFill>
                          <a:effectLst/>
                          <a:latin typeface="Calibri"/>
                        </a:rPr>
                        <a:t>Interés + ganancia de capital</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dirty="0">
                          <a:solidFill>
                            <a:srgbClr val="000000"/>
                          </a:solidFill>
                          <a:effectLst/>
                          <a:latin typeface="Calibri"/>
                        </a:rPr>
                        <a:t>(h)=(f)+(g)</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160.000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360.000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60.000</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64394">
                <a:tc>
                  <a:txBody>
                    <a:bodyPr/>
                    <a:lstStyle/>
                    <a:p>
                      <a:pPr algn="l"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1200" b="0" i="0" u="none" strike="noStrike">
                        <a:solidFill>
                          <a:srgbClr val="000000"/>
                        </a:solidFill>
                        <a:effectLst/>
                        <a:latin typeface="Calibri"/>
                      </a:endParaRPr>
                    </a:p>
                  </a:txBody>
                  <a:tcPr marL="7774" marR="7774" marT="7774"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61097">
                <a:tc>
                  <a:txBody>
                    <a:bodyPr/>
                    <a:lstStyle/>
                    <a:p>
                      <a:pPr algn="l" rtl="0" fontAlgn="ctr"/>
                      <a:r>
                        <a:rPr lang="es-AR" sz="1200" b="0" i="0" u="none" strike="noStrike">
                          <a:solidFill>
                            <a:srgbClr val="000000"/>
                          </a:solidFill>
                          <a:effectLst/>
                          <a:latin typeface="Calibri"/>
                        </a:rPr>
                        <a:t>MNI</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(i)</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dirty="0" smtClean="0">
                          <a:solidFill>
                            <a:srgbClr val="000000"/>
                          </a:solidFill>
                          <a:effectLst/>
                          <a:latin typeface="Calibri"/>
                        </a:rPr>
                        <a:t>65.700</a:t>
                      </a:r>
                      <a:endParaRPr lang="es-AR" sz="1200" b="0"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dirty="0" smtClean="0">
                          <a:solidFill>
                            <a:srgbClr val="000000"/>
                          </a:solidFill>
                          <a:effectLst/>
                          <a:latin typeface="Calibri"/>
                        </a:rPr>
                        <a:t>65.700</a:t>
                      </a:r>
                      <a:endParaRPr lang="es-AR" sz="1200" b="0"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dirty="0" smtClean="0">
                          <a:solidFill>
                            <a:srgbClr val="000000"/>
                          </a:solidFill>
                          <a:effectLst/>
                          <a:latin typeface="Calibri"/>
                        </a:rPr>
                        <a:t>65.700</a:t>
                      </a:r>
                      <a:endParaRPr lang="es-AR" sz="1200" b="0"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51426">
                <a:tc>
                  <a:txBody>
                    <a:bodyPr/>
                    <a:lstStyle/>
                    <a:p>
                      <a:pPr algn="l" rtl="0" fontAlgn="ctr"/>
                      <a:r>
                        <a:rPr lang="es-AR" sz="1200" b="0" i="0" u="none" strike="noStrike" dirty="0">
                          <a:solidFill>
                            <a:srgbClr val="000000"/>
                          </a:solidFill>
                          <a:effectLst/>
                          <a:latin typeface="Calibri"/>
                        </a:rPr>
                        <a:t>Base imponible</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a:solidFill>
                            <a:srgbClr val="000000"/>
                          </a:solidFill>
                          <a:effectLst/>
                          <a:latin typeface="Calibri"/>
                        </a:rPr>
                        <a:t>(j)=(h)-(i)</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dirty="0" smtClean="0">
                          <a:solidFill>
                            <a:srgbClr val="000000"/>
                          </a:solidFill>
                          <a:effectLst/>
                          <a:latin typeface="Calibri"/>
                        </a:rPr>
                        <a:t>94.300</a:t>
                      </a:r>
                      <a:endParaRPr lang="es-AR" sz="1200" b="0"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dirty="0" smtClean="0">
                          <a:solidFill>
                            <a:srgbClr val="000000"/>
                          </a:solidFill>
                          <a:effectLst/>
                          <a:latin typeface="Calibri"/>
                        </a:rPr>
                        <a:t>294.300</a:t>
                      </a:r>
                      <a:endParaRPr lang="es-AR" sz="1200" b="0"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200" b="0" i="0" u="none" strike="noStrike" dirty="0" smtClean="0">
                          <a:solidFill>
                            <a:srgbClr val="000000"/>
                          </a:solidFill>
                          <a:effectLst/>
                          <a:latin typeface="Calibri"/>
                        </a:rPr>
                        <a:t>0</a:t>
                      </a:r>
                      <a:endParaRPr lang="es-AR" sz="1200" b="0"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61097">
                <a:tc>
                  <a:txBody>
                    <a:bodyPr/>
                    <a:lstStyle/>
                    <a:p>
                      <a:pPr algn="l" rtl="0" fontAlgn="ctr"/>
                      <a:r>
                        <a:rPr lang="es-AR" sz="1200" b="0" i="0" u="none" strike="noStrike">
                          <a:solidFill>
                            <a:srgbClr val="000000"/>
                          </a:solidFill>
                          <a:effectLst/>
                          <a:latin typeface="Calibri"/>
                        </a:rPr>
                        <a:t>Impuesto</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a:solidFill>
                            <a:srgbClr val="000000"/>
                          </a:solidFill>
                          <a:effectLst/>
                          <a:latin typeface="Calibri"/>
                        </a:rPr>
                        <a:t>(k)=(j)*5%</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dirty="0" smtClean="0">
                          <a:solidFill>
                            <a:srgbClr val="000000"/>
                          </a:solidFill>
                          <a:effectLst/>
                          <a:latin typeface="Calibri"/>
                        </a:rPr>
                        <a:t>4.715</a:t>
                      </a:r>
                      <a:endParaRPr lang="es-AR" sz="1200" b="0"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dirty="0" smtClean="0">
                          <a:solidFill>
                            <a:srgbClr val="000000"/>
                          </a:solidFill>
                          <a:effectLst/>
                          <a:latin typeface="Calibri"/>
                        </a:rPr>
                        <a:t>14.715</a:t>
                      </a:r>
                      <a:endParaRPr lang="es-AR" sz="1200" b="0"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200" b="0" i="0" u="none" strike="noStrike" dirty="0" smtClean="0">
                          <a:solidFill>
                            <a:srgbClr val="000000"/>
                          </a:solidFill>
                          <a:effectLst/>
                          <a:latin typeface="Calibri"/>
                        </a:rPr>
                        <a:t>0</a:t>
                      </a:r>
                      <a:endParaRPr lang="es-AR" sz="1200" b="0"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41757">
                <a:tc>
                  <a:txBody>
                    <a:bodyPr/>
                    <a:lstStyle/>
                    <a:p>
                      <a:pPr algn="l" rtl="0" fontAlgn="ctr"/>
                      <a:r>
                        <a:rPr lang="es-AR" sz="1200" b="1" i="0" u="none" strike="noStrike">
                          <a:solidFill>
                            <a:srgbClr val="000000"/>
                          </a:solidFill>
                          <a:effectLst/>
                          <a:latin typeface="Calibri"/>
                        </a:rPr>
                        <a:t>Interés + ganancia de cap. (después de impuesto)</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ctr"/>
                      <a:r>
                        <a:rPr lang="es-AR" sz="1200" b="1" i="0" u="none" strike="noStrike">
                          <a:solidFill>
                            <a:srgbClr val="000000"/>
                          </a:solidFill>
                          <a:effectLst/>
                          <a:latin typeface="Calibri"/>
                        </a:rPr>
                        <a:t>(l)=(h)-(k)</a:t>
                      </a: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ctr"/>
                      <a:r>
                        <a:rPr lang="es-AR" sz="1200" b="1" i="0" u="none" strike="noStrike" dirty="0" smtClean="0">
                          <a:solidFill>
                            <a:srgbClr val="000000"/>
                          </a:solidFill>
                          <a:effectLst/>
                          <a:latin typeface="Calibri"/>
                        </a:rPr>
                        <a:t>155.285</a:t>
                      </a:r>
                      <a:endParaRPr lang="es-AR" sz="1200" b="1"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ctr"/>
                      <a:r>
                        <a:rPr lang="es-AR" sz="1200" b="1" i="0" u="none" strike="noStrike" dirty="0" smtClean="0">
                          <a:solidFill>
                            <a:srgbClr val="000000"/>
                          </a:solidFill>
                          <a:effectLst/>
                          <a:latin typeface="Calibri"/>
                        </a:rPr>
                        <a:t>345.285</a:t>
                      </a:r>
                      <a:endParaRPr lang="es-AR" sz="1200" b="1"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ctr"/>
                      <a:r>
                        <a:rPr lang="es-AR" sz="1200" b="1" i="0" u="none" strike="noStrike" dirty="0" smtClean="0">
                          <a:solidFill>
                            <a:srgbClr val="000000"/>
                          </a:solidFill>
                          <a:effectLst/>
                          <a:latin typeface="Calibri"/>
                        </a:rPr>
                        <a:t>60.000</a:t>
                      </a:r>
                      <a:endParaRPr lang="es-AR" sz="1200" b="1" i="0" u="none" strike="noStrike" dirty="0">
                        <a:solidFill>
                          <a:srgbClr val="000000"/>
                        </a:solidFill>
                        <a:effectLst/>
                        <a:latin typeface="Calibri"/>
                      </a:endParaRPr>
                    </a:p>
                  </a:txBody>
                  <a:tcPr marL="7774" marR="7774" marT="777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r>
            </a:tbl>
          </a:graphicData>
        </a:graphic>
      </p:graphicFrame>
    </p:spTree>
    <p:extLst>
      <p:ext uri="{BB962C8B-B14F-4D97-AF65-F5344CB8AC3E}">
        <p14:creationId xmlns:p14="http://schemas.microsoft.com/office/powerpoint/2010/main" val="200355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52</a:t>
            </a:fld>
            <a:endParaRPr lang="es-AR"/>
          </a:p>
        </p:txBody>
      </p:sp>
      <p:sp>
        <p:nvSpPr>
          <p:cNvPr id="5" name="4 Rectángulo"/>
          <p:cNvSpPr/>
          <p:nvPr/>
        </p:nvSpPr>
        <p:spPr>
          <a:xfrm>
            <a:off x="331733" y="836712"/>
            <a:ext cx="8480534" cy="31449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600" b="1" dirty="0" smtClean="0">
                <a:solidFill>
                  <a:schemeClr val="bg1"/>
                </a:solidFill>
              </a:rPr>
              <a:t>Aplicación del impuesto en el año fiscal 2018 (en dólares)</a:t>
            </a:r>
            <a:endParaRPr lang="es-AR" sz="1600" b="1" dirty="0">
              <a:solidFill>
                <a:schemeClr val="bg1"/>
              </a:solidFill>
            </a:endParaRPr>
          </a:p>
        </p:txBody>
      </p:sp>
      <p:sp>
        <p:nvSpPr>
          <p:cNvPr id="8" name="7 CuadroTexto"/>
          <p:cNvSpPr txBox="1"/>
          <p:nvPr/>
        </p:nvSpPr>
        <p:spPr>
          <a:xfrm>
            <a:off x="179512" y="5461254"/>
            <a:ext cx="8784976" cy="1169551"/>
          </a:xfrm>
          <a:prstGeom prst="rect">
            <a:avLst/>
          </a:prstGeom>
          <a:noFill/>
        </p:spPr>
        <p:txBody>
          <a:bodyPr wrap="square" rtlCol="0">
            <a:spAutoFit/>
          </a:bodyPr>
          <a:lstStyle/>
          <a:p>
            <a:pPr marL="285750" indent="-285750">
              <a:buClr>
                <a:schemeClr val="tx2">
                  <a:lumMod val="60000"/>
                  <a:lumOff val="40000"/>
                </a:schemeClr>
              </a:buClr>
              <a:buFont typeface="Arial" panose="020B0604020202020204" pitchFamily="34" charset="0"/>
              <a:buChar char="•"/>
            </a:pPr>
            <a:r>
              <a:rPr lang="es-AR" sz="1400" dirty="0" smtClean="0">
                <a:solidFill>
                  <a:schemeClr val="tx1">
                    <a:lumMod val="85000"/>
                    <a:lumOff val="15000"/>
                  </a:schemeClr>
                </a:solidFill>
              </a:rPr>
              <a:t>Supuestos:</a:t>
            </a:r>
          </a:p>
          <a:p>
            <a:pPr marL="742950" lvl="1" indent="-285750">
              <a:buClr>
                <a:schemeClr val="tx2">
                  <a:lumMod val="60000"/>
                  <a:lumOff val="40000"/>
                </a:schemeClr>
              </a:buClr>
              <a:buFont typeface="Wingdings" panose="05000000000000000000" pitchFamily="2" charset="2"/>
              <a:buChar char="ü"/>
            </a:pPr>
            <a:r>
              <a:rPr lang="es-AR" sz="1400" dirty="0" smtClean="0">
                <a:solidFill>
                  <a:schemeClr val="tx1">
                    <a:lumMod val="85000"/>
                    <a:lumOff val="15000"/>
                  </a:schemeClr>
                </a:solidFill>
              </a:rPr>
              <a:t>Se compra un título en enero y en el cierre del año se lo mantiene en cartera</a:t>
            </a:r>
          </a:p>
          <a:p>
            <a:pPr marL="742950" lvl="1" indent="-285750">
              <a:buClr>
                <a:schemeClr val="tx2">
                  <a:lumMod val="60000"/>
                  <a:lumOff val="40000"/>
                </a:schemeClr>
              </a:buClr>
              <a:buFont typeface="Wingdings" panose="05000000000000000000" pitchFamily="2" charset="2"/>
              <a:buChar char="ü"/>
            </a:pPr>
            <a:r>
              <a:rPr lang="es-AR" sz="1400" dirty="0" smtClean="0">
                <a:solidFill>
                  <a:schemeClr val="tx1">
                    <a:lumMod val="85000"/>
                    <a:lumOff val="15000"/>
                  </a:schemeClr>
                </a:solidFill>
              </a:rPr>
              <a:t>Tipo de cambio al cierre del año: ARS/USD 20,0</a:t>
            </a:r>
          </a:p>
          <a:p>
            <a:pPr marL="285750" indent="-285750">
              <a:buClr>
                <a:schemeClr val="tx2">
                  <a:lumMod val="60000"/>
                  <a:lumOff val="40000"/>
                </a:schemeClr>
              </a:buClr>
              <a:buFont typeface="Arial" panose="020B0604020202020204" pitchFamily="34" charset="0"/>
              <a:buChar char="•"/>
            </a:pPr>
            <a:r>
              <a:rPr lang="es-AR" sz="1400" dirty="0" smtClean="0">
                <a:solidFill>
                  <a:schemeClr val="tx1">
                    <a:lumMod val="85000"/>
                    <a:lumOff val="15000"/>
                  </a:schemeClr>
                </a:solidFill>
              </a:rPr>
              <a:t>Se cobra el impuesto por la renta obtenida por intereses y por la renta devengada imputada correspondiente a ganancia de capital</a:t>
            </a:r>
          </a:p>
        </p:txBody>
      </p:sp>
      <p:sp>
        <p:nvSpPr>
          <p:cNvPr id="10"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Ejemplo III: títulos en dólares</a:t>
            </a:r>
            <a:endParaRPr lang="es-AR" sz="2400" b="1" dirty="0">
              <a:solidFill>
                <a:schemeClr val="bg1"/>
              </a:solidFill>
              <a:latin typeface="+mj-lt"/>
              <a:ea typeface="Arial Unicode MS" panose="020B0604020202020204" pitchFamily="34" charset="-128"/>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507705167"/>
              </p:ext>
            </p:extLst>
          </p:nvPr>
        </p:nvGraphicFramePr>
        <p:xfrm>
          <a:off x="327231" y="1192436"/>
          <a:ext cx="8489538" cy="4248150"/>
        </p:xfrm>
        <a:graphic>
          <a:graphicData uri="http://schemas.openxmlformats.org/drawingml/2006/table">
            <a:tbl>
              <a:tblPr/>
              <a:tblGrid>
                <a:gridCol w="3790863"/>
                <a:gridCol w="1665985"/>
                <a:gridCol w="1516345"/>
                <a:gridCol w="1516345"/>
              </a:tblGrid>
              <a:tr h="247650">
                <a:tc gridSpan="4">
                  <a:txBody>
                    <a:bodyPr/>
                    <a:lstStyle/>
                    <a:p>
                      <a:pPr algn="ctr" rtl="0" fontAlgn="ctr"/>
                      <a:r>
                        <a:rPr lang="es-AR" sz="1400" b="1" i="0" u="none" strike="noStrike" dirty="0">
                          <a:solidFill>
                            <a:srgbClr val="FFFFFF"/>
                          </a:solidFill>
                          <a:effectLst/>
                          <a:latin typeface="Calibri"/>
                        </a:rPr>
                        <a:t>Título en dólares: cupón 4%, vencimiento 2026</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s-AR"/>
                    </a:p>
                  </a:txBody>
                  <a:tcPr/>
                </a:tc>
                <a:tc hMerge="1">
                  <a:txBody>
                    <a:bodyPr/>
                    <a:lstStyle/>
                    <a:p>
                      <a:endParaRPr lang="es-AR"/>
                    </a:p>
                  </a:txBody>
                  <a:tcPr/>
                </a:tc>
                <a:tc hMerge="1">
                  <a:txBody>
                    <a:bodyPr/>
                    <a:lstStyle/>
                    <a:p>
                      <a:endParaRPr lang="es-AR"/>
                    </a:p>
                  </a:txBody>
                  <a:tcPr/>
                </a:tc>
              </a:tr>
              <a:tr h="495300">
                <a:tc>
                  <a:txBody>
                    <a:bodyPr/>
                    <a:lstStyle/>
                    <a:p>
                      <a:pPr algn="ctr" rtl="0" fontAlgn="ctr"/>
                      <a:r>
                        <a:rPr lang="es-AR" sz="1400" b="1" i="0" u="none" strike="noStrike" dirty="0">
                          <a:solidFill>
                            <a:srgbClr val="FFFFFF"/>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400" b="1" i="0" u="none" strike="noStrike">
                          <a:solidFill>
                            <a:srgbClr val="FFFFFF"/>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400" b="1" i="0" u="none" strike="noStrike" dirty="0">
                          <a:solidFill>
                            <a:srgbClr val="FFFFFF"/>
                          </a:solidFill>
                          <a:effectLst/>
                          <a:latin typeface="Calibri"/>
                        </a:rPr>
                        <a:t>Título a la par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AR" sz="1400" b="1" i="0" u="none" strike="noStrike">
                          <a:solidFill>
                            <a:srgbClr val="FFFFFF"/>
                          </a:solidFill>
                          <a:effectLst/>
                          <a:latin typeface="Calibri"/>
                        </a:rPr>
                        <a:t>Título bajo la par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57175">
                <a:tc>
                  <a:txBody>
                    <a:bodyPr/>
                    <a:lstStyle/>
                    <a:p>
                      <a:pPr algn="l" rtl="0" fontAlgn="ctr"/>
                      <a:r>
                        <a:rPr lang="es-AR" sz="1400" b="0" i="0" u="none" strike="noStrike" dirty="0">
                          <a:solidFill>
                            <a:srgbClr val="000000"/>
                          </a:solidFill>
                          <a:effectLst/>
                          <a:latin typeface="Calibri"/>
                        </a:rPr>
                        <a:t>Inversión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100.000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100.000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47650">
                <a:tc>
                  <a:txBody>
                    <a:bodyPr/>
                    <a:lstStyle/>
                    <a:p>
                      <a:pPr algn="l" rtl="0" fontAlgn="ctr"/>
                      <a:r>
                        <a:rPr lang="es-AR" sz="1400" b="0" i="0" u="none" strike="noStrike" dirty="0">
                          <a:solidFill>
                            <a:srgbClr val="000000"/>
                          </a:solidFill>
                          <a:effectLst/>
                          <a:latin typeface="Calibri"/>
                        </a:rPr>
                        <a:t>Valor nominal (capital subyacente)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(b)</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a:solidFill>
                            <a:srgbClr val="000000"/>
                          </a:solidFill>
                          <a:effectLst/>
                          <a:latin typeface="Calibri"/>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57175">
                <a:tc>
                  <a:txBody>
                    <a:bodyPr/>
                    <a:lstStyle/>
                    <a:p>
                      <a:pPr algn="l" rtl="0" fontAlgn="ctr"/>
                      <a:r>
                        <a:rPr lang="es-AR" sz="1400" b="0" i="0" u="none" strike="noStrike">
                          <a:solidFill>
                            <a:srgbClr val="000000"/>
                          </a:solidFill>
                          <a:effectLst/>
                          <a:latin typeface="Calibri"/>
                        </a:rPr>
                        <a:t>Años al vencimiento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(c)</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47650">
                <a:tc>
                  <a:txBody>
                    <a:bodyPr/>
                    <a:lstStyle/>
                    <a:p>
                      <a:pPr algn="l" rtl="0" fontAlgn="ctr"/>
                      <a:r>
                        <a:rPr lang="es-AR" sz="1400" b="0" i="0" u="none" strike="noStrike">
                          <a:solidFill>
                            <a:srgbClr val="000000"/>
                          </a:solidFill>
                          <a:effectLst/>
                          <a:latin typeface="Calibri"/>
                        </a:rPr>
                        <a:t>Precio de compra (1/ene/18)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57175">
                <a:tc>
                  <a:txBody>
                    <a:bodyPr/>
                    <a:lstStyle/>
                    <a:p>
                      <a:pPr algn="l" rtl="0" fontAlgn="ctr"/>
                      <a:r>
                        <a:rPr lang="es-AR" sz="1400" b="0" i="0" u="none" strike="noStrike">
                          <a:solidFill>
                            <a:srgbClr val="000000"/>
                          </a:solidFill>
                          <a:effectLst/>
                          <a:latin typeface="Calibri"/>
                        </a:rPr>
                        <a:t>Unidades compradas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1.053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61925">
                <a:tc>
                  <a:txBody>
                    <a:bodyPr/>
                    <a:lstStyle/>
                    <a:p>
                      <a:pPr algn="l" fontAlgn="b"/>
                      <a:endParaRPr lang="es-AR" sz="900" b="0" i="0" u="none" strike="noStrike" dirty="0">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57175">
                <a:tc>
                  <a:txBody>
                    <a:bodyPr/>
                    <a:lstStyle/>
                    <a:p>
                      <a:pPr algn="l" rtl="0" fontAlgn="ctr"/>
                      <a:r>
                        <a:rPr lang="es-AR" sz="1400" b="0" i="0" u="none" strike="noStrike">
                          <a:solidFill>
                            <a:srgbClr val="000000"/>
                          </a:solidFill>
                          <a:effectLst/>
                          <a:latin typeface="Calibri"/>
                        </a:rPr>
                        <a:t>Intereses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(f)=(e)*(b)*16%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4.000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4.211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47650">
                <a:tc>
                  <a:txBody>
                    <a:bodyPr/>
                    <a:lstStyle/>
                    <a:p>
                      <a:pPr algn="l" rtl="0" fontAlgn="ctr"/>
                      <a:r>
                        <a:rPr lang="es-AR" sz="1400" b="0" i="0" u="none" strike="noStrike">
                          <a:solidFill>
                            <a:srgbClr val="000000"/>
                          </a:solidFill>
                          <a:effectLst/>
                          <a:latin typeface="Calibri"/>
                        </a:rPr>
                        <a:t>Ganancia de capital imputada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(g)=(e)*[(b)-(d)]/(c)</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a:solidFill>
                            <a:srgbClr val="000000"/>
                          </a:solidFill>
                          <a:effectLst/>
                          <a:latin typeface="Calibri"/>
                        </a:rPr>
                        <a:t>1.053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57175">
                <a:tc>
                  <a:txBody>
                    <a:bodyPr/>
                    <a:lstStyle/>
                    <a:p>
                      <a:pPr algn="l" rtl="0" fontAlgn="ctr"/>
                      <a:r>
                        <a:rPr lang="es-AR" sz="1400" b="1" i="0" u="none" strike="noStrike" dirty="0" smtClean="0">
                          <a:solidFill>
                            <a:srgbClr val="000000"/>
                          </a:solidFill>
                          <a:effectLst/>
                          <a:latin typeface="Calibri"/>
                        </a:rPr>
                        <a:t>Interés + ganancia </a:t>
                      </a:r>
                      <a:r>
                        <a:rPr lang="es-AR" sz="1400" b="1" i="0" u="none" strike="noStrike" dirty="0">
                          <a:solidFill>
                            <a:srgbClr val="000000"/>
                          </a:solidFill>
                          <a:effectLst/>
                          <a:latin typeface="Calibri"/>
                        </a:rPr>
                        <a:t>de capital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1" i="0" u="none" strike="noStrike" dirty="0">
                          <a:solidFill>
                            <a:srgbClr val="000000"/>
                          </a:solidFill>
                          <a:effectLst/>
                          <a:latin typeface="Calibri"/>
                        </a:rPr>
                        <a:t>(h)=(f)+(g)</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1" i="0" u="none" strike="noStrike" dirty="0">
                          <a:solidFill>
                            <a:srgbClr val="000000"/>
                          </a:solidFill>
                          <a:effectLst/>
                          <a:latin typeface="Calibri"/>
                        </a:rPr>
                        <a:t>4.000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1" i="0" u="none" strike="noStrike" dirty="0">
                          <a:solidFill>
                            <a:srgbClr val="000000"/>
                          </a:solidFill>
                          <a:effectLst/>
                          <a:latin typeface="Calibri"/>
                        </a:rPr>
                        <a:t>5.263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61925">
                <a:tc>
                  <a:txBody>
                    <a:bodyPr/>
                    <a:lstStyle/>
                    <a:p>
                      <a:pPr algn="l"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r>
              <a:tr h="257175">
                <a:tc>
                  <a:txBody>
                    <a:bodyPr/>
                    <a:lstStyle/>
                    <a:p>
                      <a:pPr algn="l" rtl="0" fontAlgn="ctr"/>
                      <a:r>
                        <a:rPr lang="es-AR" sz="1400" b="0" i="0" u="none" strike="noStrike">
                          <a:solidFill>
                            <a:srgbClr val="000000"/>
                          </a:solidFill>
                          <a:effectLst/>
                          <a:latin typeface="Calibri"/>
                        </a:rPr>
                        <a:t>MNI (en pesos)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a:solidFill>
                            <a:srgbClr val="000000"/>
                          </a:solidFill>
                          <a:effectLst/>
                          <a:latin typeface="Calibri"/>
                        </a:rPr>
                        <a:t>(i)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smtClean="0">
                          <a:solidFill>
                            <a:srgbClr val="000000"/>
                          </a:solidFill>
                          <a:effectLst/>
                          <a:latin typeface="Calibri"/>
                        </a:rPr>
                        <a:t>65.700</a:t>
                      </a:r>
                      <a:endParaRPr lang="es-AR" sz="14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smtClean="0">
                          <a:solidFill>
                            <a:srgbClr val="000000"/>
                          </a:solidFill>
                          <a:effectLst/>
                          <a:latin typeface="Calibri"/>
                        </a:rPr>
                        <a:t>65.700</a:t>
                      </a:r>
                      <a:endParaRPr lang="es-AR" sz="14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47650">
                <a:tc>
                  <a:txBody>
                    <a:bodyPr/>
                    <a:lstStyle/>
                    <a:p>
                      <a:pPr algn="l" rtl="0" fontAlgn="ctr"/>
                      <a:r>
                        <a:rPr lang="es-AR" sz="1400" b="0" i="0" u="none" strike="noStrike">
                          <a:solidFill>
                            <a:srgbClr val="000000"/>
                          </a:solidFill>
                          <a:effectLst/>
                          <a:latin typeface="Calibri"/>
                        </a:rPr>
                        <a:t>Base imponible (en pesos)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a:solidFill>
                            <a:srgbClr val="000000"/>
                          </a:solidFill>
                          <a:effectLst/>
                          <a:latin typeface="Calibri"/>
                        </a:rPr>
                        <a:t>(j)=(h</a:t>
                      </a:r>
                      <a:r>
                        <a:rPr lang="es-AR" sz="1400" b="0" i="0" u="none" strike="noStrike" dirty="0" smtClean="0">
                          <a:solidFill>
                            <a:srgbClr val="000000"/>
                          </a:solidFill>
                          <a:effectLst/>
                          <a:latin typeface="Calibri"/>
                        </a:rPr>
                        <a:t>)*TCN-(</a:t>
                      </a:r>
                      <a:r>
                        <a:rPr lang="es-AR" sz="1400" b="0" i="0" u="none" strike="noStrike" dirty="0">
                          <a:solidFill>
                            <a:srgbClr val="000000"/>
                          </a:solidFill>
                          <a:effectLst/>
                          <a:latin typeface="Calibri"/>
                        </a:rPr>
                        <a:t>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smtClean="0">
                          <a:solidFill>
                            <a:srgbClr val="000000"/>
                          </a:solidFill>
                          <a:effectLst/>
                          <a:latin typeface="Calibri"/>
                        </a:rPr>
                        <a:t>14.300</a:t>
                      </a:r>
                      <a:endParaRPr lang="es-AR" sz="14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AR" sz="1400" b="0" i="0" u="none" strike="noStrike" dirty="0" smtClean="0">
                          <a:solidFill>
                            <a:srgbClr val="000000"/>
                          </a:solidFill>
                          <a:effectLst/>
                          <a:latin typeface="Calibri"/>
                        </a:rPr>
                        <a:t>39.560</a:t>
                      </a:r>
                      <a:endParaRPr lang="es-AR" sz="14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r>
              <a:tr h="257175">
                <a:tc>
                  <a:txBody>
                    <a:bodyPr/>
                    <a:lstStyle/>
                    <a:p>
                      <a:pPr algn="l" rtl="0" fontAlgn="ctr"/>
                      <a:r>
                        <a:rPr lang="es-AR" sz="1400" b="0" i="0" u="none" strike="noStrike">
                          <a:solidFill>
                            <a:srgbClr val="000000"/>
                          </a:solidFill>
                          <a:effectLst/>
                          <a:latin typeface="Calibri"/>
                        </a:rPr>
                        <a:t>Impuesto (en pesos)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a:solidFill>
                            <a:srgbClr val="000000"/>
                          </a:solidFill>
                          <a:effectLst/>
                          <a:latin typeface="Calibri"/>
                        </a:rPr>
                        <a:t>(k)=(j</a:t>
                      </a:r>
                      <a:r>
                        <a:rPr lang="es-AR" sz="1400" b="0" i="0" u="none" strike="noStrike" dirty="0" smtClean="0">
                          <a:solidFill>
                            <a:srgbClr val="000000"/>
                          </a:solidFill>
                          <a:effectLst/>
                          <a:latin typeface="Calibri"/>
                        </a:rPr>
                        <a:t>)*15%</a:t>
                      </a:r>
                      <a:endParaRPr lang="es-AR" sz="14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smtClean="0">
                          <a:solidFill>
                            <a:srgbClr val="000000"/>
                          </a:solidFill>
                          <a:effectLst/>
                          <a:latin typeface="Calibri"/>
                        </a:rPr>
                        <a:t>2.145</a:t>
                      </a:r>
                      <a:endParaRPr lang="es-AR" sz="14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AR" sz="1400" b="0" i="0" u="none" strike="noStrike" dirty="0" smtClean="0">
                          <a:solidFill>
                            <a:srgbClr val="000000"/>
                          </a:solidFill>
                          <a:effectLst/>
                          <a:latin typeface="Calibri"/>
                        </a:rPr>
                        <a:t>5.934</a:t>
                      </a:r>
                      <a:endParaRPr lang="es-AR" sz="1400" b="0"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52400">
                <a:tc>
                  <a:txBody>
                    <a:bodyPr/>
                    <a:lstStyle/>
                    <a:p>
                      <a:pPr algn="l"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ctr" rtl="0"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s-AR" sz="900" b="0" i="0" u="none" strike="noStrike">
                        <a:solidFill>
                          <a:srgbClr val="000000"/>
                        </a:solidFill>
                        <a:effectLst/>
                        <a:latin typeface="Calibri"/>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r>
              <a:tr h="238125">
                <a:tc>
                  <a:txBody>
                    <a:bodyPr/>
                    <a:lstStyle/>
                    <a:p>
                      <a:pPr algn="l" rtl="0" fontAlgn="ctr"/>
                      <a:r>
                        <a:rPr lang="es-AR" sz="1400" b="1" i="0" u="none" strike="noStrike" dirty="0">
                          <a:solidFill>
                            <a:srgbClr val="000000"/>
                          </a:solidFill>
                          <a:effectLst/>
                          <a:latin typeface="Calibri"/>
                        </a:rPr>
                        <a:t>Interés + </a:t>
                      </a:r>
                      <a:r>
                        <a:rPr lang="es-AR" sz="1400" b="1" i="0" u="none" strike="noStrike" dirty="0" smtClean="0">
                          <a:solidFill>
                            <a:srgbClr val="000000"/>
                          </a:solidFill>
                          <a:effectLst/>
                          <a:latin typeface="Calibri"/>
                        </a:rPr>
                        <a:t>ganancia de </a:t>
                      </a:r>
                      <a:r>
                        <a:rPr lang="es-AR" sz="1400" b="1" i="0" u="none" strike="noStrike" dirty="0">
                          <a:solidFill>
                            <a:srgbClr val="000000"/>
                          </a:solidFill>
                          <a:effectLst/>
                          <a:latin typeface="Calibri"/>
                        </a:rPr>
                        <a:t>cap. (después de impuesto)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c>
                  <a:txBody>
                    <a:bodyPr/>
                    <a:lstStyle/>
                    <a:p>
                      <a:pPr algn="ctr" rtl="0" fontAlgn="ctr"/>
                      <a:r>
                        <a:rPr lang="es-AR" sz="1400" b="1" i="0" u="none" strike="noStrike" dirty="0">
                          <a:solidFill>
                            <a:srgbClr val="000000"/>
                          </a:solidFill>
                          <a:effectLst/>
                          <a:latin typeface="Calibri"/>
                        </a:rPr>
                        <a:t>(l)=(h)-(k</a:t>
                      </a:r>
                      <a:r>
                        <a:rPr lang="es-AR" sz="1400" b="1" i="0" u="none" strike="noStrike" dirty="0" smtClean="0">
                          <a:solidFill>
                            <a:srgbClr val="000000"/>
                          </a:solidFill>
                          <a:effectLst/>
                          <a:latin typeface="Calibri"/>
                        </a:rPr>
                        <a:t>)/TCN</a:t>
                      </a:r>
                      <a:endParaRPr lang="es-AR" sz="1400" b="1"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c>
                  <a:txBody>
                    <a:bodyPr/>
                    <a:lstStyle/>
                    <a:p>
                      <a:pPr algn="ctr" rtl="0" fontAlgn="ctr"/>
                      <a:r>
                        <a:rPr lang="es-AR" sz="1400" b="1" i="0" u="none" strike="noStrike" dirty="0" smtClean="0">
                          <a:solidFill>
                            <a:srgbClr val="000000"/>
                          </a:solidFill>
                          <a:effectLst/>
                          <a:latin typeface="Calibri"/>
                        </a:rPr>
                        <a:t>3.893</a:t>
                      </a:r>
                      <a:endParaRPr lang="es-AR" sz="1400" b="1"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c>
                  <a:txBody>
                    <a:bodyPr/>
                    <a:lstStyle/>
                    <a:p>
                      <a:pPr algn="ctr" rtl="0" fontAlgn="ctr"/>
                      <a:r>
                        <a:rPr lang="es-AR" sz="1400" b="1" i="0" u="none" strike="noStrike" dirty="0" smtClean="0">
                          <a:solidFill>
                            <a:srgbClr val="000000"/>
                          </a:solidFill>
                          <a:effectLst/>
                          <a:latin typeface="Calibri"/>
                        </a:rPr>
                        <a:t>4.966</a:t>
                      </a:r>
                      <a:endParaRPr lang="es-AR" sz="1400" b="1"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9EDF4"/>
                    </a:solidFill>
                  </a:tcPr>
                </a:tc>
              </a:tr>
            </a:tbl>
          </a:graphicData>
        </a:graphic>
      </p:graphicFrame>
    </p:spTree>
    <p:extLst>
      <p:ext uri="{BB962C8B-B14F-4D97-AF65-F5344CB8AC3E}">
        <p14:creationId xmlns:p14="http://schemas.microsoft.com/office/powerpoint/2010/main" val="4153333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53</a:t>
            </a:fld>
            <a:endParaRPr lang="es-AR"/>
          </a:p>
        </p:txBody>
      </p:sp>
      <p:sp>
        <p:nvSpPr>
          <p:cNvPr id="10" name="4 CuadroTexto"/>
          <p:cNvSpPr txBox="1"/>
          <p:nvPr/>
        </p:nvSpPr>
        <p:spPr>
          <a:xfrm>
            <a:off x="251520" y="166636"/>
            <a:ext cx="8640960" cy="461665"/>
          </a:xfrm>
          <a:prstGeom prst="rect">
            <a:avLst/>
          </a:prstGeom>
          <a:noFill/>
        </p:spPr>
        <p:txBody>
          <a:bodyPr wrap="square" rtlCol="0">
            <a:spAutoFit/>
          </a:bodyPr>
          <a:lstStyle/>
          <a:p>
            <a:r>
              <a:rPr lang="es-AR" sz="2400" b="1" dirty="0" smtClean="0">
                <a:solidFill>
                  <a:schemeClr val="bg1"/>
                </a:solidFill>
                <a:latin typeface="+mj-lt"/>
                <a:ea typeface="Arial Unicode MS" panose="020B0604020202020204" pitchFamily="34" charset="-128"/>
                <a:cs typeface="Arial" pitchFamily="34" charset="0"/>
              </a:rPr>
              <a:t>Ejemplo IV: prorrateo del MNI</a:t>
            </a:r>
            <a:endParaRPr lang="es-AR" sz="2400" b="1" dirty="0">
              <a:solidFill>
                <a:schemeClr val="bg1"/>
              </a:solidFill>
              <a:latin typeface="+mj-lt"/>
              <a:ea typeface="Arial Unicode MS" panose="020B0604020202020204" pitchFamily="34" charset="-128"/>
              <a:cs typeface="Arial" pitchFamily="34" charset="0"/>
            </a:endParaRPr>
          </a:p>
        </p:txBody>
      </p:sp>
      <p:sp>
        <p:nvSpPr>
          <p:cNvPr id="9" name="8 CuadroTexto"/>
          <p:cNvSpPr txBox="1"/>
          <p:nvPr/>
        </p:nvSpPr>
        <p:spPr>
          <a:xfrm>
            <a:off x="323528" y="980728"/>
            <a:ext cx="8677953" cy="738664"/>
          </a:xfrm>
          <a:prstGeom prst="rect">
            <a:avLst/>
          </a:prstGeom>
          <a:noFill/>
        </p:spPr>
        <p:txBody>
          <a:bodyPr wrap="none" rtlCol="0">
            <a:spAutoFit/>
          </a:bodyPr>
          <a:lstStyle/>
          <a:p>
            <a:pPr marL="285750" indent="-285750">
              <a:lnSpc>
                <a:spcPct val="150000"/>
              </a:lnSpc>
              <a:buClr>
                <a:schemeClr val="tx2">
                  <a:lumMod val="60000"/>
                  <a:lumOff val="40000"/>
                </a:schemeClr>
              </a:buClr>
              <a:buFont typeface="Arial" panose="020B0604020202020204" pitchFamily="34" charset="0"/>
              <a:buChar char="•"/>
            </a:pPr>
            <a:r>
              <a:rPr lang="es-AR" sz="1400" dirty="0" smtClean="0">
                <a:solidFill>
                  <a:schemeClr val="tx1">
                    <a:lumMod val="85000"/>
                    <a:lumOff val="15000"/>
                  </a:schemeClr>
                </a:solidFill>
              </a:rPr>
              <a:t>Inversor con dos plazos fijos</a:t>
            </a:r>
            <a:r>
              <a:rPr lang="es-AR" sz="1400" dirty="0">
                <a:solidFill>
                  <a:schemeClr val="tx1">
                    <a:lumMod val="85000"/>
                    <a:lumOff val="15000"/>
                  </a:schemeClr>
                </a:solidFill>
              </a:rPr>
              <a:t>.</a:t>
            </a:r>
            <a:endParaRPr lang="es-AR" sz="1400" dirty="0" smtClean="0">
              <a:solidFill>
                <a:schemeClr val="tx1">
                  <a:lumMod val="85000"/>
                  <a:lumOff val="15000"/>
                </a:schemeClr>
              </a:solidFill>
            </a:endParaRPr>
          </a:p>
          <a:p>
            <a:pPr marL="285750" indent="-285750">
              <a:lnSpc>
                <a:spcPct val="150000"/>
              </a:lnSpc>
              <a:buClr>
                <a:schemeClr val="tx2">
                  <a:lumMod val="60000"/>
                  <a:lumOff val="40000"/>
                </a:schemeClr>
              </a:buClr>
              <a:buFont typeface="Arial" panose="020B0604020202020204" pitchFamily="34" charset="0"/>
              <a:buChar char="•"/>
            </a:pPr>
            <a:r>
              <a:rPr lang="es-AR" sz="1400" dirty="0" smtClean="0">
                <a:solidFill>
                  <a:schemeClr val="tx1">
                    <a:lumMod val="85000"/>
                    <a:lumOff val="15000"/>
                  </a:schemeClr>
                </a:solidFill>
              </a:rPr>
              <a:t>Uno en moneda local que genera ganancias por $50.000 de intereses y otro en moneda extranjera por $100.000 </a:t>
            </a:r>
            <a:endParaRPr lang="es-AR" sz="1400" dirty="0">
              <a:solidFill>
                <a:schemeClr val="tx1">
                  <a:lumMod val="85000"/>
                  <a:lumOff val="15000"/>
                </a:schemeClr>
              </a:solidFill>
            </a:endParaRPr>
          </a:p>
        </p:txBody>
      </p:sp>
      <p:sp>
        <p:nvSpPr>
          <p:cNvPr id="11" name="10 CuadroTexto"/>
          <p:cNvSpPr txBox="1"/>
          <p:nvPr/>
        </p:nvSpPr>
        <p:spPr>
          <a:xfrm>
            <a:off x="755577" y="4653136"/>
            <a:ext cx="7672740" cy="523220"/>
          </a:xfrm>
          <a:prstGeom prst="rect">
            <a:avLst/>
          </a:prstGeom>
          <a:noFill/>
        </p:spPr>
        <p:txBody>
          <a:bodyPr wrap="square" rtlCol="0">
            <a:spAutoFit/>
          </a:bodyPr>
          <a:lstStyle/>
          <a:p>
            <a:r>
              <a:rPr lang="es-AR" sz="1400" dirty="0" smtClean="0"/>
              <a:t>El Mínimo no Imponible se prorratea en proporción a los intereses ganados totales.</a:t>
            </a:r>
          </a:p>
          <a:p>
            <a:r>
              <a:rPr lang="es-AR" sz="1400" dirty="0" smtClean="0"/>
              <a:t>Supuesto: </a:t>
            </a:r>
            <a:r>
              <a:rPr lang="es-AR" sz="1400" dirty="0">
                <a:solidFill>
                  <a:schemeClr val="tx1">
                    <a:lumMod val="85000"/>
                    <a:lumOff val="15000"/>
                  </a:schemeClr>
                </a:solidFill>
              </a:rPr>
              <a:t>Tipo de cambio al cierre del año: ARS/USD </a:t>
            </a:r>
            <a:r>
              <a:rPr lang="es-AR" sz="1400" dirty="0" smtClean="0">
                <a:solidFill>
                  <a:schemeClr val="tx1">
                    <a:lumMod val="85000"/>
                    <a:lumOff val="15000"/>
                  </a:schemeClr>
                </a:solidFill>
              </a:rPr>
              <a:t>20,00.</a:t>
            </a:r>
            <a:endParaRPr lang="es-AR" sz="1400" dirty="0">
              <a:solidFill>
                <a:schemeClr val="tx1">
                  <a:lumMod val="85000"/>
                  <a:lumOff val="15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118675259"/>
              </p:ext>
            </p:extLst>
          </p:nvPr>
        </p:nvGraphicFramePr>
        <p:xfrm>
          <a:off x="457200" y="1988839"/>
          <a:ext cx="8229600" cy="2036593"/>
        </p:xfrm>
        <a:graphic>
          <a:graphicData uri="http://schemas.openxmlformats.org/drawingml/2006/table">
            <a:tbl>
              <a:tblPr firstRow="1" firstCol="1" bandRow="1">
                <a:tableStyleId>{5C22544A-7EE6-4342-B048-85BDC9FD1C3A}</a:tableStyleId>
              </a:tblPr>
              <a:tblGrid>
                <a:gridCol w="856120"/>
                <a:gridCol w="735539"/>
                <a:gridCol w="895308"/>
                <a:gridCol w="723481"/>
                <a:gridCol w="976360"/>
                <a:gridCol w="808228"/>
                <a:gridCol w="856120"/>
                <a:gridCol w="723481"/>
                <a:gridCol w="931482"/>
                <a:gridCol w="723481"/>
              </a:tblGrid>
              <a:tr h="432048">
                <a:tc>
                  <a:txBody>
                    <a:bodyPr/>
                    <a:lstStyle/>
                    <a:p>
                      <a:pPr algn="ctr" fontAlgn="ctr"/>
                      <a:r>
                        <a:rPr lang="en-US" sz="1200" u="none" strike="noStrike" dirty="0" err="1">
                          <a:effectLst/>
                        </a:rPr>
                        <a:t>Ingresos</a:t>
                      </a:r>
                      <a:r>
                        <a:rPr lang="en-US" sz="1200" u="none" strike="noStrike" dirty="0">
                          <a:effectLst/>
                        </a:rPr>
                        <a:t> </a:t>
                      </a:r>
                      <a:r>
                        <a:rPr lang="en-US" sz="1200" u="none" strike="noStrike" dirty="0" err="1">
                          <a:effectLst/>
                        </a:rPr>
                        <a:t>gravados</a:t>
                      </a:r>
                      <a:r>
                        <a:rPr lang="en-US" sz="1200" u="none" strike="noStrike" dirty="0">
                          <a:effectLst/>
                        </a:rPr>
                        <a:t> al…</a:t>
                      </a:r>
                      <a:endParaRPr lang="en-US" sz="1200" b="1" i="0" u="none" strike="noStrike" dirty="0">
                        <a:solidFill>
                          <a:srgbClr val="FFFFFF"/>
                        </a:solidFill>
                        <a:effectLst/>
                        <a:latin typeface="Calibri"/>
                      </a:endParaRPr>
                    </a:p>
                  </a:txBody>
                  <a:tcPr marL="9199" marR="9199" marT="9199" marB="0" anchor="ctr">
                    <a:solidFill>
                      <a:srgbClr val="1F497D"/>
                    </a:solidFill>
                  </a:tcPr>
                </a:tc>
                <a:tc>
                  <a:txBody>
                    <a:bodyPr/>
                    <a:lstStyle/>
                    <a:p>
                      <a:pPr algn="ctr" fontAlgn="ctr"/>
                      <a:r>
                        <a:rPr lang="en-US" sz="1200" u="none" strike="noStrike" dirty="0" err="1">
                          <a:effectLst/>
                        </a:rPr>
                        <a:t>Moneda</a:t>
                      </a:r>
                      <a:endParaRPr lang="en-US" sz="1200" b="1" i="0" u="none" strike="noStrike" dirty="0">
                        <a:solidFill>
                          <a:srgbClr val="FFFFFF"/>
                        </a:solidFill>
                        <a:effectLst/>
                        <a:latin typeface="Calibri"/>
                      </a:endParaRPr>
                    </a:p>
                  </a:txBody>
                  <a:tcPr marL="9199" marR="9199" marT="9199" marB="0" anchor="ctr">
                    <a:solidFill>
                      <a:srgbClr val="1F497D"/>
                    </a:solidFill>
                  </a:tcPr>
                </a:tc>
                <a:tc>
                  <a:txBody>
                    <a:bodyPr/>
                    <a:lstStyle/>
                    <a:p>
                      <a:pPr algn="ctr" fontAlgn="ctr"/>
                      <a:r>
                        <a:rPr lang="es-AR" sz="1200" u="none" strike="noStrike" dirty="0">
                          <a:effectLst/>
                        </a:rPr>
                        <a:t>Intereses Ganados en moneda original</a:t>
                      </a:r>
                      <a:endParaRPr lang="en-US" sz="1200" b="1" i="0" u="none" strike="noStrike" dirty="0">
                        <a:solidFill>
                          <a:srgbClr val="FFFFFF"/>
                        </a:solidFill>
                        <a:effectLst/>
                        <a:latin typeface="Calibri"/>
                      </a:endParaRPr>
                    </a:p>
                  </a:txBody>
                  <a:tcPr marL="9199" marR="9199" marT="9199" marB="0" anchor="ctr">
                    <a:solidFill>
                      <a:srgbClr val="1F497D"/>
                    </a:solidFill>
                  </a:tcPr>
                </a:tc>
                <a:tc>
                  <a:txBody>
                    <a:bodyPr/>
                    <a:lstStyle/>
                    <a:p>
                      <a:pPr algn="ctr" fontAlgn="ctr"/>
                      <a:r>
                        <a:rPr lang="en-US" sz="1200" u="none" strike="noStrike" dirty="0" err="1">
                          <a:effectLst/>
                        </a:rPr>
                        <a:t>Monto</a:t>
                      </a:r>
                      <a:r>
                        <a:rPr lang="en-US" sz="1200" u="none" strike="noStrike" dirty="0">
                          <a:effectLst/>
                        </a:rPr>
                        <a:t> en ARS</a:t>
                      </a:r>
                      <a:endParaRPr lang="en-US" sz="1200" b="1" i="0" u="none" strike="noStrike" dirty="0">
                        <a:solidFill>
                          <a:srgbClr val="FFFFFF"/>
                        </a:solidFill>
                        <a:effectLst/>
                        <a:latin typeface="Calibri"/>
                      </a:endParaRPr>
                    </a:p>
                  </a:txBody>
                  <a:tcPr marL="9199" marR="9199" marT="9199" marB="0" anchor="ctr">
                    <a:solidFill>
                      <a:srgbClr val="1F497D"/>
                    </a:solidFill>
                  </a:tcPr>
                </a:tc>
                <a:tc>
                  <a:txBody>
                    <a:bodyPr/>
                    <a:lstStyle/>
                    <a:p>
                      <a:pPr algn="ctr" fontAlgn="ctr"/>
                      <a:r>
                        <a:rPr lang="en-US" sz="1200" u="none" strike="noStrike" dirty="0">
                          <a:effectLst/>
                        </a:rPr>
                        <a:t>% del Total</a:t>
                      </a:r>
                      <a:endParaRPr lang="en-US" sz="1200" b="1" i="0" u="none" strike="noStrike" dirty="0">
                        <a:solidFill>
                          <a:srgbClr val="FFFFFF"/>
                        </a:solidFill>
                        <a:effectLst/>
                        <a:latin typeface="Calibri"/>
                      </a:endParaRPr>
                    </a:p>
                  </a:txBody>
                  <a:tcPr marL="9199" marR="9199" marT="9199" marB="0" anchor="ctr">
                    <a:solidFill>
                      <a:srgbClr val="1F497D"/>
                    </a:solidFill>
                  </a:tcPr>
                </a:tc>
                <a:tc>
                  <a:txBody>
                    <a:bodyPr/>
                    <a:lstStyle/>
                    <a:p>
                      <a:pPr algn="ctr" fontAlgn="ctr"/>
                      <a:r>
                        <a:rPr lang="en-US" sz="1200" u="none" strike="noStrike" dirty="0" err="1">
                          <a:effectLst/>
                        </a:rPr>
                        <a:t>Deducción</a:t>
                      </a:r>
                      <a:r>
                        <a:rPr lang="en-US" sz="1200" u="none" strike="noStrike" dirty="0">
                          <a:effectLst/>
                        </a:rPr>
                        <a:t> </a:t>
                      </a:r>
                      <a:r>
                        <a:rPr lang="en-US" sz="1200" u="none" strike="noStrike" dirty="0" err="1">
                          <a:effectLst/>
                        </a:rPr>
                        <a:t>prorrateada</a:t>
                      </a:r>
                      <a:endParaRPr lang="en-US" sz="1200" b="1" i="0" u="none" strike="noStrike" dirty="0">
                        <a:solidFill>
                          <a:srgbClr val="FFFFFF"/>
                        </a:solidFill>
                        <a:effectLst/>
                        <a:latin typeface="Calibri"/>
                      </a:endParaRPr>
                    </a:p>
                  </a:txBody>
                  <a:tcPr marL="9199" marR="9199" marT="9199" marB="0" anchor="ctr">
                    <a:solidFill>
                      <a:srgbClr val="1F497D"/>
                    </a:solidFill>
                  </a:tcPr>
                </a:tc>
                <a:tc>
                  <a:txBody>
                    <a:bodyPr/>
                    <a:lstStyle/>
                    <a:p>
                      <a:pPr algn="ctr" fontAlgn="ctr"/>
                      <a:r>
                        <a:rPr lang="en-US" sz="1200" u="none" strike="noStrike" dirty="0">
                          <a:effectLst/>
                        </a:rPr>
                        <a:t>Base </a:t>
                      </a:r>
                      <a:r>
                        <a:rPr lang="en-US" sz="1200" u="none" strike="noStrike" dirty="0" err="1">
                          <a:effectLst/>
                        </a:rPr>
                        <a:t>imponible</a:t>
                      </a:r>
                      <a:endParaRPr lang="en-US" sz="1200" b="1" i="0" u="none" strike="noStrike" dirty="0">
                        <a:solidFill>
                          <a:srgbClr val="FFFFFF"/>
                        </a:solidFill>
                        <a:effectLst/>
                        <a:latin typeface="Calibri"/>
                      </a:endParaRPr>
                    </a:p>
                  </a:txBody>
                  <a:tcPr marL="9199" marR="9199" marT="9199" marB="0" anchor="ctr">
                    <a:solidFill>
                      <a:srgbClr val="1F497D"/>
                    </a:solidFill>
                  </a:tcPr>
                </a:tc>
                <a:tc>
                  <a:txBody>
                    <a:bodyPr/>
                    <a:lstStyle/>
                    <a:p>
                      <a:pPr algn="ctr" fontAlgn="ctr"/>
                      <a:r>
                        <a:rPr lang="en-US" sz="1200" u="none" strike="noStrike" dirty="0" err="1">
                          <a:effectLst/>
                        </a:rPr>
                        <a:t>Alícuota</a:t>
                      </a:r>
                      <a:endParaRPr lang="en-US" sz="1200" b="1" i="0" u="none" strike="noStrike" dirty="0">
                        <a:solidFill>
                          <a:srgbClr val="FFFFFF"/>
                        </a:solidFill>
                        <a:effectLst/>
                        <a:latin typeface="Calibri"/>
                      </a:endParaRPr>
                    </a:p>
                  </a:txBody>
                  <a:tcPr marL="9199" marR="9199" marT="9199" marB="0" anchor="ctr">
                    <a:solidFill>
                      <a:srgbClr val="1F497D"/>
                    </a:solidFill>
                  </a:tcPr>
                </a:tc>
                <a:tc>
                  <a:txBody>
                    <a:bodyPr/>
                    <a:lstStyle/>
                    <a:p>
                      <a:pPr algn="ctr" fontAlgn="ctr"/>
                      <a:r>
                        <a:rPr lang="en-US" sz="1200" u="none" strike="noStrike" dirty="0" err="1">
                          <a:effectLst/>
                        </a:rPr>
                        <a:t>Impuesto</a:t>
                      </a:r>
                      <a:r>
                        <a:rPr lang="en-US" sz="1200" u="none" strike="noStrike" dirty="0">
                          <a:effectLst/>
                        </a:rPr>
                        <a:t> </a:t>
                      </a:r>
                      <a:r>
                        <a:rPr lang="en-US" sz="1200" u="none" strike="noStrike" dirty="0" err="1">
                          <a:effectLst/>
                        </a:rPr>
                        <a:t>determinado</a:t>
                      </a:r>
                      <a:endParaRPr lang="en-US" sz="1200" b="1" i="0" u="none" strike="noStrike" dirty="0">
                        <a:solidFill>
                          <a:srgbClr val="FFFFFF"/>
                        </a:solidFill>
                        <a:effectLst/>
                        <a:latin typeface="Calibri"/>
                      </a:endParaRPr>
                    </a:p>
                  </a:txBody>
                  <a:tcPr marL="9199" marR="9199" marT="9199" marB="0" anchor="ctr">
                    <a:solidFill>
                      <a:srgbClr val="1F497D"/>
                    </a:solidFill>
                  </a:tcPr>
                </a:tc>
                <a:tc>
                  <a:txBody>
                    <a:bodyPr/>
                    <a:lstStyle/>
                    <a:p>
                      <a:pPr algn="ctr" fontAlgn="ctr"/>
                      <a:r>
                        <a:rPr lang="en-US" sz="1200" u="none" strike="noStrike" dirty="0" err="1">
                          <a:effectLst/>
                        </a:rPr>
                        <a:t>Alícuota</a:t>
                      </a:r>
                      <a:r>
                        <a:rPr lang="en-US" sz="1200" u="none" strike="noStrike" dirty="0">
                          <a:effectLst/>
                        </a:rPr>
                        <a:t> </a:t>
                      </a:r>
                      <a:r>
                        <a:rPr lang="en-US" sz="1200" u="none" strike="noStrike" dirty="0" err="1">
                          <a:effectLst/>
                        </a:rPr>
                        <a:t>efectiva</a:t>
                      </a:r>
                      <a:endParaRPr lang="en-US" sz="1200" b="1" i="0" u="none" strike="noStrike" dirty="0">
                        <a:solidFill>
                          <a:srgbClr val="FFFFFF"/>
                        </a:solidFill>
                        <a:effectLst/>
                        <a:latin typeface="Calibri"/>
                      </a:endParaRPr>
                    </a:p>
                  </a:txBody>
                  <a:tcPr marL="9199" marR="9199" marT="9199" marB="0" anchor="ctr">
                    <a:solidFill>
                      <a:srgbClr val="1F497D"/>
                    </a:solidFill>
                  </a:tcPr>
                </a:tc>
              </a:tr>
              <a:tr h="208007">
                <a:tc rowSpan="2">
                  <a:txBody>
                    <a:bodyPr/>
                    <a:lstStyle/>
                    <a:p>
                      <a:pPr algn="ctr" fontAlgn="ctr"/>
                      <a:r>
                        <a:rPr lang="en-US" sz="1200" u="none" strike="noStrike" dirty="0">
                          <a:effectLst/>
                        </a:rPr>
                        <a:t> </a:t>
                      </a:r>
                      <a:endParaRPr lang="en-US" sz="1200" b="0" i="0" u="none" strike="noStrike" dirty="0">
                        <a:solidFill>
                          <a:srgbClr val="FFFFFF"/>
                        </a:solidFill>
                        <a:effectLst/>
                        <a:latin typeface="Calibri"/>
                      </a:endParaRPr>
                    </a:p>
                  </a:txBody>
                  <a:tcPr marL="9199" marR="9199" marT="9199" marB="0" anchor="ctr">
                    <a:solidFill>
                      <a:srgbClr val="D0D8E8"/>
                    </a:solidFill>
                  </a:tcPr>
                </a:tc>
                <a:tc rowSpan="2">
                  <a:txBody>
                    <a:bodyPr/>
                    <a:lstStyle/>
                    <a:p>
                      <a:pPr algn="ctr" fontAlgn="ctr"/>
                      <a:r>
                        <a:rPr lang="en-US" sz="1200" u="none" strike="noStrike" dirty="0">
                          <a:effectLst/>
                        </a:rPr>
                        <a:t> </a:t>
                      </a:r>
                      <a:endParaRPr lang="en-US" sz="1200" b="1" i="0" u="none" strike="noStrike" dirty="0">
                        <a:solidFill>
                          <a:srgbClr val="FFFFFF"/>
                        </a:solidFill>
                        <a:effectLst/>
                        <a:latin typeface="Calibri"/>
                      </a:endParaRPr>
                    </a:p>
                  </a:txBody>
                  <a:tcPr marL="9199" marR="9199" marT="9199" marB="0" anchor="ctr">
                    <a:solidFill>
                      <a:srgbClr val="D0D8E8"/>
                    </a:solidFill>
                  </a:tcPr>
                </a:tc>
                <a:tc rowSpan="2">
                  <a:txBody>
                    <a:bodyPr/>
                    <a:lstStyle/>
                    <a:p>
                      <a:pPr algn="ctr" fontAlgn="ctr"/>
                      <a:r>
                        <a:rPr lang="en-US" sz="1200" u="none" strike="noStrike" dirty="0">
                          <a:effectLst/>
                        </a:rPr>
                        <a:t>[A]</a:t>
                      </a:r>
                      <a:endParaRPr lang="en-US" sz="1200" b="1" i="0" u="none" strike="noStrike" dirty="0">
                        <a:solidFill>
                          <a:srgbClr val="FFFFFF"/>
                        </a:solidFill>
                        <a:effectLst/>
                        <a:latin typeface="Calibri"/>
                      </a:endParaRPr>
                    </a:p>
                  </a:txBody>
                  <a:tcPr marL="9199" marR="9199" marT="9199" marB="0" anchor="ctr">
                    <a:solidFill>
                      <a:srgbClr val="D0D8E8"/>
                    </a:solidFill>
                  </a:tcPr>
                </a:tc>
                <a:tc rowSpan="2">
                  <a:txBody>
                    <a:bodyPr/>
                    <a:lstStyle/>
                    <a:p>
                      <a:pPr algn="ctr" fontAlgn="ctr"/>
                      <a:r>
                        <a:rPr lang="en-US" sz="1200" u="none" strike="noStrike" dirty="0">
                          <a:effectLst/>
                        </a:rPr>
                        <a:t>[B]</a:t>
                      </a:r>
                      <a:endParaRPr lang="en-US" sz="1200" b="1" i="0" u="none" strike="noStrike" dirty="0">
                        <a:solidFill>
                          <a:srgbClr val="FFFFFF"/>
                        </a:solidFill>
                        <a:effectLst/>
                        <a:latin typeface="Calibri"/>
                      </a:endParaRPr>
                    </a:p>
                  </a:txBody>
                  <a:tcPr marL="9199" marR="9199" marT="9199" marB="0" anchor="ctr">
                    <a:solidFill>
                      <a:srgbClr val="D0D8E8"/>
                    </a:solidFill>
                  </a:tcPr>
                </a:tc>
                <a:tc rowSpan="2">
                  <a:txBody>
                    <a:bodyPr/>
                    <a:lstStyle/>
                    <a:p>
                      <a:pPr algn="ctr" fontAlgn="ctr"/>
                      <a:r>
                        <a:rPr lang="en-US" sz="1200" u="none" strike="noStrike" dirty="0">
                          <a:effectLst/>
                        </a:rPr>
                        <a:t>[C] = [B]/SUMA([B])</a:t>
                      </a:r>
                      <a:endParaRPr lang="en-US" sz="1200" b="1" i="0" u="none" strike="noStrike" dirty="0">
                        <a:solidFill>
                          <a:srgbClr val="FFFFFF"/>
                        </a:solidFill>
                        <a:effectLst/>
                        <a:latin typeface="Calibri"/>
                      </a:endParaRPr>
                    </a:p>
                  </a:txBody>
                  <a:tcPr marL="9199" marR="9199" marT="9199" marB="0" anchor="ctr">
                    <a:solidFill>
                      <a:srgbClr val="D0D8E8"/>
                    </a:solidFill>
                  </a:tcPr>
                </a:tc>
                <a:tc rowSpan="2">
                  <a:txBody>
                    <a:bodyPr/>
                    <a:lstStyle/>
                    <a:p>
                      <a:pPr algn="ctr" fontAlgn="ctr"/>
                      <a:r>
                        <a:rPr lang="en-US" sz="1200" u="none" strike="noStrike" dirty="0">
                          <a:effectLst/>
                        </a:rPr>
                        <a:t>[D]</a:t>
                      </a:r>
                      <a:endParaRPr lang="en-US" sz="1200" b="1" i="0" u="none" strike="noStrike" dirty="0">
                        <a:solidFill>
                          <a:srgbClr val="FFFFFF"/>
                        </a:solidFill>
                        <a:effectLst/>
                        <a:latin typeface="Calibri"/>
                      </a:endParaRPr>
                    </a:p>
                  </a:txBody>
                  <a:tcPr marL="9199" marR="9199" marT="9199" marB="0" anchor="ctr">
                    <a:solidFill>
                      <a:srgbClr val="D0D8E8"/>
                    </a:solidFill>
                  </a:tcPr>
                </a:tc>
                <a:tc>
                  <a:txBody>
                    <a:bodyPr/>
                    <a:lstStyle/>
                    <a:p>
                      <a:pPr algn="ctr" fontAlgn="ctr"/>
                      <a:r>
                        <a:rPr lang="en-US" sz="1400" b="0" u="none" strike="noStrike" dirty="0">
                          <a:effectLst/>
                        </a:rPr>
                        <a:t>[E]</a:t>
                      </a:r>
                      <a:endParaRPr lang="en-US" sz="1400" b="0" i="0" u="none" strike="noStrike" dirty="0">
                        <a:solidFill>
                          <a:srgbClr val="FFFFFF"/>
                        </a:solidFill>
                        <a:effectLst/>
                        <a:latin typeface="Calibri"/>
                      </a:endParaRPr>
                    </a:p>
                  </a:txBody>
                  <a:tcPr marL="9199" marR="9199" marT="9199" marB="0" anchor="ctr">
                    <a:solidFill>
                      <a:srgbClr val="D0D8E8"/>
                    </a:solidFill>
                  </a:tcPr>
                </a:tc>
                <a:tc rowSpan="2">
                  <a:txBody>
                    <a:bodyPr/>
                    <a:lstStyle/>
                    <a:p>
                      <a:pPr algn="ctr" fontAlgn="ctr"/>
                      <a:r>
                        <a:rPr lang="en-US" sz="1200" u="none" strike="noStrike" dirty="0">
                          <a:effectLst/>
                        </a:rPr>
                        <a:t>[F]</a:t>
                      </a:r>
                      <a:endParaRPr lang="en-US" sz="1200" b="1" i="0" u="none" strike="noStrike" dirty="0">
                        <a:solidFill>
                          <a:srgbClr val="FFFFFF"/>
                        </a:solidFill>
                        <a:effectLst/>
                        <a:latin typeface="Calibri"/>
                      </a:endParaRPr>
                    </a:p>
                  </a:txBody>
                  <a:tcPr marL="9199" marR="9199" marT="9199" marB="0" anchor="ctr">
                    <a:solidFill>
                      <a:srgbClr val="D0D8E8"/>
                    </a:solidFill>
                  </a:tcPr>
                </a:tc>
                <a:tc rowSpan="2">
                  <a:txBody>
                    <a:bodyPr/>
                    <a:lstStyle/>
                    <a:p>
                      <a:pPr algn="ctr" fontAlgn="ctr"/>
                      <a:r>
                        <a:rPr lang="en-US" sz="1200" u="none" strike="noStrike" dirty="0">
                          <a:effectLst/>
                        </a:rPr>
                        <a:t>[G] = [E] * [F]</a:t>
                      </a:r>
                      <a:endParaRPr lang="en-US" sz="1200" b="1" i="0" u="none" strike="noStrike" dirty="0">
                        <a:solidFill>
                          <a:srgbClr val="FFFFFF"/>
                        </a:solidFill>
                        <a:effectLst/>
                        <a:latin typeface="Calibri"/>
                      </a:endParaRPr>
                    </a:p>
                  </a:txBody>
                  <a:tcPr marL="9199" marR="9199" marT="9199" marB="0" anchor="ctr">
                    <a:solidFill>
                      <a:srgbClr val="D0D8E8"/>
                    </a:solidFill>
                  </a:tcPr>
                </a:tc>
                <a:tc>
                  <a:txBody>
                    <a:bodyPr/>
                    <a:lstStyle/>
                    <a:p>
                      <a:pPr algn="ctr" fontAlgn="ctr"/>
                      <a:r>
                        <a:rPr lang="en-US" sz="1400" b="0" u="none" strike="noStrike" dirty="0">
                          <a:effectLst/>
                        </a:rPr>
                        <a:t>[H]</a:t>
                      </a:r>
                      <a:endParaRPr lang="en-US" sz="1400" b="0" i="0" u="none" strike="noStrike" dirty="0">
                        <a:solidFill>
                          <a:srgbClr val="FFFFFF"/>
                        </a:solidFill>
                        <a:effectLst/>
                        <a:latin typeface="Calibri"/>
                      </a:endParaRPr>
                    </a:p>
                  </a:txBody>
                  <a:tcPr marL="9199" marR="9199" marT="9199" marB="0" anchor="ctr">
                    <a:solidFill>
                      <a:srgbClr val="D0D8E8"/>
                    </a:solidFill>
                  </a:tcPr>
                </a:tc>
              </a:tr>
              <a:tr h="4243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rPr>
                        <a:t>= [B] - [D]</a:t>
                      </a:r>
                      <a:endParaRPr lang="en-US" sz="1200" b="1" i="0" u="none" strike="noStrike" dirty="0">
                        <a:solidFill>
                          <a:srgbClr val="FFFFFF"/>
                        </a:solidFill>
                        <a:effectLst/>
                        <a:latin typeface="Calibri"/>
                      </a:endParaRPr>
                    </a:p>
                  </a:txBody>
                  <a:tcPr marL="9199" marR="9199" marT="9199" marB="0" anchor="ctr">
                    <a:solidFill>
                      <a:srgbClr val="D0D8E8"/>
                    </a:solidFill>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rPr>
                        <a:t>= [G] / [B]</a:t>
                      </a:r>
                      <a:endParaRPr lang="en-US" sz="1200" b="1" i="0" u="none" strike="noStrike" dirty="0">
                        <a:solidFill>
                          <a:srgbClr val="FFFFFF"/>
                        </a:solidFill>
                        <a:effectLst/>
                        <a:latin typeface="Calibri"/>
                      </a:endParaRPr>
                    </a:p>
                  </a:txBody>
                  <a:tcPr marL="9199" marR="9199" marT="9199" marB="0" anchor="ctr">
                    <a:solidFill>
                      <a:srgbClr val="D0D8E8"/>
                    </a:solidFill>
                  </a:tcPr>
                </a:tc>
              </a:tr>
              <a:tr h="216327">
                <a:tc>
                  <a:txBody>
                    <a:bodyPr/>
                    <a:lstStyle/>
                    <a:p>
                      <a:pPr algn="l" fontAlgn="ctr"/>
                      <a:r>
                        <a:rPr lang="en-US" sz="1200" u="none" strike="noStrike" dirty="0">
                          <a:solidFill>
                            <a:schemeClr val="tx1"/>
                          </a:solidFill>
                          <a:effectLst/>
                        </a:rPr>
                        <a:t>...al 5%</a:t>
                      </a:r>
                      <a:endParaRPr lang="en-US" sz="1200" b="1" i="0" u="none" strike="noStrike" dirty="0">
                        <a:solidFill>
                          <a:schemeClr val="tx1"/>
                        </a:solidFill>
                        <a:effectLst/>
                        <a:latin typeface="Calibri"/>
                      </a:endParaRPr>
                    </a:p>
                  </a:txBody>
                  <a:tcPr marL="9199" marR="9199" marT="9199" marB="0" anchor="ctr">
                    <a:solidFill>
                      <a:srgbClr val="E9EDF4"/>
                    </a:solidFill>
                  </a:tcPr>
                </a:tc>
                <a:tc>
                  <a:txBody>
                    <a:bodyPr/>
                    <a:lstStyle/>
                    <a:p>
                      <a:pPr algn="ctr" fontAlgn="ctr"/>
                      <a:r>
                        <a:rPr lang="en-US" sz="1200" u="none" strike="noStrike" dirty="0">
                          <a:effectLst/>
                        </a:rPr>
                        <a:t>ARS</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50.000</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50.000</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33,33%</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17.322</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32.678</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5%</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1.634</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3,30%</a:t>
                      </a:r>
                      <a:endParaRPr lang="en-US" sz="1200" b="0" i="0" u="none" strike="noStrike" dirty="0">
                        <a:solidFill>
                          <a:srgbClr val="000000"/>
                        </a:solidFill>
                        <a:effectLst/>
                        <a:latin typeface="Calibri"/>
                      </a:endParaRPr>
                    </a:p>
                  </a:txBody>
                  <a:tcPr marL="9199" marR="9199" marT="9199" marB="0" anchor="ctr">
                    <a:solidFill>
                      <a:srgbClr val="E9EDF4"/>
                    </a:solidFill>
                  </a:tcPr>
                </a:tc>
              </a:tr>
              <a:tr h="216327">
                <a:tc>
                  <a:txBody>
                    <a:bodyPr/>
                    <a:lstStyle/>
                    <a:p>
                      <a:pPr algn="l" fontAlgn="ctr"/>
                      <a:r>
                        <a:rPr lang="en-US" sz="1200" u="none" strike="noStrike" dirty="0">
                          <a:solidFill>
                            <a:schemeClr val="tx1"/>
                          </a:solidFill>
                          <a:effectLst/>
                        </a:rPr>
                        <a:t>...al 15%</a:t>
                      </a:r>
                      <a:endParaRPr lang="en-US" sz="1200" b="1" i="0" u="none" strike="noStrike" dirty="0">
                        <a:solidFill>
                          <a:schemeClr val="tx1"/>
                        </a:solidFill>
                        <a:effectLst/>
                        <a:latin typeface="Calibri"/>
                      </a:endParaRPr>
                    </a:p>
                  </a:txBody>
                  <a:tcPr marL="9199" marR="9199" marT="9199" marB="0" anchor="ctr">
                    <a:solidFill>
                      <a:srgbClr val="D0D8E8"/>
                    </a:solidFill>
                  </a:tcPr>
                </a:tc>
                <a:tc>
                  <a:txBody>
                    <a:bodyPr/>
                    <a:lstStyle/>
                    <a:p>
                      <a:pPr algn="ctr" fontAlgn="ctr"/>
                      <a:r>
                        <a:rPr lang="en-US" sz="1200" u="none" strike="noStrike" dirty="0">
                          <a:effectLst/>
                        </a:rPr>
                        <a:t>USD</a:t>
                      </a:r>
                      <a:endParaRPr lang="en-US" sz="1200" b="0" i="0" u="none" strike="noStrike" dirty="0">
                        <a:solidFill>
                          <a:srgbClr val="000000"/>
                        </a:solidFill>
                        <a:effectLst/>
                        <a:latin typeface="Calibri"/>
                      </a:endParaRPr>
                    </a:p>
                  </a:txBody>
                  <a:tcPr marL="9199" marR="9199" marT="9199" marB="0" anchor="ctr">
                    <a:solidFill>
                      <a:srgbClr val="D0D8E8"/>
                    </a:solidFill>
                  </a:tcPr>
                </a:tc>
                <a:tc>
                  <a:txBody>
                    <a:bodyPr/>
                    <a:lstStyle/>
                    <a:p>
                      <a:pPr algn="r" fontAlgn="ctr"/>
                      <a:r>
                        <a:rPr lang="en-US" sz="1200" u="none" strike="noStrike" dirty="0">
                          <a:effectLst/>
                        </a:rPr>
                        <a:t>5.000</a:t>
                      </a:r>
                      <a:endParaRPr lang="en-US" sz="1200" b="0" i="0" u="none" strike="noStrike" dirty="0">
                        <a:solidFill>
                          <a:srgbClr val="000000"/>
                        </a:solidFill>
                        <a:effectLst/>
                        <a:latin typeface="Calibri"/>
                      </a:endParaRPr>
                    </a:p>
                  </a:txBody>
                  <a:tcPr marL="9199" marR="9199" marT="9199" marB="0" anchor="ctr">
                    <a:solidFill>
                      <a:srgbClr val="D0D8E8"/>
                    </a:solidFill>
                  </a:tcPr>
                </a:tc>
                <a:tc>
                  <a:txBody>
                    <a:bodyPr/>
                    <a:lstStyle/>
                    <a:p>
                      <a:pPr algn="r" fontAlgn="ctr"/>
                      <a:r>
                        <a:rPr lang="en-US" sz="1200" u="none" strike="noStrike" dirty="0">
                          <a:effectLst/>
                        </a:rPr>
                        <a:t>100.000</a:t>
                      </a:r>
                      <a:endParaRPr lang="en-US" sz="1200" b="0" i="0" u="none" strike="noStrike" dirty="0">
                        <a:solidFill>
                          <a:srgbClr val="000000"/>
                        </a:solidFill>
                        <a:effectLst/>
                        <a:latin typeface="Calibri"/>
                      </a:endParaRPr>
                    </a:p>
                  </a:txBody>
                  <a:tcPr marL="9199" marR="9199" marT="9199" marB="0" anchor="ctr">
                    <a:solidFill>
                      <a:srgbClr val="D0D8E8"/>
                    </a:solidFill>
                  </a:tcPr>
                </a:tc>
                <a:tc>
                  <a:txBody>
                    <a:bodyPr/>
                    <a:lstStyle/>
                    <a:p>
                      <a:pPr algn="r" fontAlgn="ctr"/>
                      <a:r>
                        <a:rPr lang="en-US" sz="1200" u="none" strike="noStrike" dirty="0">
                          <a:effectLst/>
                        </a:rPr>
                        <a:t>66,67%</a:t>
                      </a:r>
                      <a:endParaRPr lang="en-US" sz="1200" b="0" i="0" u="none" strike="noStrike" dirty="0">
                        <a:solidFill>
                          <a:srgbClr val="000000"/>
                        </a:solidFill>
                        <a:effectLst/>
                        <a:latin typeface="Calibri"/>
                      </a:endParaRPr>
                    </a:p>
                  </a:txBody>
                  <a:tcPr marL="9199" marR="9199" marT="9199" marB="0" anchor="ctr">
                    <a:solidFill>
                      <a:srgbClr val="D0D8E8"/>
                    </a:solidFill>
                  </a:tcPr>
                </a:tc>
                <a:tc>
                  <a:txBody>
                    <a:bodyPr/>
                    <a:lstStyle/>
                    <a:p>
                      <a:pPr algn="r" fontAlgn="ctr"/>
                      <a:r>
                        <a:rPr lang="en-US" sz="1200" u="none" strike="noStrike">
                          <a:effectLst/>
                        </a:rPr>
                        <a:t>34.645</a:t>
                      </a:r>
                      <a:endParaRPr lang="en-US" sz="1200" b="0" i="0" u="none" strike="noStrike">
                        <a:solidFill>
                          <a:srgbClr val="000000"/>
                        </a:solidFill>
                        <a:effectLst/>
                        <a:latin typeface="Calibri"/>
                      </a:endParaRPr>
                    </a:p>
                  </a:txBody>
                  <a:tcPr marL="9199" marR="9199" marT="9199" marB="0" anchor="ctr">
                    <a:solidFill>
                      <a:srgbClr val="D0D8E8"/>
                    </a:solidFill>
                  </a:tcPr>
                </a:tc>
                <a:tc>
                  <a:txBody>
                    <a:bodyPr/>
                    <a:lstStyle/>
                    <a:p>
                      <a:pPr algn="r" fontAlgn="ctr"/>
                      <a:r>
                        <a:rPr lang="en-US" sz="1200" u="none" strike="noStrike" dirty="0">
                          <a:effectLst/>
                        </a:rPr>
                        <a:t>65.355</a:t>
                      </a:r>
                      <a:endParaRPr lang="en-US" sz="1200" b="0" i="0" u="none" strike="noStrike" dirty="0">
                        <a:solidFill>
                          <a:srgbClr val="000000"/>
                        </a:solidFill>
                        <a:effectLst/>
                        <a:latin typeface="Calibri"/>
                      </a:endParaRPr>
                    </a:p>
                  </a:txBody>
                  <a:tcPr marL="9199" marR="9199" marT="9199" marB="0" anchor="ctr">
                    <a:solidFill>
                      <a:srgbClr val="D0D8E8"/>
                    </a:solidFill>
                  </a:tcPr>
                </a:tc>
                <a:tc>
                  <a:txBody>
                    <a:bodyPr/>
                    <a:lstStyle/>
                    <a:p>
                      <a:pPr algn="r" fontAlgn="ctr"/>
                      <a:r>
                        <a:rPr lang="en-US" sz="1200" u="none" strike="noStrike" dirty="0">
                          <a:effectLst/>
                        </a:rPr>
                        <a:t>15%</a:t>
                      </a:r>
                      <a:endParaRPr lang="en-US" sz="1200" b="0" i="0" u="none" strike="noStrike" dirty="0">
                        <a:solidFill>
                          <a:srgbClr val="000000"/>
                        </a:solidFill>
                        <a:effectLst/>
                        <a:latin typeface="Calibri"/>
                      </a:endParaRPr>
                    </a:p>
                  </a:txBody>
                  <a:tcPr marL="9199" marR="9199" marT="9199" marB="0" anchor="ctr">
                    <a:solidFill>
                      <a:srgbClr val="D0D8E8"/>
                    </a:solidFill>
                  </a:tcPr>
                </a:tc>
                <a:tc>
                  <a:txBody>
                    <a:bodyPr/>
                    <a:lstStyle/>
                    <a:p>
                      <a:pPr algn="r" fontAlgn="ctr"/>
                      <a:r>
                        <a:rPr lang="en-US" sz="1200" u="none" strike="noStrike" dirty="0">
                          <a:effectLst/>
                        </a:rPr>
                        <a:t>9.803</a:t>
                      </a:r>
                      <a:endParaRPr lang="en-US" sz="1200" b="0" i="0" u="none" strike="noStrike" dirty="0">
                        <a:solidFill>
                          <a:srgbClr val="000000"/>
                        </a:solidFill>
                        <a:effectLst/>
                        <a:latin typeface="Calibri"/>
                      </a:endParaRPr>
                    </a:p>
                  </a:txBody>
                  <a:tcPr marL="9199" marR="9199" marT="9199" marB="0" anchor="ctr">
                    <a:solidFill>
                      <a:srgbClr val="D0D8E8"/>
                    </a:solidFill>
                  </a:tcPr>
                </a:tc>
                <a:tc>
                  <a:txBody>
                    <a:bodyPr/>
                    <a:lstStyle/>
                    <a:p>
                      <a:pPr algn="r" fontAlgn="ctr"/>
                      <a:r>
                        <a:rPr lang="en-US" sz="1200" u="none" strike="noStrike" dirty="0">
                          <a:effectLst/>
                        </a:rPr>
                        <a:t>9,80%</a:t>
                      </a:r>
                      <a:endParaRPr lang="en-US" sz="1200" b="0" i="0" u="none" strike="noStrike" dirty="0">
                        <a:solidFill>
                          <a:srgbClr val="000000"/>
                        </a:solidFill>
                        <a:effectLst/>
                        <a:latin typeface="Calibri"/>
                      </a:endParaRPr>
                    </a:p>
                  </a:txBody>
                  <a:tcPr marL="9199" marR="9199" marT="9199" marB="0" anchor="ctr">
                    <a:solidFill>
                      <a:srgbClr val="D0D8E8"/>
                    </a:solidFill>
                  </a:tcPr>
                </a:tc>
              </a:tr>
              <a:tr h="216327">
                <a:tc>
                  <a:txBody>
                    <a:bodyPr/>
                    <a:lstStyle/>
                    <a:p>
                      <a:pPr algn="l" fontAlgn="ctr"/>
                      <a:r>
                        <a:rPr lang="en-US" sz="1200" u="none" strike="noStrike" dirty="0">
                          <a:solidFill>
                            <a:schemeClr val="tx1"/>
                          </a:solidFill>
                          <a:effectLst/>
                        </a:rPr>
                        <a:t>Total</a:t>
                      </a:r>
                      <a:endParaRPr lang="en-US" sz="1200" b="1" i="0" u="none" strike="noStrike" dirty="0">
                        <a:solidFill>
                          <a:schemeClr val="tx1"/>
                        </a:solidFill>
                        <a:effectLst/>
                        <a:latin typeface="Calibri"/>
                      </a:endParaRPr>
                    </a:p>
                  </a:txBody>
                  <a:tcPr marL="9199" marR="9199" marT="9199" marB="0" anchor="ctr">
                    <a:solidFill>
                      <a:srgbClr val="E9EDF4"/>
                    </a:solidFill>
                  </a:tcPr>
                </a:tc>
                <a:tc>
                  <a:txBody>
                    <a:bodyPr/>
                    <a:lstStyle/>
                    <a:p>
                      <a:pPr algn="l" fontAlgn="ctr"/>
                      <a:r>
                        <a:rPr lang="en-US" sz="1200" u="none" strike="noStrike" dirty="0">
                          <a:effectLst/>
                        </a:rPr>
                        <a:t> </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l" fontAlgn="ctr"/>
                      <a:r>
                        <a:rPr lang="en-US" sz="1200" u="none" strike="noStrike" dirty="0">
                          <a:effectLst/>
                        </a:rPr>
                        <a:t> </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150.000</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100,00%</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51.967</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98.033</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l" fontAlgn="ctr"/>
                      <a:r>
                        <a:rPr lang="en-US" sz="1200" u="none" strike="noStrike" dirty="0">
                          <a:effectLst/>
                        </a:rPr>
                        <a:t> </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11.437</a:t>
                      </a:r>
                      <a:endParaRPr lang="en-US" sz="1200" b="0" i="0" u="none" strike="noStrike" dirty="0">
                        <a:solidFill>
                          <a:srgbClr val="000000"/>
                        </a:solidFill>
                        <a:effectLst/>
                        <a:latin typeface="Calibri"/>
                      </a:endParaRPr>
                    </a:p>
                  </a:txBody>
                  <a:tcPr marL="9199" marR="9199" marT="9199" marB="0" anchor="ctr">
                    <a:solidFill>
                      <a:srgbClr val="E9EDF4"/>
                    </a:solidFill>
                  </a:tcPr>
                </a:tc>
                <a:tc>
                  <a:txBody>
                    <a:bodyPr/>
                    <a:lstStyle/>
                    <a:p>
                      <a:pPr algn="r" fontAlgn="ctr"/>
                      <a:r>
                        <a:rPr lang="en-US" sz="1200" u="none" strike="noStrike" dirty="0">
                          <a:effectLst/>
                        </a:rPr>
                        <a:t>7,60%</a:t>
                      </a:r>
                      <a:endParaRPr lang="en-US" sz="1200" b="0" i="0" u="none" strike="noStrike" dirty="0">
                        <a:solidFill>
                          <a:srgbClr val="000000"/>
                        </a:solidFill>
                        <a:effectLst/>
                        <a:latin typeface="Calibri"/>
                      </a:endParaRPr>
                    </a:p>
                  </a:txBody>
                  <a:tcPr marL="9199" marR="9199" marT="9199" marB="0" anchor="ctr">
                    <a:solidFill>
                      <a:srgbClr val="E9EDF4"/>
                    </a:solidFill>
                  </a:tcPr>
                </a:tc>
              </a:tr>
            </a:tbl>
          </a:graphicData>
        </a:graphic>
      </p:graphicFrame>
    </p:spTree>
    <p:extLst>
      <p:ext uri="{BB962C8B-B14F-4D97-AF65-F5344CB8AC3E}">
        <p14:creationId xmlns:p14="http://schemas.microsoft.com/office/powerpoint/2010/main" val="9530120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62C027D-20ED-44F4-9C40-4573E1EE705E}" type="slidenum">
              <a:rPr lang="es-AR" smtClean="0"/>
              <a:t>54</a:t>
            </a:fld>
            <a:endParaRPr lang="es-AR"/>
          </a:p>
        </p:txBody>
      </p:sp>
      <p:sp>
        <p:nvSpPr>
          <p:cNvPr id="5" name="Rectangle 9"/>
          <p:cNvSpPr>
            <a:spLocks noChangeArrowheads="1"/>
          </p:cNvSpPr>
          <p:nvPr/>
        </p:nvSpPr>
        <p:spPr bwMode="auto">
          <a:xfrm>
            <a:off x="0" y="-9877"/>
            <a:ext cx="9144000" cy="6867877"/>
          </a:xfrm>
          <a:prstGeom prst="rect">
            <a:avLst/>
          </a:prstGeom>
          <a:solidFill>
            <a:srgbClr val="0072BC"/>
          </a:solidFill>
          <a:ln w="9525">
            <a:noFill/>
            <a:miter lim="800000"/>
            <a:headEnd/>
            <a:tailEnd/>
          </a:ln>
          <a:effectLst/>
        </p:spPr>
        <p:txBody>
          <a:bodyPr lIns="93233" tIns="46618" rIns="93233" bIns="46618" anchor="ctr"/>
          <a:lstStyle/>
          <a:p>
            <a:pPr>
              <a:defRPr/>
            </a:pPr>
            <a:endParaRPr lang="es-CL" sz="1800" dirty="0">
              <a:solidFill>
                <a:schemeClr val="tx2"/>
              </a:solidFill>
              <a:latin typeface="Arial"/>
              <a:ea typeface="ヒラギノ角ゴ Pro W3" charset="-128"/>
            </a:endParaRPr>
          </a:p>
        </p:txBody>
      </p:sp>
      <p:pic>
        <p:nvPicPr>
          <p:cNvPr id="6" name="5 Imagen"/>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327" y="5700647"/>
            <a:ext cx="3470860" cy="988231"/>
          </a:xfrm>
          <a:prstGeom prst="rect">
            <a:avLst/>
          </a:prstGeom>
        </p:spPr>
      </p:pic>
    </p:spTree>
    <p:extLst>
      <p:ext uri="{BB962C8B-B14F-4D97-AF65-F5344CB8AC3E}">
        <p14:creationId xmlns:p14="http://schemas.microsoft.com/office/powerpoint/2010/main" val="2935271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 Gráfico"/>
          <p:cNvGraphicFramePr>
            <a:graphicFrameLocks/>
          </p:cNvGraphicFramePr>
          <p:nvPr>
            <p:extLst>
              <p:ext uri="{D42A27DB-BD31-4B8C-83A1-F6EECF244321}">
                <p14:modId xmlns:p14="http://schemas.microsoft.com/office/powerpoint/2010/main" val="3017299299"/>
              </p:ext>
            </p:extLst>
          </p:nvPr>
        </p:nvGraphicFramePr>
        <p:xfrm>
          <a:off x="395536" y="1803400"/>
          <a:ext cx="7920880" cy="4505920"/>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p:cNvSpPr>
            <a:spLocks noGrp="1"/>
          </p:cNvSpPr>
          <p:nvPr>
            <p:ph type="sldNum" sz="quarter" idx="12"/>
          </p:nvPr>
        </p:nvSpPr>
        <p:spPr/>
        <p:txBody>
          <a:bodyPr/>
          <a:lstStyle/>
          <a:p>
            <a:fld id="{362C027D-20ED-44F4-9C40-4573E1EE705E}" type="slidenum">
              <a:rPr lang="es-AR" smtClean="0"/>
              <a:t>6</a:t>
            </a:fld>
            <a:endParaRPr lang="es-AR"/>
          </a:p>
        </p:txBody>
      </p:sp>
      <p:sp>
        <p:nvSpPr>
          <p:cNvPr id="3" name="4 CuadroTexto"/>
          <p:cNvSpPr txBox="1"/>
          <p:nvPr/>
        </p:nvSpPr>
        <p:spPr>
          <a:xfrm>
            <a:off x="323528" y="116632"/>
            <a:ext cx="8640960" cy="523220"/>
          </a:xfrm>
          <a:prstGeom prst="rect">
            <a:avLst/>
          </a:prstGeom>
          <a:noFill/>
        </p:spPr>
        <p:txBody>
          <a:bodyPr wrap="square" rtlCol="0">
            <a:spAutoFit/>
          </a:bodyPr>
          <a:lstStyle/>
          <a:p>
            <a:r>
              <a:rPr lang="es-ES" sz="2800" b="1" dirty="0" smtClean="0">
                <a:solidFill>
                  <a:schemeClr val="bg1"/>
                </a:solidFill>
              </a:rPr>
              <a:t>Situación fiscal provincial ex-ante</a:t>
            </a:r>
            <a:endParaRPr lang="es-AR" sz="2800" b="1" dirty="0">
              <a:solidFill>
                <a:schemeClr val="bg1"/>
              </a:solidFill>
              <a:latin typeface="+mj-lt"/>
              <a:ea typeface="Arial Unicode MS" panose="020B0604020202020204" pitchFamily="34" charset="-128"/>
              <a:cs typeface="Arial" pitchFamily="34" charset="0"/>
            </a:endParaRPr>
          </a:p>
        </p:txBody>
      </p:sp>
      <p:sp>
        <p:nvSpPr>
          <p:cNvPr id="6" name="5 Rectángulo"/>
          <p:cNvSpPr/>
          <p:nvPr/>
        </p:nvSpPr>
        <p:spPr>
          <a:xfrm>
            <a:off x="379139" y="878595"/>
            <a:ext cx="5128965" cy="314498"/>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smtClean="0">
                <a:solidFill>
                  <a:schemeClr val="bg1"/>
                </a:solidFill>
              </a:rPr>
              <a:t>Ingresos y gastos de provincias (% del PBI)*</a:t>
            </a:r>
            <a:endParaRPr lang="es-AR" b="1" dirty="0">
              <a:solidFill>
                <a:schemeClr val="bg1"/>
              </a:solidFill>
            </a:endParaRPr>
          </a:p>
        </p:txBody>
      </p:sp>
      <p:sp>
        <p:nvSpPr>
          <p:cNvPr id="7" name="CuadroTexto 9"/>
          <p:cNvSpPr txBox="1"/>
          <p:nvPr/>
        </p:nvSpPr>
        <p:spPr>
          <a:xfrm flipH="1">
            <a:off x="0" y="6594295"/>
            <a:ext cx="4330488" cy="261610"/>
          </a:xfrm>
          <a:prstGeom prst="rect">
            <a:avLst/>
          </a:prstGeom>
          <a:noFill/>
        </p:spPr>
        <p:txBody>
          <a:bodyPr wrap="square" rtlCol="0">
            <a:spAutoFit/>
          </a:bodyPr>
          <a:lstStyle/>
          <a:p>
            <a:r>
              <a:rPr lang="es-ES_tradnl" sz="1100" dirty="0" smtClean="0">
                <a:latin typeface="Arial Narrow" panose="020B0606020202030204" pitchFamily="34" charset="0"/>
              </a:rPr>
              <a:t>* Supone crecimiento real de 3,5% anual a partir de 2018</a:t>
            </a:r>
            <a:endParaRPr lang="es-ES_tradnl" sz="1100" dirty="0">
              <a:latin typeface="Arial Narrow" panose="020B0606020202030204" pitchFamily="34" charset="0"/>
            </a:endParaRPr>
          </a:p>
        </p:txBody>
      </p:sp>
      <p:sp>
        <p:nvSpPr>
          <p:cNvPr id="10" name="CuadroTexto 5"/>
          <p:cNvSpPr txBox="1"/>
          <p:nvPr/>
        </p:nvSpPr>
        <p:spPr>
          <a:xfrm>
            <a:off x="5966793" y="891297"/>
            <a:ext cx="3069703" cy="1169551"/>
          </a:xfrm>
          <a:prstGeom prst="rect">
            <a:avLst/>
          </a:prstGeom>
          <a:solidFill>
            <a:srgbClr val="7F7F7F"/>
          </a:solidFill>
        </p:spPr>
        <p:txBody>
          <a:bodyPr wrap="square" rtlCol="0" anchor="ctr">
            <a:spAutoFit/>
          </a:bodyPr>
          <a:lstStyle/>
          <a:p>
            <a:pPr algn="ctr"/>
            <a:r>
              <a:rPr lang="es-ES_tradnl" sz="1400" b="1" dirty="0" smtClean="0">
                <a:solidFill>
                  <a:schemeClr val="bg1"/>
                </a:solidFill>
                <a:latin typeface="+mj-lt"/>
              </a:rPr>
              <a:t>Provincias tienen pendientes recursos por acuerdo gradual del  15% (falta recuperar 0,5% PBI) y reducirían el gasto por Ley de Responsabilidad Fiscal (0,4% del PBI por año)</a:t>
            </a:r>
            <a:endParaRPr lang="es-ES_tradnl" sz="1400" b="1" dirty="0">
              <a:solidFill>
                <a:schemeClr val="bg1"/>
              </a:solidFill>
              <a:latin typeface="+mj-lt"/>
            </a:endParaRPr>
          </a:p>
        </p:txBody>
      </p:sp>
    </p:spTree>
    <p:extLst>
      <p:ext uri="{BB962C8B-B14F-4D97-AF65-F5344CB8AC3E}">
        <p14:creationId xmlns:p14="http://schemas.microsoft.com/office/powerpoint/2010/main" val="1200708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7</a:t>
            </a:fld>
            <a:endParaRPr lang="es-AR"/>
          </a:p>
        </p:txBody>
      </p:sp>
      <p:sp>
        <p:nvSpPr>
          <p:cNvPr id="3" name="4 CuadroTexto"/>
          <p:cNvSpPr txBox="1"/>
          <p:nvPr/>
        </p:nvSpPr>
        <p:spPr>
          <a:xfrm>
            <a:off x="395536" y="116632"/>
            <a:ext cx="8640960" cy="523220"/>
          </a:xfrm>
          <a:prstGeom prst="rect">
            <a:avLst/>
          </a:prstGeom>
          <a:noFill/>
        </p:spPr>
        <p:txBody>
          <a:bodyPr wrap="square" rtlCol="0">
            <a:spAutoFit/>
          </a:bodyPr>
          <a:lstStyle/>
          <a:p>
            <a:r>
              <a:rPr lang="es-ES" sz="2800" b="1" dirty="0" smtClean="0">
                <a:solidFill>
                  <a:schemeClr val="bg1"/>
                </a:solidFill>
              </a:rPr>
              <a:t>Reducción de IIBB del Consenso Fiscal</a:t>
            </a:r>
            <a:endParaRPr lang="es-AR" sz="2800" b="1" dirty="0">
              <a:solidFill>
                <a:schemeClr val="bg1"/>
              </a:solidFill>
              <a:latin typeface="+mj-lt"/>
              <a:ea typeface="Arial Unicode MS" panose="020B0604020202020204" pitchFamily="34" charset="-128"/>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84" y="1128239"/>
            <a:ext cx="8560245" cy="505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445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8</a:t>
            </a:fld>
            <a:endParaRPr lang="es-AR"/>
          </a:p>
        </p:txBody>
      </p:sp>
      <p:sp>
        <p:nvSpPr>
          <p:cNvPr id="3" name="4 CuadroTexto"/>
          <p:cNvSpPr txBox="1"/>
          <p:nvPr/>
        </p:nvSpPr>
        <p:spPr>
          <a:xfrm>
            <a:off x="395536" y="116632"/>
            <a:ext cx="8640960" cy="523220"/>
          </a:xfrm>
          <a:prstGeom prst="rect">
            <a:avLst/>
          </a:prstGeom>
          <a:noFill/>
        </p:spPr>
        <p:txBody>
          <a:bodyPr wrap="square" rtlCol="0">
            <a:spAutoFit/>
          </a:bodyPr>
          <a:lstStyle/>
          <a:p>
            <a:r>
              <a:rPr lang="es-ES" sz="2800" b="1" dirty="0" smtClean="0">
                <a:solidFill>
                  <a:schemeClr val="bg1"/>
                </a:solidFill>
              </a:rPr>
              <a:t>Cambios relativos al Fondo del Conurbano</a:t>
            </a:r>
            <a:endParaRPr lang="es-AR" sz="2800" b="1" dirty="0">
              <a:solidFill>
                <a:schemeClr val="bg1"/>
              </a:solidFill>
              <a:latin typeface="+mj-lt"/>
              <a:ea typeface="Arial Unicode MS" panose="020B0604020202020204" pitchFamily="34" charset="-128"/>
              <a:cs typeface="Arial" pitchFamily="34" charset="0"/>
            </a:endParaRPr>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27" y="2060848"/>
            <a:ext cx="8663147" cy="27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52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62C027D-20ED-44F4-9C40-4573E1EE705E}" type="slidenum">
              <a:rPr lang="es-AR" smtClean="0"/>
              <a:t>9</a:t>
            </a:fld>
            <a:endParaRPr lang="es-AR"/>
          </a:p>
        </p:txBody>
      </p:sp>
      <p:sp>
        <p:nvSpPr>
          <p:cNvPr id="7" name="6 Rectángulo"/>
          <p:cNvSpPr/>
          <p:nvPr/>
        </p:nvSpPr>
        <p:spPr>
          <a:xfrm>
            <a:off x="4716456" y="3126771"/>
            <a:ext cx="3960000" cy="361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600" b="1" dirty="0" smtClean="0">
                <a:solidFill>
                  <a:schemeClr val="bg1"/>
                </a:solidFill>
              </a:rPr>
              <a:t>Indicador global de competitividad</a:t>
            </a:r>
            <a:endParaRPr lang="es-AR" sz="1600" b="1" dirty="0">
              <a:solidFill>
                <a:schemeClr val="bg1"/>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673203070"/>
              </p:ext>
            </p:extLst>
          </p:nvPr>
        </p:nvGraphicFramePr>
        <p:xfrm>
          <a:off x="4716456" y="3668470"/>
          <a:ext cx="3959999" cy="2232249"/>
        </p:xfrm>
        <a:graphic>
          <a:graphicData uri="http://schemas.openxmlformats.org/drawingml/2006/table">
            <a:tbl>
              <a:tblPr/>
              <a:tblGrid>
                <a:gridCol w="2914455">
                  <a:extLst>
                    <a:ext uri="{9D8B030D-6E8A-4147-A177-3AD203B41FA5}">
                      <a16:colId xmlns:a16="http://schemas.microsoft.com/office/drawing/2014/main" xmlns="" val="20000"/>
                    </a:ext>
                  </a:extLst>
                </a:gridCol>
                <a:gridCol w="1045544">
                  <a:extLst>
                    <a:ext uri="{9D8B030D-6E8A-4147-A177-3AD203B41FA5}">
                      <a16:colId xmlns:a16="http://schemas.microsoft.com/office/drawing/2014/main" xmlns="" val="20001"/>
                    </a:ext>
                  </a:extLst>
                </a:gridCol>
              </a:tblGrid>
              <a:tr h="701859">
                <a:tc>
                  <a:txBody>
                    <a:bodyPr/>
                    <a:lstStyle/>
                    <a:p>
                      <a:pPr marL="268288" lvl="1" indent="0" algn="l" fontAlgn="b"/>
                      <a:r>
                        <a:rPr lang="es-AR" sz="1600" b="1" i="0" u="none" strike="noStrike" dirty="0" smtClean="0">
                          <a:solidFill>
                            <a:srgbClr val="FFFFFF"/>
                          </a:solidFill>
                          <a:effectLst/>
                          <a:latin typeface="Calibri"/>
                        </a:rPr>
                        <a:t>Indicador</a:t>
                      </a:r>
                      <a:endParaRPr lang="es-AR" sz="1600" b="1" i="0" u="none" strike="noStrike" dirty="0">
                        <a:solidFill>
                          <a:srgbClr val="FFFFFF"/>
                        </a:solidFill>
                        <a:effectLst/>
                        <a:latin typeface="Calibri"/>
                      </a:endParaRPr>
                    </a:p>
                  </a:txBody>
                  <a:tcPr marL="9525" marR="9525" marT="9525"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ctr"/>
                      <a:r>
                        <a:rPr lang="es-AR" sz="1600" b="1" i="0" u="none" strike="noStrike" dirty="0" smtClean="0">
                          <a:solidFill>
                            <a:srgbClr val="FFFFFF"/>
                          </a:solidFill>
                          <a:effectLst/>
                          <a:latin typeface="Calibri"/>
                        </a:rPr>
                        <a:t>Ranking de Argentina</a:t>
                      </a:r>
                      <a:endParaRPr lang="es-AR" sz="1600" b="1" i="0" u="none" strike="noStrike" dirty="0">
                        <a:solidFill>
                          <a:srgbClr val="FFFFFF"/>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765195">
                <a:tc>
                  <a:txBody>
                    <a:bodyPr/>
                    <a:lstStyle/>
                    <a:p>
                      <a:pPr marL="268288" lvl="1" indent="0" algn="l" defTabSz="914400" rtl="0" eaLnBrk="1" fontAlgn="b" latinLnBrk="0" hangingPunct="1"/>
                      <a:r>
                        <a:rPr lang="es-AR" sz="1600" b="1" i="0" u="none" strike="noStrike" kern="1200" dirty="0" smtClean="0">
                          <a:solidFill>
                            <a:schemeClr val="tx1"/>
                          </a:solidFill>
                          <a:effectLst/>
                          <a:latin typeface="Calibri"/>
                          <a:ea typeface="+mn-ea"/>
                          <a:cs typeface="+mn-cs"/>
                        </a:rPr>
                        <a:t>Incentivos del sistema impositivo a </a:t>
                      </a:r>
                      <a:r>
                        <a:rPr lang="es-AR" sz="1600" b="1" i="0" u="none" strike="noStrike" kern="1200" dirty="0">
                          <a:solidFill>
                            <a:schemeClr val="tx1"/>
                          </a:solidFill>
                          <a:effectLst/>
                          <a:latin typeface="Calibri"/>
                          <a:ea typeface="+mn-ea"/>
                          <a:cs typeface="+mn-cs"/>
                        </a:rPr>
                        <a:t>invertir</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ctr"/>
                      <a:r>
                        <a:rPr lang="es-AR" sz="1600" b="1" i="0" u="none" strike="noStrike" dirty="0">
                          <a:solidFill>
                            <a:schemeClr val="tx1"/>
                          </a:solidFill>
                          <a:effectLst/>
                          <a:latin typeface="Calibri"/>
                        </a:rPr>
                        <a:t>135/138</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xmlns="" val="10001"/>
                  </a:ext>
                </a:extLst>
              </a:tr>
              <a:tr h="765195">
                <a:tc>
                  <a:txBody>
                    <a:bodyPr/>
                    <a:lstStyle/>
                    <a:p>
                      <a:pPr marL="268288" lvl="1" indent="0" algn="l" defTabSz="914400" rtl="0" eaLnBrk="1" fontAlgn="b" latinLnBrk="0" hangingPunct="1"/>
                      <a:r>
                        <a:rPr lang="es-AR" sz="1600" b="1" i="0" u="none" strike="noStrike" kern="1200" dirty="0">
                          <a:solidFill>
                            <a:schemeClr val="tx1"/>
                          </a:solidFill>
                          <a:effectLst/>
                          <a:latin typeface="Calibri"/>
                          <a:ea typeface="+mn-ea"/>
                          <a:cs typeface="+mn-cs"/>
                        </a:rPr>
                        <a:t>Peso de los impuestos en las </a:t>
                      </a:r>
                      <a:r>
                        <a:rPr lang="es-AR" sz="1600" b="1" i="0" u="none" strike="noStrike" kern="1200" dirty="0" smtClean="0">
                          <a:solidFill>
                            <a:schemeClr val="tx1"/>
                          </a:solidFill>
                          <a:effectLst/>
                          <a:latin typeface="Calibri"/>
                          <a:ea typeface="+mn-ea"/>
                          <a:cs typeface="+mn-cs"/>
                        </a:rPr>
                        <a:t>ganancias empresariales</a:t>
                      </a:r>
                      <a:endParaRPr lang="es-AR" sz="1600" b="1" i="0" u="none" strike="noStrike" kern="1200" dirty="0">
                        <a:solidFill>
                          <a:schemeClr val="tx1"/>
                        </a:solidFill>
                        <a:effectLst/>
                        <a:latin typeface="Calibri"/>
                        <a:ea typeface="+mn-ea"/>
                        <a:cs typeface="+mn-cs"/>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E9EDF4"/>
                    </a:solidFill>
                  </a:tcPr>
                </a:tc>
                <a:tc>
                  <a:txBody>
                    <a:bodyPr/>
                    <a:lstStyle/>
                    <a:p>
                      <a:pPr algn="ctr" fontAlgn="ctr"/>
                      <a:r>
                        <a:rPr lang="es-AR" sz="1600" b="1" i="0" u="none" strike="noStrike" dirty="0">
                          <a:solidFill>
                            <a:schemeClr val="tx1"/>
                          </a:solidFill>
                          <a:effectLst/>
                          <a:latin typeface="Calibri"/>
                        </a:rPr>
                        <a:t>138/138</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solidFill>
                      <a:srgbClr val="E9EDF4"/>
                    </a:solidFill>
                  </a:tcPr>
                </a:tc>
                <a:extLst>
                  <a:ext uri="{0D108BD9-81ED-4DB2-BD59-A6C34878D82A}">
                    <a16:rowId xmlns:a16="http://schemas.microsoft.com/office/drawing/2014/main" xmlns="" val="10002"/>
                  </a:ext>
                </a:extLst>
              </a:tr>
            </a:tbl>
          </a:graphicData>
        </a:graphic>
      </p:graphicFrame>
      <p:sp>
        <p:nvSpPr>
          <p:cNvPr id="9" name="8 Rectángulo"/>
          <p:cNvSpPr/>
          <p:nvPr/>
        </p:nvSpPr>
        <p:spPr>
          <a:xfrm>
            <a:off x="504007" y="3126771"/>
            <a:ext cx="3960000" cy="35213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1600" b="1" dirty="0" smtClean="0">
                <a:solidFill>
                  <a:schemeClr val="bg1"/>
                </a:solidFill>
              </a:rPr>
              <a:t>Inversión como % del PBI</a:t>
            </a:r>
          </a:p>
        </p:txBody>
      </p:sp>
      <p:sp>
        <p:nvSpPr>
          <p:cNvPr id="12" name="11 CuadroTexto"/>
          <p:cNvSpPr txBox="1"/>
          <p:nvPr/>
        </p:nvSpPr>
        <p:spPr>
          <a:xfrm>
            <a:off x="612000" y="1100914"/>
            <a:ext cx="7920000" cy="1535998"/>
          </a:xfrm>
          <a:prstGeom prst="rect">
            <a:avLst/>
          </a:prstGeom>
          <a:noFill/>
        </p:spPr>
        <p:txBody>
          <a:bodyPr wrap="square" rtlCol="0">
            <a:spAutoFit/>
          </a:bodyPr>
          <a:lstStyle>
            <a:defPPr>
              <a:defRPr lang="es-AR"/>
            </a:defPPr>
            <a:lvl1pPr marL="342900" indent="-342900">
              <a:lnSpc>
                <a:spcPct val="300000"/>
              </a:lnSpc>
              <a:buClr>
                <a:schemeClr val="accent1">
                  <a:lumMod val="60000"/>
                  <a:lumOff val="40000"/>
                </a:schemeClr>
              </a:buClr>
              <a:buFont typeface="Arial" panose="020B0604020202020204" pitchFamily="34" charset="0"/>
              <a:buChar char="•"/>
              <a:defRPr>
                <a:solidFill>
                  <a:schemeClr val="tx1">
                    <a:lumMod val="85000"/>
                    <a:lumOff val="15000"/>
                  </a:schemeClr>
                </a:solidFill>
                <a:latin typeface="+mj-lt"/>
              </a:defRPr>
            </a:lvl1pPr>
          </a:lstStyle>
          <a:p>
            <a:pPr>
              <a:lnSpc>
                <a:spcPct val="114000"/>
              </a:lnSpc>
              <a:spcBef>
                <a:spcPts val="1200"/>
              </a:spcBef>
              <a:spcAft>
                <a:spcPts val="1200"/>
              </a:spcAft>
            </a:pPr>
            <a:r>
              <a:rPr lang="es-AR" sz="2200" dirty="0"/>
              <a:t>El esquema tributario actual desincentiva la </a:t>
            </a:r>
            <a:r>
              <a:rPr lang="es-AR" sz="2200" dirty="0" smtClean="0"/>
              <a:t>inversión.</a:t>
            </a:r>
            <a:endParaRPr lang="es-AR" sz="2200" dirty="0"/>
          </a:p>
          <a:p>
            <a:pPr>
              <a:lnSpc>
                <a:spcPct val="114000"/>
              </a:lnSpc>
              <a:spcBef>
                <a:spcPts val="1200"/>
              </a:spcBef>
              <a:spcAft>
                <a:spcPts val="1200"/>
              </a:spcAft>
            </a:pPr>
            <a:r>
              <a:rPr lang="es-AR" sz="2200" dirty="0"/>
              <a:t>El aumento de la inversión es indispensable para crecer en forma </a:t>
            </a:r>
            <a:r>
              <a:rPr lang="es-AR" sz="2200" dirty="0" smtClean="0"/>
              <a:t>sostenida y generar empleo.</a:t>
            </a:r>
            <a:endParaRPr lang="es-AR" sz="2200" dirty="0"/>
          </a:p>
        </p:txBody>
      </p:sp>
      <p:sp>
        <p:nvSpPr>
          <p:cNvPr id="13" name="Content Placeholder 2"/>
          <p:cNvSpPr txBox="1">
            <a:spLocks/>
          </p:cNvSpPr>
          <p:nvPr/>
        </p:nvSpPr>
        <p:spPr>
          <a:xfrm>
            <a:off x="107504" y="6611695"/>
            <a:ext cx="7703536" cy="24630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buClr>
                <a:schemeClr val="tx2">
                  <a:lumMod val="60000"/>
                  <a:lumOff val="40000"/>
                </a:schemeClr>
              </a:buClr>
            </a:pPr>
            <a:r>
              <a:rPr lang="es-AR" sz="900" dirty="0" smtClean="0">
                <a:solidFill>
                  <a:schemeClr val="tx1">
                    <a:lumMod val="85000"/>
                    <a:lumOff val="15000"/>
                  </a:schemeClr>
                </a:solidFill>
                <a:latin typeface="+mj-lt"/>
              </a:rPr>
              <a:t>Fuente: INDEC y </a:t>
            </a:r>
            <a:r>
              <a:rPr lang="en-US" sz="900" dirty="0" smtClean="0">
                <a:solidFill>
                  <a:schemeClr val="tx1">
                    <a:lumMod val="85000"/>
                    <a:lumOff val="15000"/>
                  </a:schemeClr>
                </a:solidFill>
                <a:latin typeface="+mj-lt"/>
              </a:rPr>
              <a:t>World Economic Forum 2017</a:t>
            </a:r>
            <a:endParaRPr lang="en-US" sz="900" dirty="0">
              <a:solidFill>
                <a:schemeClr val="tx1">
                  <a:lumMod val="85000"/>
                  <a:lumOff val="15000"/>
                </a:schemeClr>
              </a:solidFill>
              <a:latin typeface="+mj-lt"/>
            </a:endParaRPr>
          </a:p>
        </p:txBody>
      </p:sp>
      <p:sp>
        <p:nvSpPr>
          <p:cNvPr id="10" name="9 CuadroTexto"/>
          <p:cNvSpPr txBox="1"/>
          <p:nvPr/>
        </p:nvSpPr>
        <p:spPr>
          <a:xfrm>
            <a:off x="251520" y="-27384"/>
            <a:ext cx="8640960" cy="830997"/>
          </a:xfrm>
          <a:prstGeom prst="rect">
            <a:avLst/>
          </a:prstGeom>
          <a:noFill/>
        </p:spPr>
        <p:txBody>
          <a:bodyPr wrap="square" rtlCol="0">
            <a:spAutoFit/>
          </a:bodyPr>
          <a:lstStyle/>
          <a:p>
            <a:r>
              <a:rPr lang="es-AR" sz="2400" b="1" dirty="0" smtClean="0">
                <a:solidFill>
                  <a:schemeClr val="bg1"/>
                </a:solidFill>
                <a:ea typeface="Arial Unicode MS" panose="020B0604020202020204" pitchFamily="34" charset="-128"/>
                <a:cs typeface="Arial" pitchFamily="34" charset="0"/>
              </a:rPr>
              <a:t>El esquema tributario debe promover la </a:t>
            </a:r>
            <a:r>
              <a:rPr lang="es-AR" sz="2400" b="1" dirty="0">
                <a:solidFill>
                  <a:schemeClr val="bg1"/>
                </a:solidFill>
                <a:ea typeface="Arial Unicode MS" panose="020B0604020202020204" pitchFamily="34" charset="-128"/>
                <a:cs typeface="Arial" pitchFamily="34" charset="0"/>
              </a:rPr>
              <a:t>inversión y el empleo de calidad </a:t>
            </a:r>
          </a:p>
        </p:txBody>
      </p:sp>
      <p:graphicFrame>
        <p:nvGraphicFramePr>
          <p:cNvPr id="11" name="1 Gráfico"/>
          <p:cNvGraphicFramePr>
            <a:graphicFrameLocks/>
          </p:cNvGraphicFramePr>
          <p:nvPr>
            <p:extLst>
              <p:ext uri="{D42A27DB-BD31-4B8C-83A1-F6EECF244321}">
                <p14:modId xmlns:p14="http://schemas.microsoft.com/office/powerpoint/2010/main" val="2521178103"/>
              </p:ext>
            </p:extLst>
          </p:nvPr>
        </p:nvGraphicFramePr>
        <p:xfrm>
          <a:off x="504007" y="3529590"/>
          <a:ext cx="3960000" cy="2965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5073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MECON 2">
      <a:dk1>
        <a:sysClr val="windowText" lastClr="000000"/>
      </a:dk1>
      <a:lt1>
        <a:sysClr val="window" lastClr="FFFFFF"/>
      </a:lt1>
      <a:dk2>
        <a:srgbClr val="1F497D"/>
      </a:dk2>
      <a:lt2>
        <a:srgbClr val="EEECE1"/>
      </a:lt2>
      <a:accent1>
        <a:srgbClr val="1F497D"/>
      </a:accent1>
      <a:accent2>
        <a:srgbClr val="70AD47"/>
      </a:accent2>
      <a:accent3>
        <a:srgbClr val="ED7D31"/>
      </a:accent3>
      <a:accent4>
        <a:srgbClr val="D31148"/>
      </a:accent4>
      <a:accent5>
        <a:srgbClr val="7F7F7F"/>
      </a:accent5>
      <a:accent6>
        <a:srgbClr val="47F7A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CON 2">
    <a:dk1>
      <a:sysClr val="windowText" lastClr="000000"/>
    </a:dk1>
    <a:lt1>
      <a:sysClr val="window" lastClr="FFFFFF"/>
    </a:lt1>
    <a:dk2>
      <a:srgbClr val="1F497D"/>
    </a:dk2>
    <a:lt2>
      <a:srgbClr val="EEECE1"/>
    </a:lt2>
    <a:accent1>
      <a:srgbClr val="1F497D"/>
    </a:accent1>
    <a:accent2>
      <a:srgbClr val="70AD47"/>
    </a:accent2>
    <a:accent3>
      <a:srgbClr val="ED7D31"/>
    </a:accent3>
    <a:accent4>
      <a:srgbClr val="D31148"/>
    </a:accent4>
    <a:accent5>
      <a:srgbClr val="7F7F7F"/>
    </a:accent5>
    <a:accent6>
      <a:srgbClr val="47F7A3"/>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ECON 2">
    <a:dk1>
      <a:sysClr val="windowText" lastClr="000000"/>
    </a:dk1>
    <a:lt1>
      <a:sysClr val="window" lastClr="FFFFFF"/>
    </a:lt1>
    <a:dk2>
      <a:srgbClr val="1F497D"/>
    </a:dk2>
    <a:lt2>
      <a:srgbClr val="EEECE1"/>
    </a:lt2>
    <a:accent1>
      <a:srgbClr val="1F497D"/>
    </a:accent1>
    <a:accent2>
      <a:srgbClr val="70AD47"/>
    </a:accent2>
    <a:accent3>
      <a:srgbClr val="ED7D31"/>
    </a:accent3>
    <a:accent4>
      <a:srgbClr val="D31148"/>
    </a:accent4>
    <a:accent5>
      <a:srgbClr val="7F7F7F"/>
    </a:accent5>
    <a:accent6>
      <a:srgbClr val="47F7A3"/>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ECON 2">
    <a:dk1>
      <a:sysClr val="windowText" lastClr="000000"/>
    </a:dk1>
    <a:lt1>
      <a:sysClr val="window" lastClr="FFFFFF"/>
    </a:lt1>
    <a:dk2>
      <a:srgbClr val="1F497D"/>
    </a:dk2>
    <a:lt2>
      <a:srgbClr val="EEECE1"/>
    </a:lt2>
    <a:accent1>
      <a:srgbClr val="1F497D"/>
    </a:accent1>
    <a:accent2>
      <a:srgbClr val="70AD47"/>
    </a:accent2>
    <a:accent3>
      <a:srgbClr val="ED7D31"/>
    </a:accent3>
    <a:accent4>
      <a:srgbClr val="D31148"/>
    </a:accent4>
    <a:accent5>
      <a:srgbClr val="7F7F7F"/>
    </a:accent5>
    <a:accent6>
      <a:srgbClr val="47F7A3"/>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19654</TotalTime>
  <Words>6000</Words>
  <Application>Microsoft Office PowerPoint</Application>
  <PresentationFormat>Presentación en pantalla (4:3)</PresentationFormat>
  <Paragraphs>961</Paragraphs>
  <Slides>54</Slides>
  <Notes>50</Notes>
  <HiddenSlides>5</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54</vt:i4>
      </vt:variant>
    </vt:vector>
  </HeadingPairs>
  <TitlesOfParts>
    <vt:vector size="64" baseType="lpstr">
      <vt:lpstr>Arial Unicode MS</vt:lpstr>
      <vt:lpstr>ＭＳ Ｐゴシック</vt:lpstr>
      <vt:lpstr>Arial</vt:lpstr>
      <vt:lpstr>Arial Narrow</vt:lpstr>
      <vt:lpstr>Calibri</vt:lpstr>
      <vt:lpstr>Roboto</vt:lpstr>
      <vt:lpstr>Wingdings</vt:lpstr>
      <vt:lpstr>ヒラギノ角ゴ Pro W3</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Template</dc:creator>
  <cp:lastModifiedBy>Administrador</cp:lastModifiedBy>
  <cp:revision>1965</cp:revision>
  <cp:lastPrinted>2017-10-10T21:18:19Z</cp:lastPrinted>
  <dcterms:created xsi:type="dcterms:W3CDTF">2017-01-17T18:34:27Z</dcterms:created>
  <dcterms:modified xsi:type="dcterms:W3CDTF">2017-11-21T20:08:15Z</dcterms:modified>
</cp:coreProperties>
</file>