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4" r:id="rId2"/>
    <p:sldId id="260" r:id="rId3"/>
    <p:sldId id="267" r:id="rId4"/>
    <p:sldId id="258" r:id="rId5"/>
    <p:sldId id="270" r:id="rId6"/>
    <p:sldId id="271" r:id="rId7"/>
    <p:sldId id="277" r:id="rId8"/>
    <p:sldId id="276" r:id="rId9"/>
    <p:sldId id="278" r:id="rId10"/>
    <p:sldId id="259" r:id="rId11"/>
    <p:sldId id="272" r:id="rId12"/>
    <p:sldId id="262" r:id="rId13"/>
    <p:sldId id="273" r:id="rId14"/>
    <p:sldId id="269" r:id="rId15"/>
    <p:sldId id="275" r:id="rId16"/>
  </p:sldIdLst>
  <p:sldSz cx="12192000" cy="6858000"/>
  <p:notesSz cx="7010400" cy="9236075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2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1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s-AR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DD98674C-A83F-41FE-96B5-473F9AFD7605}" type="datetimeFigureOut">
              <a:rPr lang="es-AR" smtClean="0"/>
              <a:t>23/10/2017</a:t>
            </a:fld>
            <a:endParaRPr lang="es-AR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s-AR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s-A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60DE85B3-8A76-4B85-B24F-33305821E19C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39132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6A16CBA-C015-48D5-920A-5AFE6021A9AF}" type="slidenum">
              <a:rPr lang="es-ES_tradnl" altLang="es-AR" sz="1200" baseline="0" smtClean="0">
                <a:solidFill>
                  <a:schemeClr val="tx1"/>
                </a:solidFill>
                <a:latin typeface="Times" panose="02020603050405020304" pitchFamily="18" charset="0"/>
              </a:rPr>
              <a:pPr/>
              <a:t>1</a:t>
            </a:fld>
            <a:endParaRPr lang="es-ES_tradnl" altLang="es-AR" sz="1200" baseline="0" dirty="0" smtClean="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AR" dirty="0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1671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BEBC0-7A07-4635-837E-0D2F8E222473}" type="slidenum">
              <a:rPr lang="es-AR" smtClean="0"/>
              <a:t>2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26525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DE5C3F1-315F-4007-9158-E691DF750962}" type="slidenum">
              <a:rPr lang="es-ES_tradnl" altLang="es-AR" sz="1200" baseline="0" smtClean="0">
                <a:solidFill>
                  <a:schemeClr val="tx1"/>
                </a:solidFill>
                <a:latin typeface="Times" panose="02020603050405020304" pitchFamily="18" charset="0"/>
              </a:rPr>
              <a:pPr/>
              <a:t>15</a:t>
            </a:fld>
            <a:endParaRPr lang="es-ES_tradnl" altLang="es-AR" sz="1200" baseline="0" dirty="0" smtClean="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AR" dirty="0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1757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2EC4-E61A-4905-9F4D-9E58D5DA9B51}" type="datetimeFigureOut">
              <a:rPr lang="es-AR" smtClean="0"/>
              <a:t>23/10/2017</a:t>
            </a:fld>
            <a:endParaRPr lang="es-A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E8071-3C86-4210-9136-AE374027323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6330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2EC4-E61A-4905-9F4D-9E58D5DA9B51}" type="datetimeFigureOut">
              <a:rPr lang="es-AR" smtClean="0"/>
              <a:t>23/10/2017</a:t>
            </a:fld>
            <a:endParaRPr lang="es-A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E8071-3C86-4210-9136-AE374027323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52585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2EC4-E61A-4905-9F4D-9E58D5DA9B51}" type="datetimeFigureOut">
              <a:rPr lang="es-AR" smtClean="0"/>
              <a:t>23/10/2017</a:t>
            </a:fld>
            <a:endParaRPr lang="es-A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E8071-3C86-4210-9136-AE374027323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92006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1131396" y="1556792"/>
            <a:ext cx="10272889" cy="3332816"/>
          </a:xfr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39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2EC4-E61A-4905-9F4D-9E58D5DA9B51}" type="datetimeFigureOut">
              <a:rPr lang="es-AR" smtClean="0"/>
              <a:t>23/10/2017</a:t>
            </a:fld>
            <a:endParaRPr lang="es-A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E8071-3C86-4210-9136-AE374027323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84684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2EC4-E61A-4905-9F4D-9E58D5DA9B51}" type="datetimeFigureOut">
              <a:rPr lang="es-AR" smtClean="0"/>
              <a:t>23/10/2017</a:t>
            </a:fld>
            <a:endParaRPr lang="es-A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E8071-3C86-4210-9136-AE374027323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48068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2EC4-E61A-4905-9F4D-9E58D5DA9B51}" type="datetimeFigureOut">
              <a:rPr lang="es-AR" smtClean="0"/>
              <a:t>23/10/2017</a:t>
            </a:fld>
            <a:endParaRPr lang="es-A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E8071-3C86-4210-9136-AE374027323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44082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2EC4-E61A-4905-9F4D-9E58D5DA9B51}" type="datetimeFigureOut">
              <a:rPr lang="es-AR" smtClean="0"/>
              <a:t>23/10/2017</a:t>
            </a:fld>
            <a:endParaRPr lang="es-AR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E8071-3C86-4210-9136-AE374027323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82420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2EC4-E61A-4905-9F4D-9E58D5DA9B51}" type="datetimeFigureOut">
              <a:rPr lang="es-AR" smtClean="0"/>
              <a:t>23/10/2017</a:t>
            </a:fld>
            <a:endParaRPr lang="es-A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E8071-3C86-4210-9136-AE374027323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22690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2EC4-E61A-4905-9F4D-9E58D5DA9B51}" type="datetimeFigureOut">
              <a:rPr lang="es-AR" smtClean="0"/>
              <a:t>23/10/2017</a:t>
            </a:fld>
            <a:endParaRPr lang="es-AR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E8071-3C86-4210-9136-AE374027323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1665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2EC4-E61A-4905-9F4D-9E58D5DA9B51}" type="datetimeFigureOut">
              <a:rPr lang="es-AR" smtClean="0"/>
              <a:t>23/10/2017</a:t>
            </a:fld>
            <a:endParaRPr lang="es-A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E8071-3C86-4210-9136-AE374027323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94517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2EC4-E61A-4905-9F4D-9E58D5DA9B51}" type="datetimeFigureOut">
              <a:rPr lang="es-AR" smtClean="0"/>
              <a:t>23/10/2017</a:t>
            </a:fld>
            <a:endParaRPr lang="es-A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E8071-3C86-4210-9136-AE374027323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39608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42EC4-E61A-4905-9F4D-9E58D5DA9B51}" type="datetimeFigureOut">
              <a:rPr lang="es-AR" smtClean="0"/>
              <a:t>23/10/2017</a:t>
            </a:fld>
            <a:endParaRPr lang="es-A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E8071-3C86-4210-9136-AE374027323A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49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hyperlink" Target="http://www.trabajo.gob.ar/left/estadisticas/eil/resultados.asp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/>
          <p:cNvGrpSpPr/>
          <p:nvPr/>
        </p:nvGrpSpPr>
        <p:grpSpPr>
          <a:xfrm>
            <a:off x="0" y="1"/>
            <a:ext cx="12191999" cy="4317479"/>
            <a:chOff x="1495028" y="-1312043"/>
            <a:chExt cx="9902128" cy="4317479"/>
          </a:xfrm>
          <a:solidFill>
            <a:schemeClr val="accent1">
              <a:lumMod val="75000"/>
            </a:schemeClr>
          </a:solidFill>
        </p:grpSpPr>
        <p:sp>
          <p:nvSpPr>
            <p:cNvPr id="2" name="Rectángulo 1"/>
            <p:cNvSpPr/>
            <p:nvPr/>
          </p:nvSpPr>
          <p:spPr bwMode="auto">
            <a:xfrm>
              <a:off x="1495028" y="-1312043"/>
              <a:ext cx="9902128" cy="4161361"/>
            </a:xfrm>
            <a:prstGeom prst="rect">
              <a:avLst/>
            </a:prstGeom>
            <a:grpFill/>
            <a:ln>
              <a:noFill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 dirty="0"/>
            </a:p>
          </p:txBody>
        </p:sp>
        <p:sp>
          <p:nvSpPr>
            <p:cNvPr id="13" name="Triángulo isósceles 12"/>
            <p:cNvSpPr/>
            <p:nvPr/>
          </p:nvSpPr>
          <p:spPr bwMode="auto">
            <a:xfrm flipV="1">
              <a:off x="3151212" y="2849318"/>
              <a:ext cx="864096" cy="156118"/>
            </a:xfrm>
            <a:prstGeom prst="triangle">
              <a:avLst/>
            </a:prstGeom>
            <a:grpFill/>
            <a:ln>
              <a:noFill/>
            </a:ln>
            <a:effectLst/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AR" dirty="0"/>
            </a:p>
          </p:txBody>
        </p:sp>
      </p:grpSp>
      <p:pic>
        <p:nvPicPr>
          <p:cNvPr id="717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7" y="5373216"/>
            <a:ext cx="2930525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CuadroTexto 4"/>
          <p:cNvSpPr txBox="1">
            <a:spLocks noChangeArrowheads="1"/>
          </p:cNvSpPr>
          <p:nvPr/>
        </p:nvSpPr>
        <p:spPr bwMode="auto">
          <a:xfrm>
            <a:off x="2771557" y="918249"/>
            <a:ext cx="6769100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s-AR" altLang="es-AR" sz="3400" b="1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Evolución del </a:t>
            </a:r>
            <a:r>
              <a:rPr lang="es-AR" altLang="es-AR" sz="3400" b="1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empleo </a:t>
            </a:r>
            <a:r>
              <a:rPr lang="es-AR" altLang="es-AR" sz="3400" b="1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registrado del sector privado en los principales centros urbanos </a:t>
            </a:r>
          </a:p>
        </p:txBody>
      </p:sp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5634552" y="5661249"/>
            <a:ext cx="5401294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upright="1"/>
          <a:lstStyle/>
          <a:p>
            <a:pPr>
              <a:defRPr/>
            </a:pPr>
            <a:r>
              <a:rPr lang="es-ES" sz="1300" b="1" dirty="0">
                <a:solidFill>
                  <a:srgbClr val="0A77B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Subsecretaría de Políticas, Estadísticas y Estudios Laborales </a:t>
            </a:r>
          </a:p>
          <a:p>
            <a:pPr>
              <a:defRPr/>
            </a:pPr>
            <a:r>
              <a:rPr lang="es-ES" sz="1300" b="1" dirty="0">
                <a:solidFill>
                  <a:srgbClr val="0A77B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Secretaría de Empleo </a:t>
            </a:r>
            <a:endParaRPr lang="es-AR" sz="14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177" name="Rectangle 2"/>
          <p:cNvSpPr txBox="1">
            <a:spLocks/>
          </p:cNvSpPr>
          <p:nvPr/>
        </p:nvSpPr>
        <p:spPr bwMode="auto">
          <a:xfrm>
            <a:off x="2771557" y="2961484"/>
            <a:ext cx="6335712" cy="127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90525" indent="-390525"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s-AR" altLang="es-AR" sz="1700" b="1" baseline="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</a:rPr>
              <a:t>ENCUESTA DE INDICADORES LABORALES</a:t>
            </a:r>
          </a:p>
          <a:p>
            <a:r>
              <a:rPr lang="es-AR" altLang="es-AR" sz="1700" b="1" i="1" baseline="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</a:rPr>
              <a:t>Informe mensual </a:t>
            </a:r>
            <a:r>
              <a:rPr lang="es-AR" altLang="es-AR" sz="1700" b="1" i="1" baseline="0" dirty="0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</a:rPr>
              <a:t>Septiembre </a:t>
            </a:r>
            <a:r>
              <a:rPr lang="es-AR" altLang="es-AR" sz="1700" b="1" i="1" baseline="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</a:rPr>
              <a:t>de </a:t>
            </a:r>
            <a:r>
              <a:rPr lang="es-AR" altLang="es-AR" sz="1700" b="1" i="1" baseline="0" dirty="0" smtClean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</a:rPr>
              <a:t>2017</a:t>
            </a:r>
            <a:endParaRPr lang="es-AR" altLang="es-AR" sz="1700" b="1" i="1" baseline="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</a:endParaRPr>
          </a:p>
          <a:p>
            <a:endParaRPr lang="es-AR" altLang="es-AR" sz="1700" b="1" baseline="0" dirty="0">
              <a:solidFill>
                <a:srgbClr val="0975BB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79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0" y="-1"/>
            <a:ext cx="12191999" cy="104862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AR" sz="2800" b="1" dirty="0" smtClean="0">
              <a:solidFill>
                <a:schemeClr val="bg1"/>
              </a:solidFill>
              <a:latin typeface="+mn-lt"/>
            </a:endParaRPr>
          </a:p>
          <a:p>
            <a:r>
              <a:rPr lang="es-AR" sz="2800" b="1" dirty="0" smtClean="0">
                <a:solidFill>
                  <a:schemeClr val="bg1"/>
                </a:solidFill>
                <a:latin typeface="+mn-lt"/>
              </a:rPr>
              <a:t>Evolución del empleo según modalidad contractual y calificación de la tarea. </a:t>
            </a:r>
          </a:p>
          <a:p>
            <a:r>
              <a:rPr lang="es-AR" sz="2800" b="1" dirty="0" smtClean="0">
                <a:solidFill>
                  <a:schemeClr val="bg1"/>
                </a:solidFill>
                <a:latin typeface="+mn-lt"/>
              </a:rPr>
              <a:t>Total aglomerados. </a:t>
            </a:r>
          </a:p>
          <a:p>
            <a:r>
              <a:rPr lang="es-AR" sz="2200" b="1" dirty="0" smtClean="0">
                <a:solidFill>
                  <a:schemeClr val="bg1"/>
                </a:solidFill>
                <a:latin typeface="+mn-lt"/>
              </a:rPr>
              <a:t> </a:t>
            </a:r>
            <a:endParaRPr lang="es-AR" sz="2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123176" y="1193574"/>
            <a:ext cx="9882575" cy="3285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MODALIDAD CONTRACTUAL</a:t>
            </a:r>
          </a:p>
          <a:p>
            <a:pPr algn="just"/>
            <a:endParaRPr lang="es-AR" sz="135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Durante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el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mes de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septiembre de 2017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, la </a:t>
            </a:r>
            <a:r>
              <a:rPr lang="es-AR" sz="1350" b="1" dirty="0">
                <a:solidFill>
                  <a:schemeClr val="bg2">
                    <a:lumMod val="50000"/>
                  </a:schemeClr>
                </a:solidFill>
              </a:rPr>
              <a:t>modalidad de contratación a tiempo indeterminado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presentó un aumento de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0,1%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 en el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Total aglomerados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,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mientras que las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modalidades a tiempo determinado y personal de agencias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en el conjunto tuvieron un incremento de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2,1%.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En el </a:t>
            </a:r>
            <a:r>
              <a:rPr lang="es-AR" sz="1350" b="1" dirty="0">
                <a:solidFill>
                  <a:schemeClr val="bg2">
                    <a:lumMod val="50000"/>
                  </a:schemeClr>
                </a:solidFill>
              </a:rPr>
              <a:t>interior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se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observa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un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crecimiento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de ambas modalidades del 0,1% y 0,3% respectivamente.</a:t>
            </a:r>
            <a:endParaRPr lang="es-AR" sz="135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es-AR" sz="135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En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la </a:t>
            </a:r>
            <a:r>
              <a:rPr lang="es-AR" sz="1350" b="1" dirty="0">
                <a:solidFill>
                  <a:schemeClr val="bg2">
                    <a:lumMod val="50000"/>
                  </a:schemeClr>
                </a:solidFill>
              </a:rPr>
              <a:t>comparación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interanual con septiembre de 2016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, en el </a:t>
            </a:r>
            <a:r>
              <a:rPr lang="es-AR" sz="1350" b="1" dirty="0">
                <a:solidFill>
                  <a:schemeClr val="bg2">
                    <a:lumMod val="50000"/>
                  </a:schemeClr>
                </a:solidFill>
              </a:rPr>
              <a:t>T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otal </a:t>
            </a:r>
            <a:r>
              <a:rPr lang="es-AR" sz="1350" b="1" dirty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glomerados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se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relevó una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variación positiva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del 0,4% en los contratos por tiempo indeterminado frente a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un </a:t>
            </a:r>
            <a:r>
              <a:rPr lang="es-AR" sz="1350" b="1" dirty="0">
                <a:solidFill>
                  <a:schemeClr val="bg2">
                    <a:lumMod val="50000"/>
                  </a:schemeClr>
                </a:solidFill>
              </a:rPr>
              <a:t>incremento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 del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19,1% en las modalidades a tiempo determinado y personal de agencias. Por su parte, en el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interior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 se observa un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aumento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 para ambos casos del 1,5% y 23,1% respectivamente.</a:t>
            </a:r>
            <a:endParaRPr lang="es-AR" sz="135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es-AR" sz="135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Cabe destacar que el peso de la modalidad a tiempo indeterminado en el total del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empleo, </a:t>
            </a:r>
            <a:r>
              <a:rPr lang="es-ES" sz="1350" dirty="0">
                <a:solidFill>
                  <a:schemeClr val="bg2">
                    <a:lumMod val="50000"/>
                  </a:schemeClr>
                </a:solidFill>
              </a:rPr>
              <a:t>según se observa a lo largo de toda la serie de datos relevada por la </a:t>
            </a:r>
            <a:r>
              <a:rPr lang="es-ES" sz="1350" dirty="0" smtClean="0">
                <a:solidFill>
                  <a:schemeClr val="bg2">
                    <a:lumMod val="50000"/>
                  </a:schemeClr>
                </a:solidFill>
              </a:rPr>
              <a:t>EIL,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es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del orden del 96% mientras que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las modalidades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a tiempo determinado y personal de agencias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representan, en conjunto,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un 4%.</a:t>
            </a:r>
          </a:p>
          <a:p>
            <a:pPr algn="just"/>
            <a:endParaRPr lang="es-AR" sz="1400" dirty="0"/>
          </a:p>
          <a:p>
            <a:endParaRPr lang="es-AR" dirty="0"/>
          </a:p>
        </p:txBody>
      </p:sp>
      <p:sp>
        <p:nvSpPr>
          <p:cNvPr id="2" name="Rectángulo 1"/>
          <p:cNvSpPr/>
          <p:nvPr/>
        </p:nvSpPr>
        <p:spPr>
          <a:xfrm>
            <a:off x="1123176" y="3930140"/>
            <a:ext cx="4604764" cy="1762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AR" sz="1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es-AR" sz="135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CALIFICACIÓN</a:t>
            </a:r>
            <a:endParaRPr lang="es-AR" sz="1350" b="1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es-AR" sz="1350" b="1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Al observar la dinámica interanual, se observa un crecimiento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en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las actividades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no calificadas (+3,8%), técnicas (+1,3%) y  operativas (+0,7%), mientras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que el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empleo nuevamente se redujo en las profesionales (-0,8%).</a:t>
            </a:r>
            <a:endParaRPr lang="es-AR" sz="135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2733" y="3930140"/>
            <a:ext cx="3951127" cy="275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79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864067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AR" sz="2200" b="1" dirty="0" smtClean="0">
                <a:solidFill>
                  <a:schemeClr val="bg1"/>
                </a:solidFill>
                <a:latin typeface="+mn-lt"/>
              </a:rPr>
              <a:t>Puestos vacantes y demanda laboral. Total aglomerados.</a:t>
            </a:r>
            <a:endParaRPr lang="es-AR" sz="2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858595" y="1829033"/>
            <a:ext cx="3886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Durante el </a:t>
            </a:r>
            <a:r>
              <a:rPr lang="es-AR" sz="1350" b="1" dirty="0">
                <a:solidFill>
                  <a:schemeClr val="bg2">
                    <a:lumMod val="50000"/>
                  </a:schemeClr>
                </a:solidFill>
              </a:rPr>
              <a:t>mes de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septiembre </a:t>
            </a:r>
            <a:r>
              <a:rPr lang="es-AR" sz="1350" b="1" dirty="0">
                <a:solidFill>
                  <a:schemeClr val="bg2">
                    <a:lumMod val="50000"/>
                  </a:schemeClr>
                </a:solidFill>
              </a:rPr>
              <a:t>de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2017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, el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9,5%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de las empresas relevadas declaró </a:t>
            </a:r>
            <a:r>
              <a:rPr lang="es-AR" sz="1350" b="1" dirty="0">
                <a:solidFill>
                  <a:schemeClr val="bg2">
                    <a:lumMod val="50000"/>
                  </a:schemeClr>
                </a:solidFill>
              </a:rPr>
              <a:t>puestos vacantes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 para reemplazar o aumentar sus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dotaciones, valor inferior a septiembre del 2016.</a:t>
            </a:r>
            <a:endParaRPr lang="es-AR" sz="135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607904" y="4564557"/>
            <a:ext cx="415858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Del porcentaje de empresas que realizaron búsquedas de personal,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el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7%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registró </a:t>
            </a:r>
            <a:r>
              <a:rPr lang="es-AR" sz="1350" b="1" dirty="0">
                <a:solidFill>
                  <a:schemeClr val="bg2">
                    <a:lumMod val="50000"/>
                  </a:schemeClr>
                </a:solidFill>
              </a:rPr>
              <a:t>algún problema para la cobertura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, sea porque no lograron cubrir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parte (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4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%)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o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ninguno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de los puestos buscados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3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%). </a:t>
            </a:r>
          </a:p>
          <a:p>
            <a:endParaRPr lang="es-AR" sz="13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564" y="1132674"/>
            <a:ext cx="4010301" cy="2566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5027" y="3655797"/>
            <a:ext cx="5065568" cy="2971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575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0" y="1"/>
            <a:ext cx="12192000" cy="77129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AR" sz="2000" b="1" dirty="0" smtClean="0">
              <a:solidFill>
                <a:schemeClr val="bg1"/>
              </a:solidFill>
              <a:latin typeface="+mn-lt"/>
            </a:endParaRPr>
          </a:p>
          <a:p>
            <a:r>
              <a:rPr lang="es-AR" sz="2400" b="1" dirty="0" smtClean="0">
                <a:solidFill>
                  <a:schemeClr val="bg1"/>
                </a:solidFill>
                <a:latin typeface="+mn-lt"/>
              </a:rPr>
              <a:t>Expectativas empresarias. Total aglomerados.</a:t>
            </a:r>
          </a:p>
          <a:p>
            <a:r>
              <a:rPr lang="es-AR" sz="2000" b="1" dirty="0" smtClean="0">
                <a:solidFill>
                  <a:schemeClr val="bg1"/>
                </a:solidFill>
                <a:latin typeface="+mn-lt"/>
              </a:rPr>
              <a:t> </a:t>
            </a:r>
            <a:endParaRPr lang="es-AR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390331" y="1561079"/>
            <a:ext cx="3900982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En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septiembre de 2017,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el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86,7%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de las empresas encuestadas </a:t>
            </a:r>
            <a:r>
              <a:rPr lang="es-AR" sz="1350" b="1" dirty="0">
                <a:solidFill>
                  <a:schemeClr val="bg2">
                    <a:lumMod val="50000"/>
                  </a:schemeClr>
                </a:solidFill>
              </a:rPr>
              <a:t>espera mantener estable sus dotaciones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para los próximos tres meses, un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10,5%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espera aumentarla y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un 2,8%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considera que su dotación disminuirá. </a:t>
            </a:r>
            <a:endParaRPr lang="es-A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730822" y="4402755"/>
            <a:ext cx="3976548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En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septiembre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de 2017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la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expectativa neta </a:t>
            </a:r>
            <a:r>
              <a:rPr lang="es-AR" sz="1350" b="1" dirty="0">
                <a:solidFill>
                  <a:schemeClr val="bg2">
                    <a:lumMod val="50000"/>
                  </a:schemeClr>
                </a:solidFill>
              </a:rPr>
              <a:t>de empleo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(diferencia entre la proporción de empresas que espera aumentar sus dotaciones y aquellas que esperan disminuirlas) fue del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7,6%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Se observa así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un leve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d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ecrecimiento de las mismas en relación al mes pasado.</a:t>
            </a:r>
            <a:endParaRPr lang="es-AR" sz="135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es-AR" sz="135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788" y="1083284"/>
            <a:ext cx="4112582" cy="2641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0331" y="3407749"/>
            <a:ext cx="5014191" cy="3220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712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0" y="0"/>
            <a:ext cx="12192000" cy="78017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AR" sz="2000" b="1" dirty="0" smtClean="0">
              <a:solidFill>
                <a:schemeClr val="bg1"/>
              </a:solidFill>
              <a:latin typeface="+mn-lt"/>
            </a:endParaRPr>
          </a:p>
          <a:p>
            <a:r>
              <a:rPr lang="es-AR" sz="2400" b="1" dirty="0" smtClean="0">
                <a:solidFill>
                  <a:schemeClr val="bg1"/>
                </a:solidFill>
                <a:latin typeface="+mn-lt"/>
              </a:rPr>
              <a:t>Despidos y suspensiones. Total aglomerados.</a:t>
            </a:r>
          </a:p>
          <a:p>
            <a:r>
              <a:rPr lang="es-AR" sz="2000" b="1" dirty="0" smtClean="0">
                <a:solidFill>
                  <a:schemeClr val="bg1"/>
                </a:solidFill>
                <a:latin typeface="+mn-lt"/>
              </a:rPr>
              <a:t> </a:t>
            </a:r>
            <a:endParaRPr lang="es-AR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342077" y="1350628"/>
            <a:ext cx="3691156" cy="1409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/>
          </a:p>
        </p:txBody>
      </p:sp>
      <p:sp>
        <p:nvSpPr>
          <p:cNvPr id="5" name="CuadroTexto 4"/>
          <p:cNvSpPr txBox="1"/>
          <p:nvPr/>
        </p:nvSpPr>
        <p:spPr>
          <a:xfrm>
            <a:off x="2493447" y="4960223"/>
            <a:ext cx="6726566" cy="1146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La </a:t>
            </a:r>
            <a:r>
              <a:rPr lang="es-AR" sz="1350" b="1" dirty="0">
                <a:solidFill>
                  <a:schemeClr val="bg2">
                    <a:lumMod val="50000"/>
                  </a:schemeClr>
                </a:solidFill>
              </a:rPr>
              <a:t>tasa de despidos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(que incluye las desvinculaciones de personal por despidos sin causa, fin de período de prueba y finalización de obras) en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septiembre </a:t>
            </a:r>
            <a:r>
              <a:rPr lang="es-AR" sz="1350" b="1" dirty="0">
                <a:solidFill>
                  <a:schemeClr val="bg2">
                    <a:lumMod val="50000"/>
                  </a:schemeClr>
                </a:solidFill>
              </a:rPr>
              <a:t>de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2017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fue del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0,5%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Esta proporción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se encuentra dentro de los parámetros relevados en los últimos cuatro años.</a:t>
            </a:r>
          </a:p>
          <a:p>
            <a:pPr algn="just"/>
            <a:endParaRPr lang="es-AR" sz="14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es-AR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900855" y="5868164"/>
            <a:ext cx="615815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En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septiembre de 2017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, del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total de </a:t>
            </a:r>
            <a:r>
              <a:rPr lang="es-AR" sz="1350" b="1" dirty="0">
                <a:solidFill>
                  <a:schemeClr val="bg2">
                    <a:lumMod val="50000"/>
                  </a:schemeClr>
                </a:solidFill>
              </a:rPr>
              <a:t>empresas que aplicaron suspensiones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6,7%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), un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1,4%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lo hizo por </a:t>
            </a:r>
            <a:r>
              <a:rPr lang="es-AR" sz="1350" b="1" dirty="0">
                <a:solidFill>
                  <a:schemeClr val="bg2">
                    <a:lumMod val="50000"/>
                  </a:schemeClr>
                </a:solidFill>
              </a:rPr>
              <a:t>caída de la demanda. 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445" y="923376"/>
            <a:ext cx="5662570" cy="3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0288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06011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AR" sz="2200" b="1" dirty="0" smtClean="0">
                <a:solidFill>
                  <a:schemeClr val="bg1"/>
                </a:solidFill>
                <a:latin typeface="+mn-lt"/>
              </a:rPr>
              <a:t>Marco muestral y empresas relevadas por aglomerado, rama</a:t>
            </a:r>
            <a:br>
              <a:rPr lang="es-AR" sz="2200" b="1" dirty="0" smtClean="0">
                <a:solidFill>
                  <a:schemeClr val="bg1"/>
                </a:solidFill>
                <a:latin typeface="+mn-lt"/>
              </a:rPr>
            </a:br>
            <a:r>
              <a:rPr lang="es-AR" sz="2200" b="1" dirty="0" smtClean="0">
                <a:solidFill>
                  <a:schemeClr val="bg1"/>
                </a:solidFill>
                <a:latin typeface="+mn-lt"/>
              </a:rPr>
              <a:t> de actividad y estrato de tamaño. Septiembre de 2017.</a:t>
            </a:r>
            <a:endParaRPr lang="es-AR" sz="2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725297" y="1539189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sz="1100" dirty="0">
                <a:solidFill>
                  <a:schemeClr val="bg2">
                    <a:lumMod val="50000"/>
                  </a:schemeClr>
                </a:solidFill>
              </a:rPr>
              <a:t>La </a:t>
            </a:r>
            <a:r>
              <a:rPr lang="es-ES" sz="1100" b="1" dirty="0">
                <a:solidFill>
                  <a:schemeClr val="bg2">
                    <a:lumMod val="50000"/>
                  </a:schemeClr>
                </a:solidFill>
              </a:rPr>
              <a:t>Encuesta de Indicadores Laborales (EIL) </a:t>
            </a:r>
            <a:r>
              <a:rPr lang="es-ES" sz="1100" dirty="0">
                <a:solidFill>
                  <a:schemeClr val="bg2">
                    <a:lumMod val="50000"/>
                  </a:schemeClr>
                </a:solidFill>
              </a:rPr>
              <a:t>es un programa estadístico que releva mensualmente y de forma permanente el Ministerio de Trabajo, Empleo y Seguridad Social (MTESS) desde el año </a:t>
            </a:r>
            <a:r>
              <a:rPr lang="es-ES" sz="1100" dirty="0" smtClean="0">
                <a:solidFill>
                  <a:schemeClr val="bg2">
                    <a:lumMod val="50000"/>
                  </a:schemeClr>
                </a:solidFill>
              </a:rPr>
              <a:t>1996. </a:t>
            </a:r>
            <a:r>
              <a:rPr lang="es-ES" sz="1100" dirty="0">
                <a:solidFill>
                  <a:schemeClr val="bg2">
                    <a:lumMod val="50000"/>
                  </a:schemeClr>
                </a:solidFill>
              </a:rPr>
              <a:t>En la actualidad, la encuesta se releva en </a:t>
            </a:r>
            <a:r>
              <a:rPr lang="es-ES" sz="1100" b="1" dirty="0">
                <a:solidFill>
                  <a:schemeClr val="bg2">
                    <a:lumMod val="50000"/>
                  </a:schemeClr>
                </a:solidFill>
              </a:rPr>
              <a:t>diez centros </a:t>
            </a:r>
            <a:r>
              <a:rPr lang="es-ES" sz="1100" b="1" dirty="0" smtClean="0">
                <a:solidFill>
                  <a:schemeClr val="bg2">
                    <a:lumMod val="50000"/>
                  </a:schemeClr>
                </a:solidFill>
              </a:rPr>
              <a:t>urbanos, </a:t>
            </a:r>
            <a:r>
              <a:rPr lang="es-ES" sz="1100" dirty="0">
                <a:solidFill>
                  <a:schemeClr val="bg2">
                    <a:lumMod val="50000"/>
                  </a:schemeClr>
                </a:solidFill>
              </a:rPr>
              <a:t>a </a:t>
            </a:r>
            <a:r>
              <a:rPr lang="es-ES" sz="1100" b="1" dirty="0">
                <a:solidFill>
                  <a:schemeClr val="bg2">
                    <a:lumMod val="50000"/>
                  </a:schemeClr>
                </a:solidFill>
              </a:rPr>
              <a:t>empresas privadas formales a partir </a:t>
            </a:r>
            <a:r>
              <a:rPr lang="es-ES" sz="1100" b="1" dirty="0" smtClean="0">
                <a:solidFill>
                  <a:schemeClr val="bg2">
                    <a:lumMod val="50000"/>
                  </a:schemeClr>
                </a:solidFill>
              </a:rPr>
              <a:t>de 10 </a:t>
            </a:r>
            <a:r>
              <a:rPr lang="es-ES" sz="1100" b="1" dirty="0">
                <a:solidFill>
                  <a:schemeClr val="bg2">
                    <a:lumMod val="50000"/>
                  </a:schemeClr>
                </a:solidFill>
              </a:rPr>
              <a:t>trabajadores</a:t>
            </a:r>
            <a:r>
              <a:rPr lang="es-ES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ES" sz="1100" dirty="0" smtClean="0">
                <a:solidFill>
                  <a:schemeClr val="bg2">
                    <a:lumMod val="50000"/>
                  </a:schemeClr>
                </a:solidFill>
              </a:rPr>
              <a:t>– Gran Buenos Aires, Gran Córdoba, Gran Rosario, Gran Mendoza y Gran Tucumán – y a partir de</a:t>
            </a:r>
            <a:r>
              <a:rPr lang="es-ES" sz="1100" b="1" dirty="0" smtClean="0">
                <a:solidFill>
                  <a:schemeClr val="bg2">
                    <a:lumMod val="50000"/>
                  </a:schemeClr>
                </a:solidFill>
              </a:rPr>
              <a:t> 5 trabajadores </a:t>
            </a:r>
            <a:r>
              <a:rPr lang="es-ES" sz="1100" dirty="0" smtClean="0">
                <a:solidFill>
                  <a:schemeClr val="bg2">
                    <a:lumMod val="50000"/>
                  </a:schemeClr>
                </a:solidFill>
              </a:rPr>
              <a:t>– Gran Paraná, Gran Resistencia, Gran Santa Fe, Bahía Blanca y Gran Jujuy. En todos los casos</a:t>
            </a:r>
            <a:r>
              <a:rPr lang="es-ES" sz="1100" b="1" dirty="0" smtClean="0">
                <a:solidFill>
                  <a:schemeClr val="bg2">
                    <a:lumMod val="50000"/>
                  </a:schemeClr>
                </a:solidFill>
              </a:rPr>
              <a:t> se relevan empresas de</a:t>
            </a:r>
            <a:r>
              <a:rPr lang="es-ES" sz="11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ES" sz="1100" b="1" dirty="0">
                <a:solidFill>
                  <a:schemeClr val="bg2">
                    <a:lumMod val="50000"/>
                  </a:schemeClr>
                </a:solidFill>
              </a:rPr>
              <a:t>todas las ramas de actividad, exceptuando el sector de actividades primarias</a:t>
            </a:r>
            <a:r>
              <a:rPr lang="es-ES" sz="1100" dirty="0">
                <a:solidFill>
                  <a:schemeClr val="bg2">
                    <a:lumMod val="50000"/>
                  </a:schemeClr>
                </a:solidFill>
              </a:rPr>
              <a:t> (agropecuario y minas y canteras). </a:t>
            </a:r>
          </a:p>
          <a:p>
            <a:pPr algn="just"/>
            <a:endParaRPr lang="es-ES" sz="11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es-ES" sz="1100" dirty="0">
                <a:solidFill>
                  <a:schemeClr val="bg2">
                    <a:lumMod val="50000"/>
                  </a:schemeClr>
                </a:solidFill>
              </a:rPr>
              <a:t>Se estima la evolución del empleo a partir de tres indicadores </a:t>
            </a:r>
            <a:r>
              <a:rPr lang="es-ES" sz="1100" dirty="0" smtClean="0">
                <a:solidFill>
                  <a:schemeClr val="bg2">
                    <a:lumMod val="50000"/>
                  </a:schemeClr>
                </a:solidFill>
              </a:rPr>
              <a:t>básicos:</a:t>
            </a:r>
          </a:p>
          <a:p>
            <a:pPr algn="just"/>
            <a:endParaRPr lang="es-ES" sz="1100" dirty="0">
              <a:solidFill>
                <a:schemeClr val="bg2">
                  <a:lumMod val="50000"/>
                </a:schemeClr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100" b="1" dirty="0">
                <a:solidFill>
                  <a:schemeClr val="bg2">
                    <a:lumMod val="50000"/>
                  </a:schemeClr>
                </a:solidFill>
              </a:rPr>
              <a:t>Variación del </a:t>
            </a:r>
            <a:r>
              <a:rPr lang="es-ES" sz="1100" b="1" dirty="0" smtClean="0">
                <a:solidFill>
                  <a:schemeClr val="bg2">
                    <a:lumMod val="50000"/>
                  </a:schemeClr>
                </a:solidFill>
              </a:rPr>
              <a:t>empleo: </a:t>
            </a:r>
            <a:r>
              <a:rPr lang="es-ES" sz="1100" dirty="0" smtClean="0">
                <a:solidFill>
                  <a:schemeClr val="bg2">
                    <a:lumMod val="50000"/>
                  </a:schemeClr>
                </a:solidFill>
              </a:rPr>
              <a:t>Relación </a:t>
            </a:r>
            <a:r>
              <a:rPr lang="es-ES" sz="1100" dirty="0">
                <a:solidFill>
                  <a:schemeClr val="bg2">
                    <a:lumMod val="50000"/>
                  </a:schemeClr>
                </a:solidFill>
              </a:rPr>
              <a:t>entre la </a:t>
            </a:r>
            <a:r>
              <a:rPr lang="es-ES" sz="1100" dirty="0" smtClean="0">
                <a:solidFill>
                  <a:schemeClr val="bg2">
                    <a:lumMod val="50000"/>
                  </a:schemeClr>
                </a:solidFill>
              </a:rPr>
              <a:t>diferencia </a:t>
            </a:r>
            <a:r>
              <a:rPr lang="es-ES" sz="1100" dirty="0">
                <a:solidFill>
                  <a:schemeClr val="bg2">
                    <a:lumMod val="50000"/>
                  </a:schemeClr>
                </a:solidFill>
              </a:rPr>
              <a:t>de las </a:t>
            </a:r>
            <a:r>
              <a:rPr lang="es-ES" sz="1100" dirty="0" smtClean="0">
                <a:solidFill>
                  <a:schemeClr val="bg2">
                    <a:lumMod val="50000"/>
                  </a:schemeClr>
                </a:solidFill>
              </a:rPr>
              <a:t>altas de personal y las desvinculaciones de personal sobre </a:t>
            </a:r>
            <a:r>
              <a:rPr lang="es-ES" sz="1100" dirty="0">
                <a:solidFill>
                  <a:schemeClr val="bg2">
                    <a:lumMod val="50000"/>
                  </a:schemeClr>
                </a:solidFill>
              </a:rPr>
              <a:t>la dotación inicial del mes de referencia. De igual </a:t>
            </a:r>
            <a:r>
              <a:rPr lang="es-ES" sz="1100" dirty="0" smtClean="0">
                <a:solidFill>
                  <a:schemeClr val="bg2">
                    <a:lumMod val="50000"/>
                  </a:schemeClr>
                </a:solidFill>
              </a:rPr>
              <a:t>manera, </a:t>
            </a:r>
            <a:r>
              <a:rPr lang="es-ES" sz="1100" dirty="0">
                <a:solidFill>
                  <a:schemeClr val="bg2">
                    <a:lumMod val="50000"/>
                  </a:schemeClr>
                </a:solidFill>
              </a:rPr>
              <a:t>se puede calcular </a:t>
            </a:r>
            <a:r>
              <a:rPr lang="es-ES" sz="1100" dirty="0" smtClean="0">
                <a:solidFill>
                  <a:schemeClr val="bg2">
                    <a:lumMod val="50000"/>
                  </a:schemeClr>
                </a:solidFill>
              </a:rPr>
              <a:t>restando </a:t>
            </a:r>
            <a:r>
              <a:rPr lang="es-ES" sz="1100" dirty="0">
                <a:solidFill>
                  <a:schemeClr val="bg2">
                    <a:lumMod val="50000"/>
                  </a:schemeClr>
                </a:solidFill>
              </a:rPr>
              <a:t>la tasa de entrada y </a:t>
            </a:r>
            <a:r>
              <a:rPr lang="es-ES" sz="1100" dirty="0" smtClean="0">
                <a:solidFill>
                  <a:schemeClr val="bg2">
                    <a:lumMod val="50000"/>
                  </a:schemeClr>
                </a:solidFill>
              </a:rPr>
              <a:t>la tasa de salida.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100" b="1" dirty="0" smtClean="0">
                <a:solidFill>
                  <a:schemeClr val="bg2">
                    <a:lumMod val="50000"/>
                  </a:schemeClr>
                </a:solidFill>
              </a:rPr>
              <a:t>Tasa </a:t>
            </a:r>
            <a:r>
              <a:rPr lang="es-ES" sz="1100" b="1" dirty="0">
                <a:solidFill>
                  <a:schemeClr val="bg2">
                    <a:lumMod val="50000"/>
                  </a:schemeClr>
                </a:solidFill>
              </a:rPr>
              <a:t>de entrada</a:t>
            </a:r>
            <a:r>
              <a:rPr lang="es-ES" sz="1100" dirty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es-ES" sz="1100" dirty="0" smtClean="0">
                <a:solidFill>
                  <a:schemeClr val="bg2">
                    <a:lumMod val="50000"/>
                  </a:schemeClr>
                </a:solidFill>
              </a:rPr>
              <a:t>Proporción de altas </a:t>
            </a:r>
            <a:r>
              <a:rPr lang="es-ES" sz="1100" dirty="0">
                <a:solidFill>
                  <a:schemeClr val="bg2">
                    <a:lumMod val="50000"/>
                  </a:schemeClr>
                </a:solidFill>
              </a:rPr>
              <a:t>(incorporaciones de personal) sobre la dotación inicial del mes de </a:t>
            </a:r>
            <a:r>
              <a:rPr lang="es-ES" sz="1100" dirty="0" smtClean="0">
                <a:solidFill>
                  <a:schemeClr val="bg2">
                    <a:lumMod val="50000"/>
                  </a:schemeClr>
                </a:solidFill>
              </a:rPr>
              <a:t>referencia.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100" b="1" dirty="0" smtClean="0">
                <a:solidFill>
                  <a:schemeClr val="bg2">
                    <a:lumMod val="50000"/>
                  </a:schemeClr>
                </a:solidFill>
              </a:rPr>
              <a:t>Tasa </a:t>
            </a:r>
            <a:r>
              <a:rPr lang="es-ES" sz="1100" b="1" dirty="0">
                <a:solidFill>
                  <a:schemeClr val="bg2">
                    <a:lumMod val="50000"/>
                  </a:schemeClr>
                </a:solidFill>
              </a:rPr>
              <a:t>de salida</a:t>
            </a:r>
            <a:r>
              <a:rPr lang="es-ES" sz="1100" dirty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es-ES" sz="1100" dirty="0" smtClean="0">
                <a:solidFill>
                  <a:schemeClr val="bg2">
                    <a:lumMod val="50000"/>
                  </a:schemeClr>
                </a:solidFill>
              </a:rPr>
              <a:t>Proporción de bajas </a:t>
            </a:r>
            <a:r>
              <a:rPr lang="es-ES" sz="1100" dirty="0">
                <a:solidFill>
                  <a:schemeClr val="bg2">
                    <a:lumMod val="50000"/>
                  </a:schemeClr>
                </a:solidFill>
              </a:rPr>
              <a:t>(desvinculaciones de personal) sobre la dotación inicial del mes de referencia.</a:t>
            </a:r>
          </a:p>
          <a:p>
            <a:pPr algn="just"/>
            <a:endParaRPr lang="es-ES" sz="11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Modalidad de relevamiento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es-ES" sz="1100" dirty="0" smtClean="0">
                <a:solidFill>
                  <a:schemeClr val="bg2">
                    <a:lumMod val="50000"/>
                  </a:schemeClr>
                </a:solidFill>
              </a:rPr>
              <a:t>El </a:t>
            </a:r>
            <a:r>
              <a:rPr lang="es-ES" sz="1100" dirty="0">
                <a:solidFill>
                  <a:schemeClr val="bg2">
                    <a:lumMod val="50000"/>
                  </a:schemeClr>
                </a:solidFill>
              </a:rPr>
              <a:t>relevamiento se realizó entre los días </a:t>
            </a:r>
            <a:r>
              <a:rPr lang="es-ES" sz="1100" dirty="0" smtClean="0">
                <a:solidFill>
                  <a:schemeClr val="bg2">
                    <a:lumMod val="50000"/>
                  </a:schemeClr>
                </a:solidFill>
              </a:rPr>
              <a:t>1 </a:t>
            </a:r>
            <a:r>
              <a:rPr lang="es-ES" sz="1100" dirty="0">
                <a:solidFill>
                  <a:schemeClr val="bg2">
                    <a:lumMod val="50000"/>
                  </a:schemeClr>
                </a:solidFill>
              </a:rPr>
              <a:t>y </a:t>
            </a:r>
            <a:r>
              <a:rPr lang="es-ES" sz="1100" dirty="0" smtClean="0">
                <a:solidFill>
                  <a:schemeClr val="bg2">
                    <a:lumMod val="50000"/>
                  </a:schemeClr>
                </a:solidFill>
              </a:rPr>
              <a:t>19 </a:t>
            </a:r>
            <a:r>
              <a:rPr lang="es-ES" sz="1100" dirty="0">
                <a:solidFill>
                  <a:schemeClr val="bg2">
                    <a:lumMod val="50000"/>
                  </a:schemeClr>
                </a:solidFill>
              </a:rPr>
              <a:t>de </a:t>
            </a:r>
            <a:r>
              <a:rPr lang="es-ES" sz="1100" dirty="0" smtClean="0">
                <a:solidFill>
                  <a:schemeClr val="bg2">
                    <a:lumMod val="50000"/>
                  </a:schemeClr>
                </a:solidFill>
              </a:rPr>
              <a:t>octubre </a:t>
            </a:r>
            <a:r>
              <a:rPr lang="es-ES" sz="1100" dirty="0">
                <a:solidFill>
                  <a:schemeClr val="bg2">
                    <a:lumMod val="50000"/>
                  </a:schemeClr>
                </a:solidFill>
              </a:rPr>
              <a:t>de </a:t>
            </a:r>
            <a:r>
              <a:rPr lang="es-ES" sz="1100" dirty="0" smtClean="0">
                <a:solidFill>
                  <a:schemeClr val="bg2">
                    <a:lumMod val="50000"/>
                  </a:schemeClr>
                </a:solidFill>
              </a:rPr>
              <a:t>2017. Las empresas participan de la EIL según su tamaño: doce veces consecutivas las empresas de menos de 500 trabajadores y 18 veces consecutivas las empresas de 500 y más trabajadores. </a:t>
            </a:r>
            <a:r>
              <a:rPr lang="es-ES" sz="1100" dirty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s-ES" sz="1100" dirty="0" smtClean="0">
                <a:solidFill>
                  <a:schemeClr val="bg2">
                    <a:lumMod val="50000"/>
                  </a:schemeClr>
                </a:solidFill>
              </a:rPr>
              <a:t> partir del 2014, el relevamiento se realiza de forma online. Las empresas cargan los datos con usuario y contraseña propias sobre un aplicativo con controles de coherencia y consistencia de la información solicitada.</a:t>
            </a:r>
          </a:p>
          <a:p>
            <a:pPr algn="just"/>
            <a:endParaRPr lang="es-ES" sz="11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es-ES" sz="1100" dirty="0">
                <a:solidFill>
                  <a:schemeClr val="bg2">
                    <a:lumMod val="50000"/>
                  </a:schemeClr>
                </a:solidFill>
              </a:rPr>
              <a:t>Link a página web con más resultados: </a:t>
            </a:r>
            <a:endParaRPr lang="es-ES" sz="11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es-ES" sz="1100" dirty="0" smtClean="0">
                <a:hlinkClick r:id="rId2"/>
              </a:rPr>
              <a:t>http</a:t>
            </a:r>
            <a:r>
              <a:rPr lang="es-ES" sz="1100" dirty="0">
                <a:hlinkClick r:id="rId2"/>
              </a:rPr>
              <a:t>://</a:t>
            </a:r>
            <a:r>
              <a:rPr lang="es-ES" sz="1100" dirty="0" smtClean="0">
                <a:hlinkClick r:id="rId2"/>
              </a:rPr>
              <a:t>www.trabajo.gob.ar/left/estadisticas/eil/resultados.asp</a:t>
            </a:r>
            <a:endParaRPr lang="es-ES" sz="1100" dirty="0" smtClean="0"/>
          </a:p>
          <a:p>
            <a:pPr algn="just"/>
            <a:endParaRPr lang="es-AR" sz="1100" dirty="0"/>
          </a:p>
        </p:txBody>
      </p:sp>
      <p:sp>
        <p:nvSpPr>
          <p:cNvPr id="7" name="Rectángulo 6"/>
          <p:cNvSpPr/>
          <p:nvPr/>
        </p:nvSpPr>
        <p:spPr>
          <a:xfrm>
            <a:off x="321277" y="6438821"/>
            <a:ext cx="50745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800" i="1" dirty="0" smtClean="0"/>
              <a:t>1/ </a:t>
            </a:r>
            <a:r>
              <a:rPr lang="es-ES" sz="800" i="1" dirty="0"/>
              <a:t>Incluye los aglomerados: Gran Córdoba, Gran Mendoza, Gran Rosario, Gran Resistencia, Gran Santa Fe, Gran </a:t>
            </a:r>
            <a:r>
              <a:rPr lang="es-ES" sz="800" i="1" dirty="0" smtClean="0"/>
              <a:t>Paraná,  </a:t>
            </a:r>
            <a:r>
              <a:rPr lang="es-ES" sz="800" i="1" dirty="0"/>
              <a:t>Gran </a:t>
            </a:r>
            <a:r>
              <a:rPr lang="es-ES" sz="800" i="1" dirty="0" smtClean="0"/>
              <a:t>Tucumán, Gran Bahía Blanca y Gran Jujuy. </a:t>
            </a:r>
            <a:endParaRPr lang="es-ES" sz="800" i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02" y="984917"/>
            <a:ext cx="5045207" cy="541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5366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27126" y="-242888"/>
            <a:ext cx="9944101" cy="7100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 dirty="0"/>
          </a:p>
        </p:txBody>
      </p:sp>
      <p:pic>
        <p:nvPicPr>
          <p:cNvPr id="12291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9" y="692151"/>
            <a:ext cx="4430713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2782888" y="2436422"/>
            <a:ext cx="3889176" cy="1985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FF99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s-ES" altLang="es-AR" sz="1600" b="1" baseline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Subsecretaría de Políticas, Estadísticas y Estudios Laborales</a:t>
            </a:r>
            <a:r>
              <a:rPr lang="es-ES" altLang="es-AR" sz="1300" b="1" baseline="0" dirty="0">
                <a:solidFill>
                  <a:srgbClr val="0975BB"/>
                </a:solidFill>
                <a:latin typeface="Arial" panose="020B0604020202020204" pitchFamily="34" charset="0"/>
              </a:rPr>
              <a:t/>
            </a:r>
            <a:br>
              <a:rPr lang="es-ES" altLang="es-AR" sz="1300" b="1" baseline="0" dirty="0">
                <a:solidFill>
                  <a:srgbClr val="0975BB"/>
                </a:solidFill>
                <a:latin typeface="Arial" panose="020B0604020202020204" pitchFamily="34" charset="0"/>
              </a:rPr>
            </a:br>
            <a:endParaRPr lang="es-AR" altLang="es-AR" sz="1300" b="1" baseline="0" dirty="0">
              <a:solidFill>
                <a:srgbClr val="0975BB"/>
              </a:solidFill>
              <a:latin typeface="Arial" panose="020B0604020202020204" pitchFamily="34" charset="0"/>
            </a:endParaRPr>
          </a:p>
          <a:p>
            <a:endParaRPr lang="en-US" altLang="es-AR" sz="1300" b="1" baseline="0" dirty="0">
              <a:solidFill>
                <a:srgbClr val="0975BB"/>
              </a:solidFill>
              <a:latin typeface="Arial" panose="020B0604020202020204" pitchFamily="34" charset="0"/>
            </a:endParaRPr>
          </a:p>
          <a:p>
            <a:r>
              <a:rPr lang="en-US" altLang="es-AR" sz="1300" baseline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011-4310-6264</a:t>
            </a:r>
          </a:p>
          <a:p>
            <a:r>
              <a:rPr lang="en-US" altLang="es-AR" sz="1300" baseline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sptyel@trabajo.gob.ar</a:t>
            </a:r>
          </a:p>
          <a:p>
            <a:endParaRPr lang="en-US" altLang="es-AR" sz="1300" b="1" baseline="0" dirty="0">
              <a:solidFill>
                <a:srgbClr val="0975BB"/>
              </a:solidFill>
              <a:latin typeface="Arial" panose="020B0604020202020204" pitchFamily="34" charset="0"/>
            </a:endParaRPr>
          </a:p>
          <a:p>
            <a:endParaRPr lang="en-US" altLang="es-AR" sz="1300" b="1" baseline="0" dirty="0">
              <a:solidFill>
                <a:srgbClr val="0975BB"/>
              </a:solidFill>
              <a:latin typeface="Arial" panose="020B0604020202020204" pitchFamily="34" charset="0"/>
            </a:endParaRPr>
          </a:p>
          <a:p>
            <a:endParaRPr lang="es-ES_tradnl" altLang="es-AR" sz="1300" b="1" baseline="0" dirty="0">
              <a:solidFill>
                <a:srgbClr val="0975BB"/>
              </a:solidFill>
              <a:latin typeface="Arial" panose="020B0604020202020204" pitchFamily="34" charset="0"/>
            </a:endParaRPr>
          </a:p>
        </p:txBody>
      </p:sp>
      <p:pic>
        <p:nvPicPr>
          <p:cNvPr id="12293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148"/>
          <a:stretch>
            <a:fillRect/>
          </a:stretch>
        </p:blipFill>
        <p:spPr bwMode="auto">
          <a:xfrm>
            <a:off x="1127126" y="5249864"/>
            <a:ext cx="9944101" cy="163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743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" y="0"/>
            <a:ext cx="12191999" cy="931178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AR" sz="2200" b="1" dirty="0" smtClean="0">
                <a:solidFill>
                  <a:schemeClr val="bg1"/>
                </a:solidFill>
                <a:latin typeface="+mn-lt"/>
              </a:rPr>
              <a:t>Observaciones principales</a:t>
            </a:r>
            <a:endParaRPr lang="es-AR" sz="2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81049" y="1128443"/>
            <a:ext cx="1122990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-28575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En el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conjunto de los aglomerados relevados</a:t>
            </a:r>
            <a:r>
              <a:rPr lang="es-AR" sz="1100" b="1" baseline="30000" dirty="0" smtClean="0">
                <a:solidFill>
                  <a:schemeClr val="bg2">
                    <a:lumMod val="50000"/>
                  </a:schemeClr>
                </a:solidFill>
              </a:rPr>
              <a:t>1/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, el empleo privado formal presentó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una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variación positiva de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0,2%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 en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septiembre de 2017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con respecto a agosto. Comparado con el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mismo mes del año 2016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, se observa un aumento de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1,3%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marL="252000" indent="-28575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s-AR" sz="11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52000" indent="-28575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Este comportamiento del empleo en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septiembre de 2017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 se explica por el crecimiento en todas las ramas,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Industria Manufacturera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+0,1%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),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Construcción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+0,8%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),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Comercio, restaurantes y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hoteles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+0,2%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),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Transporte, almacenaje y comunicaciones 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+0,4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%),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Servicios financieras y a las empresas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+0,1%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) y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Servicios comunales y sociales 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+0,1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marL="252000" indent="-28575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s-AR" sz="11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52000" indent="-17145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En el conjunto de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aglomerados, 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a nivel trimestral, el III trimestre de 2017 presentó una variación positiva de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+0,4% 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respecto al trimestre anterior, asimismo el empleo creció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un 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1,1% en comparación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con 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el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III trimestre de 2016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es-AR" sz="11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80550" algn="just">
              <a:buClr>
                <a:schemeClr val="accent1"/>
              </a:buClr>
            </a:pPr>
            <a:endParaRPr lang="es-AR" sz="11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52000" indent="-28575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En el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Gran Buenos Aires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, el empleo también presentó una variación positiva de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0,2%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 con respecto al mes de agosto de 2017. Todas las ramas crecieron con excepción de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Industria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manufacturera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que por segundo mes consecutivo sigue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estable.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 En tanto los datos de la variación mensual para el resto de ramas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son: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Construcción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+0,7%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),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Comercio, restaurantes y hoteles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+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0,3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%),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Transporte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, almacenaje y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comunicaciones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+0,4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Servicios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financieros y a las empresas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+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0,1%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) y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Servicios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comunales y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sociales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+0,2%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).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De igual manera,  en comparación con el mismo mes del año pasado, este aglomerado creció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+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0,8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%.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 El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III trimestre de 2017 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arrojó en este conjunto una variación positiva de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0,3%</a:t>
            </a:r>
            <a:r>
              <a:rPr lang="es-AR" sz="1100" dirty="0" smtClean="0"/>
              <a:t> 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en relación al trimestre anterior. En la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comparación con el tercer trimestre de 2016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, el empleo presentó un</a:t>
            </a:r>
            <a:r>
              <a:rPr lang="es-AR" sz="1100" dirty="0"/>
              <a:t> 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crecimiento de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0,8%.</a:t>
            </a:r>
            <a:endParaRPr lang="es-AR" sz="1100" b="1" dirty="0">
              <a:solidFill>
                <a:schemeClr val="bg2">
                  <a:lumMod val="50000"/>
                </a:schemeClr>
              </a:solidFill>
            </a:endParaRPr>
          </a:p>
          <a:p>
            <a:pPr marL="252000" algn="just"/>
            <a:endParaRPr lang="es-AR" sz="11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52000" indent="-28575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En el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 Total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interior</a:t>
            </a:r>
            <a:r>
              <a:rPr lang="es-AR" sz="1100" b="1" baseline="30000" dirty="0" smtClean="0">
                <a:solidFill>
                  <a:schemeClr val="bg2">
                    <a:lumMod val="50000"/>
                  </a:schemeClr>
                </a:solidFill>
              </a:rPr>
              <a:t>2/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,</a:t>
            </a:r>
            <a:r>
              <a:rPr lang="es-AR" sz="1100" baseline="30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se observa un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aumento mensual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del empleo del 0,1%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 producto de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variaciones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positivas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en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Industria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manufacturera 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+0,2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Construcción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+1,1%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),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Comercio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, restaurantes y hoteles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 (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+0,1%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) y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Transporte, almacenaje y comunicaciones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+0,2%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 En tanto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Servicios financieros y a las empresas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se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mantuvo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estable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 y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Servicios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comunales, sociales y personales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 se redujo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un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0,2%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En la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comparación interanual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con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 septiembre de 2016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, el empleo presenta una variación positiva de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2,8%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El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III trimestre de 2017 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arrojó en este conjunto una variación positiva de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0,8%</a:t>
            </a:r>
            <a:r>
              <a:rPr lang="es-AR" sz="1100" dirty="0" smtClean="0"/>
              <a:t> 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en relación al trimestre anterior. En la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comparación con el tercer trimestre de 2016</a:t>
            </a:r>
            <a:r>
              <a:rPr lang="es-AR" sz="1100" dirty="0"/>
              <a:t>, 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el empleo presentó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un</a:t>
            </a:r>
            <a:r>
              <a:rPr lang="es-AR" sz="1100" dirty="0" smtClean="0"/>
              <a:t>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crecimiento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de 2,7%.</a:t>
            </a:r>
          </a:p>
          <a:p>
            <a:pPr marL="252000" algn="just">
              <a:buClr>
                <a:schemeClr val="accent1"/>
              </a:buClr>
            </a:pPr>
            <a:endParaRPr lang="es-AR" sz="1100" dirty="0" smtClean="0"/>
          </a:p>
          <a:p>
            <a:pPr marL="252000" indent="-28575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En el agregado interior los aglomerados que presentaron variaciones mensuales positivas fueron: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Gran Mendoza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+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0,1%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, Gran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Rosario 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+0,2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),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Gran Paraná 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+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0,2%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),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Gran Resistencia 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+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0,4%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),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 Gran Santa Fe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 (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+0,2%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),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Gran Tucumán 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+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0,3%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) y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Gran Jujuy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+0,4%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En tanto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Gran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Bahía Blanca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vuelve a reducirse en un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0,3%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y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Gran Córdoba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muestra estabilidad.</a:t>
            </a:r>
            <a:r>
              <a:rPr lang="es-AR" sz="1100" dirty="0" smtClean="0"/>
              <a:t> </a:t>
            </a:r>
          </a:p>
          <a:p>
            <a:pPr marL="252000" indent="-28575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s-AR" sz="11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52000" indent="-28575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En el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total de aglomerados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tanto las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incorporaciones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 como las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desvinculaciones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 disminuyeron  en relación al mes pasado. Similar comportamiento se presenta en el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Gran Buenos Aires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y en el conjunto del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interior.</a:t>
            </a:r>
            <a:endParaRPr lang="es-AR" sz="11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52000" indent="-28575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s-AR" sz="11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52000" indent="-28575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Las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expectativas netas de aumentar las dotaciones de personal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 (diferencia entre la proporción de empresas que espera aumentar sus dotaciones y aquellas que esperan disminuirlas) arrojaron en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septiembre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de 2017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un valor de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7,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6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,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levemente inferior  al del mes pasado que fue del 8,2%. </a:t>
            </a:r>
          </a:p>
          <a:p>
            <a:pPr marL="252000" indent="-28575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s-AR" sz="11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52000" indent="-285750"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Se relevaron en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septiembre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de 2017 un total de 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2799 empresas 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en los aglomerados de: Gran Buenos Aires, Gran Córdoba, Gran Mendoza, Gran Rosario, Gran Tucumán, Gran Resistencia, Gran Santa Fe, Gran Paraná, Gran Bahía Blanca y Gran Jujuy.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Gran Buenos Aires </a:t>
            </a:r>
            <a:r>
              <a:rPr lang="es-AR" sz="1100" dirty="0">
                <a:solidFill>
                  <a:schemeClr val="bg2">
                    <a:lumMod val="50000"/>
                  </a:schemeClr>
                </a:solidFill>
              </a:rPr>
              <a:t>tiene un peso en la participación del empleo relevado por la EIL del </a:t>
            </a:r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65</a:t>
            </a:r>
            <a:r>
              <a:rPr lang="es-AR" sz="1100" b="1" dirty="0" smtClean="0">
                <a:solidFill>
                  <a:schemeClr val="bg2">
                    <a:lumMod val="50000"/>
                  </a:schemeClr>
                </a:solidFill>
              </a:rPr>
              <a:t>%</a:t>
            </a:r>
            <a:r>
              <a:rPr lang="es-AR" sz="11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es-AR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AR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AR" sz="1600" dirty="0"/>
          </a:p>
        </p:txBody>
      </p:sp>
      <p:sp>
        <p:nvSpPr>
          <p:cNvPr id="5" name="Marcador de pie de página 5"/>
          <p:cNvSpPr txBox="1">
            <a:spLocks/>
          </p:cNvSpPr>
          <p:nvPr/>
        </p:nvSpPr>
        <p:spPr>
          <a:xfrm>
            <a:off x="664739" y="6540843"/>
            <a:ext cx="8198708" cy="3171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A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AR" sz="800" dirty="0" smtClean="0">
                <a:solidFill>
                  <a:schemeClr val="bg2">
                    <a:lumMod val="50000"/>
                  </a:schemeClr>
                </a:solidFill>
              </a:rPr>
              <a:t>1/ Incluye los aglomerados: Gran Buenos Aires, Gran Córdoba, Gran Mendoza, Gran Rosario, Gran Resistencia, Gran Santa Fe, Gran Paraná, Gran Tucumán, Gran Bahía Blanca y Gran Jujuy. </a:t>
            </a:r>
            <a:endParaRPr lang="es-ES" sz="8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es-ES" sz="800" dirty="0" smtClean="0">
                <a:solidFill>
                  <a:schemeClr val="bg2">
                    <a:lumMod val="50000"/>
                  </a:schemeClr>
                </a:solidFill>
              </a:rPr>
              <a:t>2/ Incluye los aglomerados: Gran Córdoba, Gran Mendoza, Gran Rosario, Gran Resistencia, Gran Santa Fe, Gran Paraná</a:t>
            </a:r>
            <a:r>
              <a:rPr lang="es-AR" sz="8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s-AR" sz="800" dirty="0">
                <a:solidFill>
                  <a:schemeClr val="bg2">
                    <a:lumMod val="50000"/>
                  </a:schemeClr>
                </a:solidFill>
              </a:rPr>
              <a:t>Gran Tucumán, Gran Bahía Blanca y Gran Jujuy. </a:t>
            </a:r>
            <a:endParaRPr lang="es-ES" sz="8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90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47287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AR" sz="2200" b="1" dirty="0">
                <a:solidFill>
                  <a:schemeClr val="bg1"/>
                </a:solidFill>
                <a:latin typeface="+mn-lt"/>
              </a:rPr>
              <a:t>I</a:t>
            </a:r>
            <a:r>
              <a:rPr lang="es-AR" sz="2200" b="1" dirty="0" smtClean="0">
                <a:solidFill>
                  <a:schemeClr val="bg1"/>
                </a:solidFill>
                <a:latin typeface="+mn-lt"/>
              </a:rPr>
              <a:t>ndice</a:t>
            </a:r>
            <a:endParaRPr lang="es-AR" sz="2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522982" y="994395"/>
            <a:ext cx="798571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endParaRPr lang="es-AR" sz="16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AR" sz="1600" b="1" dirty="0" smtClean="0">
                <a:solidFill>
                  <a:schemeClr val="bg2">
                    <a:lumMod val="50000"/>
                  </a:schemeClr>
                </a:solidFill>
              </a:rPr>
              <a:t>Evolución mensual en total aglomerados y comparación GBA-Interior</a:t>
            </a:r>
          </a:p>
          <a:p>
            <a:endParaRPr lang="es-AR" sz="16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AR" sz="1600" b="1" dirty="0" smtClean="0">
                <a:solidFill>
                  <a:schemeClr val="bg2">
                    <a:lumMod val="50000"/>
                  </a:schemeClr>
                </a:solidFill>
              </a:rPr>
              <a:t>Movilidad de personal, incorporaciones y desvinculaciones </a:t>
            </a:r>
            <a:r>
              <a:rPr lang="es-AR" sz="1600" b="1" dirty="0">
                <a:solidFill>
                  <a:schemeClr val="bg2">
                    <a:lumMod val="50000"/>
                  </a:schemeClr>
                </a:solidFill>
              </a:rPr>
              <a:t>en booms y recesiones</a:t>
            </a:r>
            <a:endParaRPr lang="es-AR" sz="16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accent1"/>
              </a:buClr>
            </a:pPr>
            <a:endParaRPr lang="es-AR" sz="16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AR" sz="1600" b="1" dirty="0" smtClean="0">
                <a:solidFill>
                  <a:schemeClr val="bg2">
                    <a:lumMod val="50000"/>
                  </a:schemeClr>
                </a:solidFill>
              </a:rPr>
              <a:t>El empleo en los aglomerados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s-AR" sz="16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AR" sz="1600" b="1" dirty="0">
                <a:solidFill>
                  <a:schemeClr val="bg2">
                    <a:lumMod val="50000"/>
                  </a:schemeClr>
                </a:solidFill>
              </a:rPr>
              <a:t>Ampliación de la </a:t>
            </a:r>
            <a:r>
              <a:rPr lang="es-AR" sz="1600" b="1" dirty="0" smtClean="0">
                <a:solidFill>
                  <a:schemeClr val="bg2">
                    <a:lumMod val="50000"/>
                  </a:schemeClr>
                </a:solidFill>
              </a:rPr>
              <a:t>EIL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s-AR" sz="1600" b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AR" sz="1600" b="1" dirty="0" smtClean="0">
                <a:solidFill>
                  <a:schemeClr val="bg2">
                    <a:lumMod val="50000"/>
                  </a:schemeClr>
                </a:solidFill>
              </a:rPr>
              <a:t>El empleo por rama de actividad y tamaño de empresa</a:t>
            </a:r>
          </a:p>
          <a:p>
            <a:pPr>
              <a:buClr>
                <a:schemeClr val="accent1"/>
              </a:buClr>
            </a:pPr>
            <a:endParaRPr lang="es-AR" sz="16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AR" sz="1600" b="1" dirty="0" smtClean="0">
                <a:solidFill>
                  <a:schemeClr val="bg2">
                    <a:lumMod val="50000"/>
                  </a:schemeClr>
                </a:solidFill>
              </a:rPr>
              <a:t>Evolución del empleo según modalidad contractual y calificación de la tarea</a:t>
            </a:r>
          </a:p>
          <a:p>
            <a:pPr>
              <a:buClr>
                <a:schemeClr val="accent1"/>
              </a:buClr>
            </a:pPr>
            <a:endParaRPr lang="es-AR" sz="16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600" b="1" dirty="0" smtClean="0">
                <a:solidFill>
                  <a:schemeClr val="bg2">
                    <a:lumMod val="50000"/>
                  </a:schemeClr>
                </a:solidFill>
              </a:rPr>
              <a:t>Evolución trimestral del empleo según rama de actividad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AR" sz="16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AR" sz="1600" b="1" dirty="0" smtClean="0">
                <a:solidFill>
                  <a:schemeClr val="bg2">
                    <a:lumMod val="50000"/>
                  </a:schemeClr>
                </a:solidFill>
              </a:rPr>
              <a:t>Puestos vacantes y demanda laboral</a:t>
            </a:r>
          </a:p>
          <a:p>
            <a:endParaRPr lang="es-AR" sz="16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AR" sz="1600" b="1" dirty="0" smtClean="0">
                <a:solidFill>
                  <a:schemeClr val="bg2">
                    <a:lumMod val="50000"/>
                  </a:schemeClr>
                </a:solidFill>
              </a:rPr>
              <a:t>Expectativas empresarias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s-AR" sz="1600" b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AR" sz="1600" b="1" dirty="0" smtClean="0">
                <a:solidFill>
                  <a:schemeClr val="bg2">
                    <a:lumMod val="50000"/>
                  </a:schemeClr>
                </a:solidFill>
              </a:rPr>
              <a:t>Despidos y suspensiones</a:t>
            </a:r>
          </a:p>
          <a:p>
            <a:endParaRPr lang="es-AR" sz="16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AR" sz="1600" b="1" dirty="0" smtClean="0">
                <a:solidFill>
                  <a:schemeClr val="bg2">
                    <a:lumMod val="50000"/>
                  </a:schemeClr>
                </a:solidFill>
              </a:rPr>
              <a:t>Ficha técnica</a:t>
            </a:r>
            <a:endParaRPr lang="es-AR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70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0" y="0"/>
            <a:ext cx="12192000" cy="95634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AR" sz="1000" b="1" dirty="0" smtClean="0">
              <a:solidFill>
                <a:schemeClr val="bg1"/>
              </a:solidFill>
              <a:latin typeface="+mn-lt"/>
            </a:endParaRPr>
          </a:p>
          <a:p>
            <a:r>
              <a:rPr lang="es-AR" sz="2200" b="1" dirty="0" smtClean="0">
                <a:solidFill>
                  <a:schemeClr val="bg1"/>
                </a:solidFill>
                <a:latin typeface="+mn-lt"/>
              </a:rPr>
              <a:t>Evolución mensual en total aglomerados y comparación GBA-Interior.</a:t>
            </a:r>
          </a:p>
          <a:p>
            <a:endParaRPr lang="es-AR" sz="20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380" y="1697322"/>
            <a:ext cx="5101936" cy="3694236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469" y="1697322"/>
            <a:ext cx="5360264" cy="3694236"/>
          </a:xfrm>
          <a:prstGeom prst="rect">
            <a:avLst/>
          </a:prstGeom>
          <a:ln w="0"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85388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2891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AR" sz="2200" b="1" dirty="0" smtClean="0">
                <a:solidFill>
                  <a:schemeClr val="bg1"/>
                </a:solidFill>
                <a:latin typeface="+mn-lt"/>
              </a:rPr>
              <a:t>Movilidad de personal, incorporaciones y desvinculaciones en booms y recesiones. </a:t>
            </a:r>
            <a:br>
              <a:rPr lang="es-AR" sz="2200" b="1" dirty="0" smtClean="0">
                <a:solidFill>
                  <a:schemeClr val="bg1"/>
                </a:solidFill>
                <a:latin typeface="+mn-lt"/>
              </a:rPr>
            </a:br>
            <a:r>
              <a:rPr lang="es-AR" sz="2200" b="1" dirty="0" smtClean="0">
                <a:solidFill>
                  <a:schemeClr val="bg1"/>
                </a:solidFill>
                <a:latin typeface="+mn-lt"/>
              </a:rPr>
              <a:t>Total aglomerados.</a:t>
            </a:r>
            <a:endParaRPr lang="es-AR" sz="2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971649" y="5012984"/>
            <a:ext cx="680208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AR" sz="135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En el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total de aglomerados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, tanto la  </a:t>
            </a:r>
            <a:r>
              <a:rPr lang="es-AR" sz="1350" b="1" dirty="0">
                <a:solidFill>
                  <a:schemeClr val="bg2">
                    <a:lumMod val="50000"/>
                  </a:schemeClr>
                </a:solidFill>
              </a:rPr>
              <a:t>tasa de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entrada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2,2%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(proporción de incorporaciones de personal respecto del total de la dotación)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como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la </a:t>
            </a:r>
            <a:r>
              <a:rPr lang="es-AR" sz="1350" b="1" dirty="0">
                <a:solidFill>
                  <a:schemeClr val="bg2">
                    <a:lumMod val="50000"/>
                  </a:schemeClr>
                </a:solidFill>
              </a:rPr>
              <a:t>tasa de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salida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2,0%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(proporción de desvinculaciones de personal respecto del total de la dotación) </a:t>
            </a:r>
            <a:r>
              <a:rPr lang="es-AR" sz="135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disminuyeron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con respecto al mes de agosto. </a:t>
            </a:r>
          </a:p>
          <a:p>
            <a:pPr algn="just"/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En comparación con períodos de crecimiento del empleo, se observa una baja tasa de entrada.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163" y="1447367"/>
            <a:ext cx="933450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007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0" y="-100668"/>
            <a:ext cx="12192000" cy="83753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AR" sz="2000" b="1" dirty="0" smtClean="0">
              <a:solidFill>
                <a:schemeClr val="bg1"/>
              </a:solidFill>
              <a:latin typeface="+mn-lt"/>
            </a:endParaRPr>
          </a:p>
          <a:p>
            <a:endParaRPr lang="es-AR" sz="2000" b="1" dirty="0" smtClean="0">
              <a:solidFill>
                <a:schemeClr val="bg1"/>
              </a:solidFill>
              <a:latin typeface="+mn-lt"/>
            </a:endParaRPr>
          </a:p>
          <a:p>
            <a:r>
              <a:rPr lang="es-AR" sz="2400" b="1" dirty="0" smtClean="0">
                <a:solidFill>
                  <a:schemeClr val="bg1"/>
                </a:solidFill>
                <a:latin typeface="+mn-lt"/>
              </a:rPr>
              <a:t>El empleo en los aglomerados.</a:t>
            </a:r>
          </a:p>
          <a:p>
            <a:endParaRPr lang="es-AR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23705" y="1972998"/>
            <a:ext cx="5263978" cy="3208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En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septiembre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de 2017, se observa un aumento en el nivel de empleo en todos los aglomerados, con excepción de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Gran Bahía Blanca que presenta una variación negativa de (-0,3%) y Gran Córdoba que presenta estabilidad.</a:t>
            </a:r>
            <a:endParaRPr lang="es-AR" sz="135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es-AR" sz="135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El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incremento anual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del </a:t>
            </a:r>
            <a:r>
              <a:rPr lang="es-AR" sz="1350" b="1" dirty="0">
                <a:solidFill>
                  <a:schemeClr val="bg2">
                    <a:lumMod val="50000"/>
                  </a:schemeClr>
                </a:solidFill>
              </a:rPr>
              <a:t>conjunto de los aglomerados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se explica por el crecimiento en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Gran </a:t>
            </a:r>
            <a:r>
              <a:rPr lang="es-AR" sz="1350" b="1" dirty="0">
                <a:solidFill>
                  <a:schemeClr val="bg2">
                    <a:lumMod val="50000"/>
                  </a:schemeClr>
                </a:solidFill>
              </a:rPr>
              <a:t>Buenos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Aires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+0,8%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),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cuyo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peso en la participación del empleo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relevado por la EIL alcanza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el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65%, y en el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Interior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 (</a:t>
            </a:r>
            <a:r>
              <a:rPr lang="es-AR" sz="1350" b="1" dirty="0">
                <a:solidFill>
                  <a:schemeClr val="bg2">
                    <a:lumMod val="50000"/>
                  </a:schemeClr>
                </a:solidFill>
              </a:rPr>
              <a:t>+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2,8%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).</a:t>
            </a:r>
            <a:endParaRPr lang="es-AR" sz="135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es-AR" sz="135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La totalidad de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los aglomerados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de este último conjunto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presentaron </a:t>
            </a:r>
            <a:r>
              <a:rPr lang="es-AR" sz="1350" b="1" dirty="0">
                <a:solidFill>
                  <a:schemeClr val="bg2">
                    <a:lumMod val="50000"/>
                  </a:schemeClr>
                </a:solidFill>
              </a:rPr>
              <a:t>variaciones anuales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positivas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Gran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Córdoba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(+4,1%), Gran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Bahía Blanca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(+2,1%),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Gran Rosario (+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2,7%), Gran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Paraná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(+2,4%), Gran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Tucumán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(+2,2%),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Gran Mendoza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(+1,9%),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Gran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Santa Fe (+1,7%), y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G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ran 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Jujuy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(+1,3%) y Gran Resistencia (+1,9%).</a:t>
            </a:r>
            <a:endParaRPr lang="es-AR" sz="135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es-AR" sz="135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934268"/>
            <a:ext cx="5419814" cy="3286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42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47287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AR" sz="2200" b="1" dirty="0" smtClean="0">
                <a:solidFill>
                  <a:schemeClr val="bg1"/>
                </a:solidFill>
                <a:latin typeface="+mn-lt"/>
              </a:rPr>
              <a:t>Ampliación de la EIL.</a:t>
            </a:r>
            <a:endParaRPr lang="es-AR" sz="2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162175" y="1381124"/>
            <a:ext cx="82962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Dentro del objetivo continuo de reforzar la producción estadística y calidad de la Encuesta de Indicadores Laborales, se realizó en el mes de septiembre de 2016 la incorporación de dos aglomerados al marco muestral</a:t>
            </a:r>
            <a:r>
              <a:rPr lang="es-AR" sz="135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del programa: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Mar del Plata 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y </a:t>
            </a:r>
            <a:r>
              <a:rPr lang="es-AR" sz="1350" b="1" dirty="0" smtClean="0">
                <a:solidFill>
                  <a:schemeClr val="bg2">
                    <a:lumMod val="50000"/>
                  </a:schemeClr>
                </a:solidFill>
              </a:rPr>
              <a:t>La Plata</a:t>
            </a:r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. Ambos aglomerados representan en su conjunto la inclusión de aproximadamente unas 6800 empresas y 191.000 trabajadores al relevamiento que se efectúa mensualmente.</a:t>
            </a:r>
          </a:p>
          <a:p>
            <a:pPr algn="just"/>
            <a:endParaRPr lang="es-AR" sz="135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es-AR" sz="135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es-AR" sz="1350" dirty="0" smtClean="0">
                <a:solidFill>
                  <a:schemeClr val="bg2">
                    <a:lumMod val="50000"/>
                  </a:schemeClr>
                </a:solidFill>
              </a:rPr>
              <a:t>Los datos mensuales de la variación del empleo en empresas de 10 y más trabajadores para estos nuevos aglomerados se presentan en el siguiente cuadro:</a:t>
            </a:r>
            <a:endParaRPr lang="es-AR" sz="135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6945" y="3268756"/>
            <a:ext cx="3136709" cy="351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0" y="-100668"/>
            <a:ext cx="12192000" cy="83753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AR" sz="2000" b="1" dirty="0" smtClean="0">
              <a:solidFill>
                <a:schemeClr val="bg1"/>
              </a:solidFill>
              <a:latin typeface="+mn-lt"/>
            </a:endParaRPr>
          </a:p>
          <a:p>
            <a:endParaRPr lang="es-AR" sz="2000" b="1" dirty="0" smtClean="0">
              <a:solidFill>
                <a:schemeClr val="bg1"/>
              </a:solidFill>
              <a:latin typeface="+mn-lt"/>
            </a:endParaRPr>
          </a:p>
          <a:p>
            <a:r>
              <a:rPr lang="es-AR" sz="2400" b="1" dirty="0" smtClean="0">
                <a:solidFill>
                  <a:schemeClr val="bg1"/>
                </a:solidFill>
                <a:latin typeface="+mn-lt"/>
              </a:rPr>
              <a:t>El empleo por rama de actividad y tamaño de empresa.</a:t>
            </a:r>
          </a:p>
          <a:p>
            <a:endParaRPr lang="es-AR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79732" y="5703838"/>
            <a:ext cx="1117415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En la distinción por tamaño de empresa, se observa tanto en </a:t>
            </a:r>
            <a:r>
              <a:rPr lang="es-AR" sz="1150" dirty="0">
                <a:solidFill>
                  <a:schemeClr val="bg2">
                    <a:lumMod val="50000"/>
                  </a:schemeClr>
                </a:solidFill>
              </a:rPr>
              <a:t>el </a:t>
            </a:r>
            <a:r>
              <a:rPr lang="es-AR" sz="1150" b="1" dirty="0">
                <a:solidFill>
                  <a:schemeClr val="bg2">
                    <a:lumMod val="50000"/>
                  </a:schemeClr>
                </a:solidFill>
              </a:rPr>
              <a:t>total de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aglomerados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 como en el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conjunto del interior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un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 incremento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 mensual del empleo en las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empresas pequeñas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. Las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medianas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 se mantuvieron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 estables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y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disminuyeron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en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el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interior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-0,3%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), mientras que las más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grandes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 se relevaron en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aumento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 tanto en el total como en el interior  (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+0,3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%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y 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+0,7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%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) respectivamente.</a:t>
            </a:r>
            <a:endParaRPr lang="es-AR" sz="115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En comparación con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septiembre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de 2016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, las empresas pequeñas y grandes experimentaron incrementos en </a:t>
            </a:r>
            <a:r>
              <a:rPr lang="es-AR" sz="1150" dirty="0">
                <a:solidFill>
                  <a:schemeClr val="bg2">
                    <a:lumMod val="50000"/>
                  </a:schemeClr>
                </a:solidFill>
              </a:rPr>
              <a:t>sus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planteles (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+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2,6%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y +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1,4%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respectivamente) dando cuenta de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la variación positiva anual </a:t>
            </a:r>
            <a:r>
              <a:rPr lang="es-AR" sz="1150" dirty="0">
                <a:solidFill>
                  <a:schemeClr val="bg2">
                    <a:lumMod val="50000"/>
                  </a:schemeClr>
                </a:solidFill>
              </a:rPr>
              <a:t>en el </a:t>
            </a:r>
            <a:r>
              <a:rPr lang="es-AR" sz="1150" b="1" dirty="0">
                <a:solidFill>
                  <a:schemeClr val="bg2">
                    <a:lumMod val="50000"/>
                  </a:schemeClr>
                </a:solidFill>
              </a:rPr>
              <a:t>total de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aglomerados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150" dirty="0">
                <a:solidFill>
                  <a:schemeClr val="bg2">
                    <a:lumMod val="50000"/>
                  </a:schemeClr>
                </a:solidFill>
              </a:rPr>
              <a:t>E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n el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interior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, al igual que el mes pasado, el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crecimiento anual del empleo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se explica por el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aumento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 relevado en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todos los tamaños de empresa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es-AR" sz="1150" b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79732" y="2896923"/>
            <a:ext cx="1117415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Según rama de actividad, se observan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variaciones mensuales positivas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tanto en el total de los aglomerados como en el interior, en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Industria manufacturera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(+0,1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% y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+0,2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%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), 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Construcción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+0,8% y +1,1%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), </a:t>
            </a:r>
            <a:r>
              <a:rPr lang="es-AR" sz="1150" b="1" dirty="0">
                <a:solidFill>
                  <a:schemeClr val="bg2">
                    <a:lumMod val="50000"/>
                  </a:schemeClr>
                </a:solidFill>
              </a:rPr>
              <a:t>Comercio, restaurantes y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hoteles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+0,2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% y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+0,1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%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) y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 Transporte, almacenaje y comunicaciones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+0,4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% y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+0,2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%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). </a:t>
            </a:r>
          </a:p>
          <a:p>
            <a:pPr algn="just"/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Las ramas que diferencian su comportamiento fueron: 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Servicios financieros y a las empresas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en donde en el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 total de aglomerados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su comportamiento es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 positivo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+0,1%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en tanto que en el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interior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se mantiene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estable. 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Para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 Servicios comunales, sociales y personales  el agregado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total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crece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un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 0,1%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y por el contrario en el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 interior disminuye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un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 0,2%.</a:t>
            </a:r>
            <a:endParaRPr lang="es-AR" sz="115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Con respecto a la variación anual, se observa que la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Industria manufacturera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 mantiene variaciones negativas tanto en el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Total aglomerados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-3,0%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) como en el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Total Interior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-0,1%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) al igual que en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Transporte, almacenaje y comunicaciones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 (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-0,7%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 y </a:t>
            </a:r>
            <a:r>
              <a:rPr lang="es-AR" sz="1150" b="1" dirty="0" smtClean="0">
                <a:solidFill>
                  <a:schemeClr val="bg2">
                    <a:lumMod val="50000"/>
                  </a:schemeClr>
                </a:solidFill>
              </a:rPr>
              <a:t>-0,3%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 respectivamente)</a:t>
            </a:r>
            <a:r>
              <a:rPr lang="es-AR" sz="1150" dirty="0">
                <a:solidFill>
                  <a:schemeClr val="bg2">
                    <a:lumMod val="50000"/>
                  </a:schemeClr>
                </a:solidFill>
              </a:rPr>
              <a:t>.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 El </a:t>
            </a:r>
            <a:r>
              <a:rPr lang="es-AR" sz="1150" dirty="0">
                <a:solidFill>
                  <a:schemeClr val="bg2">
                    <a:lumMod val="50000"/>
                  </a:schemeClr>
                </a:solidFill>
              </a:rPr>
              <a:t>resto de ramas </a:t>
            </a:r>
            <a:r>
              <a:rPr lang="es-AR" sz="1150" dirty="0" smtClean="0">
                <a:solidFill>
                  <a:schemeClr val="bg2">
                    <a:lumMod val="50000"/>
                  </a:schemeClr>
                </a:solidFill>
              </a:rPr>
              <a:t>presenta valores anuales positivos en ambos conjuntos.</a:t>
            </a:r>
            <a:endParaRPr lang="es-AR" sz="115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2200" y="828638"/>
            <a:ext cx="7932862" cy="212083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4493" y="4106501"/>
            <a:ext cx="7444628" cy="1597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14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0" y="-100668"/>
            <a:ext cx="12192000" cy="83753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AR" sz="2000" b="1" dirty="0" smtClean="0">
              <a:solidFill>
                <a:schemeClr val="bg1"/>
              </a:solidFill>
              <a:latin typeface="+mn-lt"/>
            </a:endParaRPr>
          </a:p>
          <a:p>
            <a:endParaRPr lang="es-AR" sz="2000" b="1" dirty="0" smtClean="0">
              <a:solidFill>
                <a:schemeClr val="bg1"/>
              </a:solidFill>
              <a:latin typeface="+mn-lt"/>
            </a:endParaRPr>
          </a:p>
          <a:p>
            <a:r>
              <a:rPr lang="es-AR" sz="2400" b="1" dirty="0" smtClean="0">
                <a:solidFill>
                  <a:schemeClr val="bg1"/>
                </a:solidFill>
                <a:latin typeface="+mn-lt"/>
              </a:rPr>
              <a:t>Evolución trimestral del empleo por rama de actividad.</a:t>
            </a:r>
          </a:p>
          <a:p>
            <a:endParaRPr lang="es-AR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229174" y="3839669"/>
            <a:ext cx="97336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Respecto a la evolución trimestral, tanto en el 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total aglomerados 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(influenciado fuertemente por el Gran Buenos Aires) como en el 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interior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, se observan 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variaciones trimestrales positivas 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influenciados fundamentalmente por 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Construcción 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+3,6% 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y 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+2,0%</a:t>
            </a:r>
            <a:r>
              <a:rPr lang="es-AR" sz="12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respectivamente), 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Comercio 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+1,0%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 y 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+1,3%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) y 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Servicios comunales y sociales 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200" b="1" dirty="0">
                <a:solidFill>
                  <a:schemeClr val="bg2">
                    <a:lumMod val="50000"/>
                  </a:schemeClr>
                </a:solidFill>
              </a:rPr>
              <a:t>+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0,5%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 y </a:t>
            </a:r>
            <a:r>
              <a:rPr lang="es-AR" sz="1200" b="1" dirty="0">
                <a:solidFill>
                  <a:schemeClr val="bg2">
                    <a:lumMod val="50000"/>
                  </a:schemeClr>
                </a:solidFill>
              </a:rPr>
              <a:t>+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0,9%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). En tanto las ramas que tuvieron un comportamiento diferenciados en la variación trimestral fueron,  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Industria manufacturera 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-0,5% y +0,3%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 para cada agregado) y 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Servicios financieros y a las empresas 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-</a:t>
            </a:r>
            <a:r>
              <a:rPr lang="es-AR" sz="1200" b="1" dirty="0">
                <a:solidFill>
                  <a:schemeClr val="bg2">
                    <a:lumMod val="50000"/>
                  </a:schemeClr>
                </a:solidFill>
              </a:rPr>
              <a:t>0,2% y +0,8%  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respectivamente). 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Transporte, almacenaje y comunicaciones 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posee un desempeño negativo en el 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total aglomerados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 e 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interior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-</a:t>
            </a:r>
            <a:r>
              <a:rPr lang="es-AR" sz="1200" b="1" dirty="0">
                <a:solidFill>
                  <a:schemeClr val="bg2">
                    <a:lumMod val="50000"/>
                  </a:schemeClr>
                </a:solidFill>
              </a:rPr>
              <a:t>0,1% y -0,4%</a:t>
            </a:r>
            <a:r>
              <a:rPr lang="es-AR" sz="1200" dirty="0">
                <a:solidFill>
                  <a:schemeClr val="bg2">
                    <a:lumMod val="50000"/>
                  </a:schemeClr>
                </a:solidFill>
              </a:rPr>
              <a:t>).</a:t>
            </a:r>
          </a:p>
          <a:p>
            <a:pPr algn="just"/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En la 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comparación anual con el tercer trimestre de 2016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, la 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Industria manufacturera 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y 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Transporte almacenaje y comunicaciones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 presentaron 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reducciones 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en el empleo en el 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total de aglomerados y total interior </a:t>
            </a:r>
            <a:r>
              <a:rPr lang="es-AR" sz="1200" dirty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s-AR" sz="1200" b="1" dirty="0">
                <a:solidFill>
                  <a:schemeClr val="bg2">
                    <a:lumMod val="50000"/>
                  </a:schemeClr>
                </a:solidFill>
              </a:rPr>
              <a:t>-3,1% y -0,4% y -1,1% y -0,5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%</a:t>
            </a:r>
            <a:r>
              <a:rPr lang="es-AR" sz="1200" dirty="0" smtClean="0">
                <a:solidFill>
                  <a:schemeClr val="bg2">
                    <a:lumMod val="50000"/>
                  </a:schemeClr>
                </a:solidFill>
              </a:rPr>
              <a:t>).</a:t>
            </a:r>
            <a:r>
              <a:rPr lang="es-AR" sz="12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1961" y="1239443"/>
            <a:ext cx="8468078" cy="240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5088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7187</TotalTime>
  <Words>2574</Words>
  <Application>Microsoft Office PowerPoint</Application>
  <PresentationFormat>Panorámica</PresentationFormat>
  <Paragraphs>131</Paragraphs>
  <Slides>15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ＭＳ Ｐゴシック</vt:lpstr>
      <vt:lpstr>Arial</vt:lpstr>
      <vt:lpstr>Calibri</vt:lpstr>
      <vt:lpstr>Calibri Light</vt:lpstr>
      <vt:lpstr>Times</vt:lpstr>
      <vt:lpstr>Times New Roman</vt:lpstr>
      <vt:lpstr>Wingdings</vt:lpstr>
      <vt:lpstr>Tema de Office</vt:lpstr>
      <vt:lpstr>Presentación de PowerPoint</vt:lpstr>
      <vt:lpstr>Observaciones principales</vt:lpstr>
      <vt:lpstr>Indice</vt:lpstr>
      <vt:lpstr>Presentación de PowerPoint</vt:lpstr>
      <vt:lpstr>Movilidad de personal, incorporaciones y desvinculaciones en booms y recesiones.  Total aglomerados.</vt:lpstr>
      <vt:lpstr>Presentación de PowerPoint</vt:lpstr>
      <vt:lpstr>Ampliación de la EIL.</vt:lpstr>
      <vt:lpstr>Presentación de PowerPoint</vt:lpstr>
      <vt:lpstr>Presentación de PowerPoint</vt:lpstr>
      <vt:lpstr>Presentación de PowerPoint</vt:lpstr>
      <vt:lpstr>Puestos vacantes y demanda laboral. Total aglomerados.</vt:lpstr>
      <vt:lpstr>Presentación de PowerPoint</vt:lpstr>
      <vt:lpstr>Presentación de PowerPoint</vt:lpstr>
      <vt:lpstr>Marco muestral y empresas relevadas por aglomerado, rama  de actividad y estrato de tamaño. Septiembre de 2017.</vt:lpstr>
      <vt:lpstr>Presentación de PowerPoint</vt:lpstr>
    </vt:vector>
  </TitlesOfParts>
  <Company>Ministerio de Trabajo, Empleo y Seguridad Social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Sol Civale</dc:creator>
  <cp:lastModifiedBy>Maria Sol Civale</cp:lastModifiedBy>
  <cp:revision>1453</cp:revision>
  <cp:lastPrinted>2016-02-05T21:15:28Z</cp:lastPrinted>
  <dcterms:created xsi:type="dcterms:W3CDTF">2016-02-04T15:34:18Z</dcterms:created>
  <dcterms:modified xsi:type="dcterms:W3CDTF">2017-10-23T20:38:05Z</dcterms:modified>
</cp:coreProperties>
</file>